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05_AFBD4BEF.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16_2AD64BF2.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17_98D76221.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104_FFB2D1.xml" ContentType="application/vnd.ms-powerpoint.comments+xml"/>
  <Override PartName="/ppt/notesSlides/notesSlide11.xml" ContentType="application/vnd.openxmlformats-officedocument.presentationml.notesSlide+xml"/>
  <Override PartName="/ppt/comments/modernComment_11B_DC1BB37A.xml" ContentType="application/vnd.ms-powerpoint.comments+xml"/>
  <Override PartName="/ppt/notesSlides/notesSlide12.xml" ContentType="application/vnd.openxmlformats-officedocument.presentationml.notesSlide+xml"/>
  <Override PartName="/ppt/comments/modernComment_106_A4230C13.xml" ContentType="application/vnd.ms-powerpoint.comments+xml"/>
  <Override PartName="/ppt/notesSlides/notesSlide13.xml" ContentType="application/vnd.openxmlformats-officedocument.presentationml.notesSlide+xml"/>
  <Override PartName="/ppt/comments/modernComment_108_E967174D.xml" ContentType="application/vnd.ms-powerpoint.comments+xml"/>
  <Override PartName="/ppt/notesSlides/notesSlide14.xml" ContentType="application/vnd.openxmlformats-officedocument.presentationml.notesSlide+xml"/>
  <Override PartName="/ppt/comments/modernComment_109_C16D9C2E.xml" ContentType="application/vnd.ms-powerpoint.comments+xml"/>
  <Override PartName="/ppt/notesSlides/notesSlide15.xml" ContentType="application/vnd.openxmlformats-officedocument.presentationml.notesSlide+xml"/>
  <Override PartName="/ppt/comments/modernComment_11D_C8A8B0D.xml" ContentType="application/vnd.ms-powerpoint.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comments/modernComment_112_A4CDF80.xml" ContentType="application/vnd.ms-powerpoint.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742" r:id="rId5"/>
    <p:sldMasterId id="2147483777" r:id="rId6"/>
  </p:sldMasterIdLst>
  <p:notesMasterIdLst>
    <p:notesMasterId r:id="rId64"/>
  </p:notesMasterIdLst>
  <p:handoutMasterIdLst>
    <p:handoutMasterId r:id="rId65"/>
  </p:handoutMasterIdLst>
  <p:sldIdLst>
    <p:sldId id="2147480420" r:id="rId7"/>
    <p:sldId id="2147483122" r:id="rId8"/>
    <p:sldId id="2147482019" r:id="rId9"/>
    <p:sldId id="2147475220" r:id="rId10"/>
    <p:sldId id="268" r:id="rId11"/>
    <p:sldId id="2147482025" r:id="rId12"/>
    <p:sldId id="2147482030" r:id="rId13"/>
    <p:sldId id="2147482017" r:id="rId14"/>
    <p:sldId id="2147474559" r:id="rId15"/>
    <p:sldId id="2147483643" r:id="rId16"/>
    <p:sldId id="261" r:id="rId17"/>
    <p:sldId id="263" r:id="rId18"/>
    <p:sldId id="2147474558" r:id="rId19"/>
    <p:sldId id="2147473993" r:id="rId20"/>
    <p:sldId id="278" r:id="rId21"/>
    <p:sldId id="273" r:id="rId22"/>
    <p:sldId id="279" r:id="rId23"/>
    <p:sldId id="257" r:id="rId24"/>
    <p:sldId id="260" r:id="rId25"/>
    <p:sldId id="2147480409" r:id="rId26"/>
    <p:sldId id="283" r:id="rId27"/>
    <p:sldId id="262" r:id="rId28"/>
    <p:sldId id="264" r:id="rId29"/>
    <p:sldId id="265" r:id="rId30"/>
    <p:sldId id="285" r:id="rId31"/>
    <p:sldId id="2147481665" r:id="rId32"/>
    <p:sldId id="2147474006" r:id="rId33"/>
    <p:sldId id="2147482021" r:id="rId34"/>
    <p:sldId id="2147482024" r:id="rId35"/>
    <p:sldId id="2147480410" r:id="rId36"/>
    <p:sldId id="368" r:id="rId37"/>
    <p:sldId id="343" r:id="rId38"/>
    <p:sldId id="2147482018" r:id="rId39"/>
    <p:sldId id="2147482026" r:id="rId40"/>
    <p:sldId id="2147482027" r:id="rId41"/>
    <p:sldId id="2147482028" r:id="rId42"/>
    <p:sldId id="2147474557" r:id="rId43"/>
    <p:sldId id="2147482022" r:id="rId44"/>
    <p:sldId id="2147473994" r:id="rId45"/>
    <p:sldId id="2147482031" r:id="rId46"/>
    <p:sldId id="2147473992" r:id="rId47"/>
    <p:sldId id="2147482032" r:id="rId48"/>
    <p:sldId id="2147474560" r:id="rId49"/>
    <p:sldId id="2147482033" r:id="rId50"/>
    <p:sldId id="2147482034" r:id="rId51"/>
    <p:sldId id="2147482035" r:id="rId52"/>
    <p:sldId id="2147482036" r:id="rId53"/>
    <p:sldId id="2147474561" r:id="rId54"/>
    <p:sldId id="2147474555" r:id="rId55"/>
    <p:sldId id="2147483644" r:id="rId56"/>
    <p:sldId id="2147483645" r:id="rId57"/>
    <p:sldId id="274" r:id="rId58"/>
    <p:sldId id="2147483646" r:id="rId59"/>
    <p:sldId id="2147483647" r:id="rId60"/>
    <p:sldId id="256" r:id="rId61"/>
    <p:sldId id="258" r:id="rId62"/>
    <p:sldId id="259"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Slide" id="{39CC1C25-0497-44F7-8C7B-EC82FC3B6D1A}">
          <p14:sldIdLst>
            <p14:sldId id="2147480420"/>
            <p14:sldId id="2147483122"/>
            <p14:sldId id="2147482019"/>
            <p14:sldId id="2147475220"/>
          </p14:sldIdLst>
        </p14:section>
        <p14:section name="Practice Overview" id="{D708DB5F-8647-4D3B-B809-64E834E41D62}">
          <p14:sldIdLst>
            <p14:sldId id="268"/>
          </p14:sldIdLst>
        </p14:section>
        <p14:section name="Practice Offerings" id="{AEB71203-FEBD-4B1C-9500-A3B6823D7EC0}">
          <p14:sldIdLst>
            <p14:sldId id="2147482025"/>
          </p14:sldIdLst>
        </p14:section>
        <p14:section name="Solutions Overview" id="{DF3025C1-4CF0-484B-8099-3925A2993198}">
          <p14:sldIdLst>
            <p14:sldId id="2147482030"/>
          </p14:sldIdLst>
        </p14:section>
        <p14:section name="Key Differentiators" id="{ADCEA4F4-0AC9-4111-9DCF-FDE97D3678D0}">
          <p14:sldIdLst>
            <p14:sldId id="2147482017"/>
          </p14:sldIdLst>
        </p14:section>
        <p14:section name="Appian Partnership" id="{71F12754-6E32-4A01-8FF3-5A0964C31807}">
          <p14:sldIdLst/>
        </p14:section>
        <p14:section name="Case Studies &amp; Testimonials" id="{D19DD3F3-CA79-48A6-806F-A71D5E91BDD1}">
          <p14:sldIdLst>
            <p14:sldId id="2147474559"/>
            <p14:sldId id="2147483643"/>
            <p14:sldId id="261"/>
            <p14:sldId id="263"/>
            <p14:sldId id="2147474558"/>
            <p14:sldId id="2147473993"/>
            <p14:sldId id="278"/>
            <p14:sldId id="273"/>
            <p14:sldId id="279"/>
            <p14:sldId id="257"/>
            <p14:sldId id="260"/>
          </p14:sldIdLst>
        </p14:section>
        <p14:section name="Talent Profiles" id="{4A6EECFC-A6D2-4642-B742-261D56D57279}">
          <p14:sldIdLst>
            <p14:sldId id="2147480409"/>
            <p14:sldId id="283"/>
            <p14:sldId id="262"/>
            <p14:sldId id="264"/>
            <p14:sldId id="265"/>
            <p14:sldId id="285"/>
            <p14:sldId id="2147481665"/>
            <p14:sldId id="2147474006"/>
            <p14:sldId id="2147482021"/>
            <p14:sldId id="2147482024"/>
            <p14:sldId id="2147480410"/>
            <p14:sldId id="368"/>
          </p14:sldIdLst>
        </p14:section>
        <p14:section name="Backup" id="{0AA6AB90-3D4C-4530-B01D-514AAC1E647C}">
          <p14:sldIdLst>
            <p14:sldId id="343"/>
            <p14:sldId id="2147482018"/>
            <p14:sldId id="2147482026"/>
            <p14:sldId id="2147482027"/>
            <p14:sldId id="2147482028"/>
            <p14:sldId id="2147474557"/>
            <p14:sldId id="2147482022"/>
            <p14:sldId id="2147473994"/>
            <p14:sldId id="2147482031"/>
            <p14:sldId id="2147473992"/>
            <p14:sldId id="2147482032"/>
            <p14:sldId id="2147474560"/>
            <p14:sldId id="2147482033"/>
            <p14:sldId id="2147482034"/>
            <p14:sldId id="2147482035"/>
            <p14:sldId id="2147482036"/>
            <p14:sldId id="2147474561"/>
            <p14:sldId id="2147474555"/>
            <p14:sldId id="2147483644"/>
            <p14:sldId id="2147483645"/>
            <p14:sldId id="274"/>
            <p14:sldId id="2147483646"/>
            <p14:sldId id="2147483647"/>
            <p14:sldId id="256"/>
            <p14:sldId id="258"/>
            <p14:sldId id="259"/>
          </p14:sldIdLst>
        </p14:section>
      </p14:sectionLst>
    </p:ext>
    <p:ext uri="{EFAFB233-063F-42B5-8137-9DF3F51BA10A}">
      <p15:sldGuideLst xmlns:p15="http://schemas.microsoft.com/office/powerpoint/2012/main">
        <p15:guide id="1" orient="horz" pos="4128" userDrawn="1">
          <p15:clr>
            <a:srgbClr val="A4A3A4"/>
          </p15:clr>
        </p15:guide>
        <p15:guide id="5" pos="3840" userDrawn="1">
          <p15:clr>
            <a:srgbClr val="A4A3A4"/>
          </p15:clr>
        </p15:guide>
        <p15:guide id="6" pos="7392" userDrawn="1">
          <p15:clr>
            <a:srgbClr val="A4A3A4"/>
          </p15:clr>
        </p15:guide>
        <p15:guide id="7" pos="288" userDrawn="1">
          <p15:clr>
            <a:srgbClr val="A4A3A4"/>
          </p15:clr>
        </p15:guide>
        <p15:guide id="8" pos="216" userDrawn="1">
          <p15:clr>
            <a:srgbClr val="A4A3A4"/>
          </p15:clr>
        </p15:guide>
        <p15:guide id="9" orient="horz" pos="21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3D9E2A5-8704-AD8F-4209-D43784172DA9}" name="Kartik Kapoor" initials="KK" userId="S::Kartik218134@exlservice.com::b567dc89-f133-4bbf-90dc-e9d79ce95f3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4E0B"/>
    <a:srgbClr val="005071"/>
    <a:srgbClr val="004EFF"/>
    <a:srgbClr val="E5EDFF"/>
    <a:srgbClr val="C0D2FF"/>
    <a:srgbClr val="83A8FF"/>
    <a:srgbClr val="407AFF"/>
    <a:srgbClr val="000000"/>
    <a:srgbClr val="424242"/>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512" y="52"/>
      </p:cViewPr>
      <p:guideLst>
        <p:guide orient="horz" pos="4128"/>
        <p:guide pos="3840"/>
        <p:guide pos="7392"/>
        <p:guide pos="288"/>
        <p:guide pos="216"/>
        <p:guide orient="horz" pos="21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9.4195180833810122E-2"/>
          <c:y val="2.2988551461945159E-2"/>
          <c:w val="0.82366359536533951"/>
          <c:h val="0.88633445969302183"/>
        </c:manualLayout>
      </c:layout>
      <c:bubbleChart>
        <c:varyColors val="0"/>
        <c:ser>
          <c:idx val="0"/>
          <c:order val="0"/>
          <c:tx>
            <c:strRef>
              <c:f>'Priority Matrix'!$C$7</c:f>
              <c:strCache>
                <c:ptCount val="1"/>
                <c:pt idx="0">
                  <c:v>Virtual Transformation</c:v>
                </c:pt>
              </c:strCache>
            </c:strRef>
          </c:tx>
          <c:invertIfNegative val="0"/>
          <c:xVal>
            <c:numRef>
              <c:f>'Priority Matrix'!$K$7</c:f>
              <c:numCache>
                <c:formatCode>General</c:formatCode>
                <c:ptCount val="1"/>
                <c:pt idx="0">
                  <c:v>4.3499999999999996</c:v>
                </c:pt>
              </c:numCache>
            </c:numRef>
          </c:xVal>
          <c:yVal>
            <c:numRef>
              <c:f>'Priority Matrix'!$O$7</c:f>
              <c:numCache>
                <c:formatCode>0.00</c:formatCode>
                <c:ptCount val="1"/>
                <c:pt idx="0">
                  <c:v>3.1</c:v>
                </c:pt>
              </c:numCache>
            </c:numRef>
          </c:yVal>
          <c:bubbleSize>
            <c:numRef>
              <c:f>'Priority Matrix'!$E$7</c:f>
              <c:numCache>
                <c:formatCode>0%</c:formatCode>
                <c:ptCount val="1"/>
                <c:pt idx="0">
                  <c:v>0.36363636363636365</c:v>
                </c:pt>
              </c:numCache>
            </c:numRef>
          </c:bubbleSize>
          <c:bubble3D val="0"/>
          <c:extLst>
            <c:ext xmlns:c16="http://schemas.microsoft.com/office/drawing/2014/chart" uri="{C3380CC4-5D6E-409C-BE32-E72D297353CC}">
              <c16:uniqueId val="{00000000-B7AE-42F7-AB3A-F7F1660402F2}"/>
            </c:ext>
          </c:extLst>
        </c:ser>
        <c:ser>
          <c:idx val="1"/>
          <c:order val="1"/>
          <c:tx>
            <c:strRef>
              <c:f>'Priority Matrix'!$C$8</c:f>
              <c:strCache>
                <c:ptCount val="1"/>
                <c:pt idx="0">
                  <c:v>Activity Based Costing</c:v>
                </c:pt>
              </c:strCache>
            </c:strRef>
          </c:tx>
          <c:spPr>
            <a:ln w="25400">
              <a:noFill/>
            </a:ln>
          </c:spPr>
          <c:invertIfNegative val="0"/>
          <c:xVal>
            <c:numRef>
              <c:f>'Priority Matrix'!$K$8</c:f>
              <c:numCache>
                <c:formatCode>General</c:formatCode>
                <c:ptCount val="1"/>
                <c:pt idx="0">
                  <c:v>3.35</c:v>
                </c:pt>
              </c:numCache>
            </c:numRef>
          </c:xVal>
          <c:yVal>
            <c:numRef>
              <c:f>'Priority Matrix'!$O$8</c:f>
              <c:numCache>
                <c:formatCode>0.00</c:formatCode>
                <c:ptCount val="1"/>
                <c:pt idx="0">
                  <c:v>2.1</c:v>
                </c:pt>
              </c:numCache>
            </c:numRef>
          </c:yVal>
          <c:bubbleSize>
            <c:numRef>
              <c:f>'Priority Matrix'!$E$8</c:f>
              <c:numCache>
                <c:formatCode>0%</c:formatCode>
                <c:ptCount val="1"/>
                <c:pt idx="0">
                  <c:v>0.17647058823529413</c:v>
                </c:pt>
              </c:numCache>
            </c:numRef>
          </c:bubbleSize>
          <c:bubble3D val="0"/>
          <c:extLst>
            <c:ext xmlns:c16="http://schemas.microsoft.com/office/drawing/2014/chart" uri="{C3380CC4-5D6E-409C-BE32-E72D297353CC}">
              <c16:uniqueId val="{00000001-B7AE-42F7-AB3A-F7F1660402F2}"/>
            </c:ext>
          </c:extLst>
        </c:ser>
        <c:ser>
          <c:idx val="2"/>
          <c:order val="2"/>
          <c:tx>
            <c:strRef>
              <c:f>'Priority Matrix'!$C$9</c:f>
              <c:strCache>
                <c:ptCount val="1"/>
                <c:pt idx="0">
                  <c:v>Lean Accounting</c:v>
                </c:pt>
              </c:strCache>
            </c:strRef>
          </c:tx>
          <c:spPr>
            <a:ln w="25400">
              <a:noFill/>
            </a:ln>
          </c:spPr>
          <c:invertIfNegative val="0"/>
          <c:xVal>
            <c:numRef>
              <c:f>'Priority Matrix'!$K$9</c:f>
              <c:numCache>
                <c:formatCode>General</c:formatCode>
                <c:ptCount val="1"/>
                <c:pt idx="0">
                  <c:v>2.9</c:v>
                </c:pt>
              </c:numCache>
            </c:numRef>
          </c:xVal>
          <c:yVal>
            <c:numRef>
              <c:f>'Priority Matrix'!$O$9</c:f>
              <c:numCache>
                <c:formatCode>0.00</c:formatCode>
                <c:ptCount val="1"/>
                <c:pt idx="0">
                  <c:v>3.7</c:v>
                </c:pt>
              </c:numCache>
            </c:numRef>
          </c:yVal>
          <c:bubbleSize>
            <c:numRef>
              <c:f>'Priority Matrix'!$E$9</c:f>
              <c:numCache>
                <c:formatCode>0%</c:formatCode>
                <c:ptCount val="1"/>
                <c:pt idx="0">
                  <c:v>9.375E-2</c:v>
                </c:pt>
              </c:numCache>
            </c:numRef>
          </c:bubbleSize>
          <c:bubble3D val="0"/>
          <c:extLst>
            <c:ext xmlns:c16="http://schemas.microsoft.com/office/drawing/2014/chart" uri="{C3380CC4-5D6E-409C-BE32-E72D297353CC}">
              <c16:uniqueId val="{00000002-B7AE-42F7-AB3A-F7F1660402F2}"/>
            </c:ext>
          </c:extLst>
        </c:ser>
        <c:ser>
          <c:idx val="3"/>
          <c:order val="3"/>
          <c:tx>
            <c:strRef>
              <c:f>'Priority Matrix'!$C$10</c:f>
              <c:strCache>
                <c:ptCount val="1"/>
                <c:pt idx="0">
                  <c:v>6 sigma Business Score Card</c:v>
                </c:pt>
              </c:strCache>
            </c:strRef>
          </c:tx>
          <c:spPr>
            <a:ln w="25400">
              <a:noFill/>
            </a:ln>
          </c:spPr>
          <c:invertIfNegative val="0"/>
          <c:xVal>
            <c:numRef>
              <c:f>'Priority Matrix'!$K$10</c:f>
              <c:numCache>
                <c:formatCode>General</c:formatCode>
                <c:ptCount val="1"/>
                <c:pt idx="0">
                  <c:v>1.95</c:v>
                </c:pt>
              </c:numCache>
            </c:numRef>
          </c:xVal>
          <c:yVal>
            <c:numRef>
              <c:f>'Priority Matrix'!$O$10</c:f>
              <c:numCache>
                <c:formatCode>0.00</c:formatCode>
                <c:ptCount val="1"/>
                <c:pt idx="0">
                  <c:v>3.7</c:v>
                </c:pt>
              </c:numCache>
            </c:numRef>
          </c:yVal>
          <c:bubbleSize>
            <c:numRef>
              <c:f>'Priority Matrix'!$E$10</c:f>
              <c:numCache>
                <c:formatCode>0%</c:formatCode>
                <c:ptCount val="1"/>
                <c:pt idx="0">
                  <c:v>0.15384615384615385</c:v>
                </c:pt>
              </c:numCache>
            </c:numRef>
          </c:bubbleSize>
          <c:bubble3D val="0"/>
          <c:extLst>
            <c:ext xmlns:c16="http://schemas.microsoft.com/office/drawing/2014/chart" uri="{C3380CC4-5D6E-409C-BE32-E72D297353CC}">
              <c16:uniqueId val="{00000003-B7AE-42F7-AB3A-F7F1660402F2}"/>
            </c:ext>
          </c:extLst>
        </c:ser>
        <c:ser>
          <c:idx val="4"/>
          <c:order val="4"/>
          <c:tx>
            <c:strRef>
              <c:f>'Priority Matrix'!$C$11</c:f>
              <c:strCache>
                <c:ptCount val="1"/>
                <c:pt idx="0">
                  <c:v>DMAIC based benchmarking</c:v>
                </c:pt>
              </c:strCache>
            </c:strRef>
          </c:tx>
          <c:spPr>
            <a:ln w="25400">
              <a:noFill/>
            </a:ln>
          </c:spPr>
          <c:invertIfNegative val="0"/>
          <c:xVal>
            <c:numRef>
              <c:f>'Priority Matrix'!$K$11</c:f>
              <c:numCache>
                <c:formatCode>General</c:formatCode>
                <c:ptCount val="1"/>
                <c:pt idx="0">
                  <c:v>1.55</c:v>
                </c:pt>
              </c:numCache>
            </c:numRef>
          </c:xVal>
          <c:yVal>
            <c:numRef>
              <c:f>'Priority Matrix'!$O$11</c:f>
              <c:numCache>
                <c:formatCode>0.00</c:formatCode>
                <c:ptCount val="1"/>
                <c:pt idx="0">
                  <c:v>2.8</c:v>
                </c:pt>
              </c:numCache>
            </c:numRef>
          </c:yVal>
          <c:bubbleSize>
            <c:numRef>
              <c:f>'Priority Matrix'!$E$11</c:f>
              <c:numCache>
                <c:formatCode>0%</c:formatCode>
                <c:ptCount val="1"/>
                <c:pt idx="0">
                  <c:v>3.4482758620689655E-2</c:v>
                </c:pt>
              </c:numCache>
            </c:numRef>
          </c:bubbleSize>
          <c:bubble3D val="0"/>
          <c:extLst>
            <c:ext xmlns:c16="http://schemas.microsoft.com/office/drawing/2014/chart" uri="{C3380CC4-5D6E-409C-BE32-E72D297353CC}">
              <c16:uniqueId val="{00000004-B7AE-42F7-AB3A-F7F1660402F2}"/>
            </c:ext>
          </c:extLst>
        </c:ser>
        <c:ser>
          <c:idx val="5"/>
          <c:order val="5"/>
          <c:tx>
            <c:strRef>
              <c:f>'Priority Matrix'!$C$12</c:f>
              <c:strCache>
                <c:ptCount val="1"/>
                <c:pt idx="0">
                  <c:v>Customer Satisfaction Analysis</c:v>
                </c:pt>
              </c:strCache>
            </c:strRef>
          </c:tx>
          <c:spPr>
            <a:ln w="25400">
              <a:noFill/>
            </a:ln>
          </c:spPr>
          <c:invertIfNegative val="0"/>
          <c:xVal>
            <c:numRef>
              <c:f>'Priority Matrix'!$K$12</c:f>
              <c:numCache>
                <c:formatCode>General</c:formatCode>
                <c:ptCount val="1"/>
                <c:pt idx="0">
                  <c:v>3.4499999999999997</c:v>
                </c:pt>
              </c:numCache>
            </c:numRef>
          </c:xVal>
          <c:yVal>
            <c:numRef>
              <c:f>'Priority Matrix'!$O$12</c:f>
              <c:numCache>
                <c:formatCode>0.00</c:formatCode>
                <c:ptCount val="1"/>
                <c:pt idx="0">
                  <c:v>3.4</c:v>
                </c:pt>
              </c:numCache>
            </c:numRef>
          </c:yVal>
          <c:bubbleSize>
            <c:numRef>
              <c:f>'Priority Matrix'!$E$12</c:f>
              <c:numCache>
                <c:formatCode>0%</c:formatCode>
                <c:ptCount val="1"/>
                <c:pt idx="0">
                  <c:v>0.13636363636363635</c:v>
                </c:pt>
              </c:numCache>
            </c:numRef>
          </c:bubbleSize>
          <c:bubble3D val="0"/>
          <c:extLst>
            <c:ext xmlns:c16="http://schemas.microsoft.com/office/drawing/2014/chart" uri="{C3380CC4-5D6E-409C-BE32-E72D297353CC}">
              <c16:uniqueId val="{00000005-B7AE-42F7-AB3A-F7F1660402F2}"/>
            </c:ext>
          </c:extLst>
        </c:ser>
        <c:ser>
          <c:idx val="6"/>
          <c:order val="6"/>
          <c:tx>
            <c:strRef>
              <c:f>'Priority Matrix'!$C$13</c:f>
              <c:strCache>
                <c:ptCount val="1"/>
                <c:pt idx="0">
                  <c:v>Green Consultancy</c:v>
                </c:pt>
              </c:strCache>
            </c:strRef>
          </c:tx>
          <c:spPr>
            <a:ln w="25400">
              <a:noFill/>
            </a:ln>
          </c:spPr>
          <c:invertIfNegative val="0"/>
          <c:xVal>
            <c:numRef>
              <c:f>'Priority Matrix'!$K$13</c:f>
              <c:numCache>
                <c:formatCode>General</c:formatCode>
                <c:ptCount val="1"/>
                <c:pt idx="0">
                  <c:v>3.05</c:v>
                </c:pt>
              </c:numCache>
            </c:numRef>
          </c:xVal>
          <c:yVal>
            <c:numRef>
              <c:f>'Priority Matrix'!$O$13</c:f>
              <c:numCache>
                <c:formatCode>0.00</c:formatCode>
                <c:ptCount val="1"/>
                <c:pt idx="0">
                  <c:v>1.7000000000000002</c:v>
                </c:pt>
              </c:numCache>
            </c:numRef>
          </c:yVal>
          <c:bubbleSize>
            <c:numRef>
              <c:f>'Priority Matrix'!$E$13</c:f>
              <c:numCache>
                <c:formatCode>0%</c:formatCode>
                <c:ptCount val="1"/>
                <c:pt idx="0">
                  <c:v>7.1428571428571425E-2</c:v>
                </c:pt>
              </c:numCache>
            </c:numRef>
          </c:bubbleSize>
          <c:bubble3D val="0"/>
          <c:extLst>
            <c:ext xmlns:c16="http://schemas.microsoft.com/office/drawing/2014/chart" uri="{C3380CC4-5D6E-409C-BE32-E72D297353CC}">
              <c16:uniqueId val="{00000006-B7AE-42F7-AB3A-F7F1660402F2}"/>
            </c:ext>
          </c:extLst>
        </c:ser>
        <c:dLbls>
          <c:showLegendKey val="0"/>
          <c:showVal val="0"/>
          <c:showCatName val="0"/>
          <c:showSerName val="0"/>
          <c:showPercent val="0"/>
          <c:showBubbleSize val="0"/>
        </c:dLbls>
        <c:bubbleScale val="100"/>
        <c:showNegBubbles val="0"/>
        <c:axId val="410735280"/>
        <c:axId val="410734496"/>
      </c:bubbleChart>
      <c:valAx>
        <c:axId val="410735280"/>
        <c:scaling>
          <c:orientation val="minMax"/>
          <c:max val="5"/>
          <c:min val="0"/>
        </c:scaling>
        <c:delete val="0"/>
        <c:axPos val="b"/>
        <c:numFmt formatCode="General" sourceLinked="1"/>
        <c:majorTickMark val="in"/>
        <c:minorTickMark val="none"/>
        <c:tickLblPos val="low"/>
        <c:txPr>
          <a:bodyPr rot="0" vert="horz"/>
          <a:lstStyle/>
          <a:p>
            <a:pPr>
              <a:defRPr sz="1000" b="0" i="0" u="none" strike="noStrike" baseline="0">
                <a:solidFill>
                  <a:srgbClr val="000000"/>
                </a:solidFill>
                <a:latin typeface="+mj-lt"/>
                <a:ea typeface="Calibri"/>
                <a:cs typeface="Calibri"/>
              </a:defRPr>
            </a:pPr>
            <a:endParaRPr lang="en-US"/>
          </a:p>
        </c:txPr>
        <c:crossAx val="410734496"/>
        <c:crossesAt val="2.5"/>
        <c:crossBetween val="midCat"/>
      </c:valAx>
      <c:valAx>
        <c:axId val="410734496"/>
        <c:scaling>
          <c:orientation val="minMax"/>
          <c:max val="5"/>
          <c:min val="0"/>
        </c:scaling>
        <c:delete val="0"/>
        <c:axPos val="l"/>
        <c:numFmt formatCode="0.00" sourceLinked="1"/>
        <c:majorTickMark val="out"/>
        <c:minorTickMark val="none"/>
        <c:tickLblPos val="low"/>
        <c:txPr>
          <a:bodyPr rot="0" vert="horz"/>
          <a:lstStyle/>
          <a:p>
            <a:pPr>
              <a:defRPr sz="1000" b="0" i="0" u="none" strike="noStrike" baseline="0">
                <a:solidFill>
                  <a:srgbClr val="000000"/>
                </a:solidFill>
                <a:latin typeface="+mj-lt"/>
                <a:ea typeface="Calibri"/>
                <a:cs typeface="Calibri"/>
              </a:defRPr>
            </a:pPr>
            <a:endParaRPr lang="en-US"/>
          </a:p>
        </c:txPr>
        <c:crossAx val="410735280"/>
        <c:crossesAt val="2.5"/>
        <c:crossBetween val="midCat"/>
      </c:valAx>
    </c:plotArea>
    <c:plotVisOnly val="1"/>
    <c:dispBlanksAs val="gap"/>
    <c:showDLblsOverMax val="0"/>
  </c:chart>
  <c:spPr>
    <a:noFill/>
    <a:ln w="3175">
      <a:noFill/>
    </a:ln>
  </c:spPr>
  <c:txPr>
    <a:bodyPr/>
    <a:lstStyle/>
    <a:p>
      <a:pPr>
        <a:defRPr sz="1000" b="0" i="0" u="none" strike="noStrike" baseline="0">
          <a:solidFill>
            <a:srgbClr val="000000"/>
          </a:solidFill>
          <a:latin typeface="Calibri"/>
          <a:ea typeface="Calibri"/>
          <a:cs typeface="Calibri"/>
        </a:defRPr>
      </a:pPr>
      <a:endParaRPr lang="en-US"/>
    </a:p>
  </c:txPr>
  <c:externalData r:id="rId2">
    <c:autoUpdate val="0"/>
  </c:externalData>
</c:chartSpace>
</file>

<file path=ppt/comments/modernComment_104_FFB2D1.xml><?xml version="1.0" encoding="utf-8"?>
<p188:cmLst xmlns:a="http://schemas.openxmlformats.org/drawingml/2006/main" xmlns:r="http://schemas.openxmlformats.org/officeDocument/2006/relationships" xmlns:p188="http://schemas.microsoft.com/office/powerpoint/2018/8/main">
  <p188:cm id="{5D977D67-1B65-4AC8-89BC-F274BE87B533}" authorId="{B3D9E2A5-8704-AD8F-4209-D43784172DA9}" status="resolved" created="2025-05-07T13:00:46.385" complete="100000">
    <pc:sldMkLst xmlns:pc="http://schemas.microsoft.com/office/powerpoint/2013/main/command">
      <pc:docMk/>
      <pc:sldMk cId="754854109" sldId="2147483647"/>
    </pc:sldMkLst>
    <p188:txBody>
      <a:bodyPr/>
      <a:lstStyle/>
      <a:p>
        <a:r>
          <a:rPr lang="en-US"/>
          <a:t>[@Aashna Tarannum] </a:t>
        </a:r>
      </a:p>
    </p188:txBody>
  </p188:cm>
</p188:cmLst>
</file>

<file path=ppt/comments/modernComment_105_AFBD4BEF.xml><?xml version="1.0" encoding="utf-8"?>
<p188:cmLst xmlns:a="http://schemas.openxmlformats.org/drawingml/2006/main" xmlns:r="http://schemas.openxmlformats.org/officeDocument/2006/relationships" xmlns:p188="http://schemas.microsoft.com/office/powerpoint/2018/8/main">
  <p188:cm id="{8FECD989-8E9C-41E0-8C8E-EB9277D80219}" authorId="{B3D9E2A5-8704-AD8F-4209-D43784172DA9}" status="resolved" created="2025-05-07T13:01:14.678" complete="100000">
    <pc:sldMkLst xmlns:pc="http://schemas.microsoft.com/office/powerpoint/2013/main/command">
      <pc:docMk/>
      <pc:sldMk cId="3537606277" sldId="263"/>
    </pc:sldMkLst>
    <p188:txBody>
      <a:bodyPr/>
      <a:lstStyle/>
      <a:p>
        <a:r>
          <a:rPr lang="en-US"/>
          <a:t>[@Aashna Tarannum] </a:t>
        </a:r>
      </a:p>
    </p188:txBody>
  </p188:cm>
</p188:cmLst>
</file>

<file path=ppt/comments/modernComment_106_A4230C13.xml><?xml version="1.0" encoding="utf-8"?>
<p188:cmLst xmlns:a="http://schemas.openxmlformats.org/drawingml/2006/main" xmlns:r="http://schemas.openxmlformats.org/officeDocument/2006/relationships" xmlns:p188="http://schemas.microsoft.com/office/powerpoint/2018/8/main">
  <p188:cm id="{25EA159C-366B-4E22-BDE1-E74CEFC448C0}" authorId="{B3D9E2A5-8704-AD8F-4209-D43784172DA9}" status="resolved" created="2025-05-07T13:24:10.580" complete="100000">
    <pc:sldMkLst xmlns:pc="http://schemas.microsoft.com/office/powerpoint/2013/main/command">
      <pc:docMk/>
      <pc:sldMk cId="4248649508" sldId="2147474006"/>
    </pc:sldMkLst>
    <p188:txBody>
      <a:bodyPr/>
      <a:lstStyle/>
      <a:p>
        <a:r>
          <a:rPr lang="en-US"/>
          <a:t>[@Aashna Tarannum] </a:t>
        </a:r>
      </a:p>
    </p188:txBody>
  </p188:cm>
</p188:cmLst>
</file>

<file path=ppt/comments/modernComment_108_E967174D.xml><?xml version="1.0" encoding="utf-8"?>
<p188:cmLst xmlns:a="http://schemas.openxmlformats.org/drawingml/2006/main" xmlns:r="http://schemas.openxmlformats.org/officeDocument/2006/relationships" xmlns:p188="http://schemas.microsoft.com/office/powerpoint/2018/8/main">
  <p188:cm id="{1FCA115E-844A-4A13-A9A7-E539A8F19EA8}" authorId="{B3D9E2A5-8704-AD8F-4209-D43784172DA9}" status="resolved" created="2025-05-07T13:24:15.764" complete="100000">
    <pc:sldMkLst xmlns:pc="http://schemas.microsoft.com/office/powerpoint/2013/main/command">
      <pc:docMk/>
      <pc:sldMk cId="1298349294" sldId="2147482021"/>
    </pc:sldMkLst>
    <p188:txBody>
      <a:bodyPr/>
      <a:lstStyle/>
      <a:p>
        <a:r>
          <a:rPr lang="en-US"/>
          <a:t>[@Aashna Tarannum] </a:t>
        </a:r>
      </a:p>
    </p188:txBody>
  </p188:cm>
</p188:cmLst>
</file>

<file path=ppt/comments/modernComment_109_C16D9C2E.xml><?xml version="1.0" encoding="utf-8"?>
<p188:cmLst xmlns:a="http://schemas.openxmlformats.org/drawingml/2006/main" xmlns:r="http://schemas.openxmlformats.org/officeDocument/2006/relationships" xmlns:p188="http://schemas.microsoft.com/office/powerpoint/2018/8/main">
  <p188:cm id="{EA6ABDA2-8D22-4380-BC3E-37E14911C6F6}" authorId="{B3D9E2A5-8704-AD8F-4209-D43784172DA9}" status="resolved" created="2025-05-07T17:08:50.308" complete="100000">
    <pc:sldMkLst xmlns:pc="http://schemas.microsoft.com/office/powerpoint/2013/main/command">
      <pc:docMk/>
      <pc:sldMk cId="3245186094" sldId="264"/>
    </pc:sldMkLst>
    <p188:txBody>
      <a:bodyPr/>
      <a:lstStyle/>
      <a:p>
        <a:r>
          <a:rPr lang="en-US"/>
          <a:t>[@Aashna Tarannum] </a:t>
        </a:r>
      </a:p>
    </p188:txBody>
  </p188:cm>
</p188:cmLst>
</file>

<file path=ppt/comments/modernComment_112_A4CDF80.xml><?xml version="1.0" encoding="utf-8"?>
<p188:cmLst xmlns:a="http://schemas.openxmlformats.org/drawingml/2006/main" xmlns:r="http://schemas.openxmlformats.org/officeDocument/2006/relationships" xmlns:p188="http://schemas.microsoft.com/office/powerpoint/2018/8/main">
  <p188:cm id="{5269B44A-77B4-4DE3-B646-906CC488AC87}" authorId="{B3D9E2A5-8704-AD8F-4209-D43784172DA9}" status="resolved" created="2025-05-07T12:56:17.376">
    <pc:sldMkLst xmlns:pc="http://schemas.microsoft.com/office/powerpoint/2013/main/command">
      <pc:docMk/>
      <pc:sldMk cId="715677790" sldId="274"/>
    </pc:sldMkLst>
    <p188:txBody>
      <a:bodyPr/>
      <a:lstStyle/>
      <a:p>
        <a:r>
          <a:rPr lang="en-US"/>
          <a:t>[@Aashna Tarannum] </a:t>
        </a:r>
      </a:p>
    </p188:txBody>
  </p188:cm>
</p188:cmLst>
</file>

<file path=ppt/comments/modernComment_116_2AD64BF2.xml><?xml version="1.0" encoding="utf-8"?>
<p188:cmLst xmlns:a="http://schemas.openxmlformats.org/drawingml/2006/main" xmlns:r="http://schemas.openxmlformats.org/officeDocument/2006/relationships" xmlns:p188="http://schemas.microsoft.com/office/powerpoint/2018/8/main">
  <p188:cm id="{B1E7DB4B-95E4-47C8-9D51-B1CA4938CF83}" authorId="{B3D9E2A5-8704-AD8F-4209-D43784172DA9}" status="resolved" created="2025-05-07T13:00:59.816" complete="100000">
    <pc:sldMkLst xmlns:pc="http://schemas.microsoft.com/office/powerpoint/2013/main/command">
      <pc:docMk/>
      <pc:sldMk cId="1646938182" sldId="278"/>
    </pc:sldMkLst>
    <p188:txBody>
      <a:bodyPr/>
      <a:lstStyle/>
      <a:p>
        <a:r>
          <a:rPr lang="en-US"/>
          <a:t>[@Aashna Tarannum] </a:t>
        </a:r>
      </a:p>
    </p188:txBody>
  </p188:cm>
</p188:cmLst>
</file>

<file path=ppt/comments/modernComment_117_98D76221.xml><?xml version="1.0" encoding="utf-8"?>
<p188:cmLst xmlns:a="http://schemas.openxmlformats.org/drawingml/2006/main" xmlns:r="http://schemas.openxmlformats.org/officeDocument/2006/relationships" xmlns:p188="http://schemas.microsoft.com/office/powerpoint/2018/8/main">
  <p188:cm id="{7A2B71E3-356B-47DB-A825-D708669A1F70}" authorId="{B3D9E2A5-8704-AD8F-4209-D43784172DA9}" status="resolved" created="2025-05-07T13:01:06.962" complete="100000">
    <pc:sldMkLst xmlns:pc="http://schemas.microsoft.com/office/powerpoint/2013/main/command">
      <pc:docMk/>
      <pc:sldMk cId="2702115403" sldId="279"/>
    </pc:sldMkLst>
    <p188:txBody>
      <a:bodyPr/>
      <a:lstStyle/>
      <a:p>
        <a:r>
          <a:rPr lang="en-US"/>
          <a:t>[@Aashna Tarannum] </a:t>
        </a:r>
      </a:p>
    </p188:txBody>
  </p188:cm>
</p188:cmLst>
</file>

<file path=ppt/comments/modernComment_11B_DC1BB37A.xml><?xml version="1.0" encoding="utf-8"?>
<p188:cmLst xmlns:a="http://schemas.openxmlformats.org/drawingml/2006/main" xmlns:r="http://schemas.openxmlformats.org/officeDocument/2006/relationships" xmlns:p188="http://schemas.microsoft.com/office/powerpoint/2018/8/main">
  <p188:cm id="{55C660D5-490B-4BC2-91C1-E40C11B96E21}" authorId="{B3D9E2A5-8704-AD8F-4209-D43784172DA9}" status="resolved" created="2025-05-07T13:24:10.580">
    <pc:sldMkLst xmlns:pc="http://schemas.microsoft.com/office/powerpoint/2013/main/command">
      <pc:docMk/>
      <pc:sldMk cId="4248649508" sldId="2147474006"/>
    </pc:sldMkLst>
    <p188:txBody>
      <a:bodyPr/>
      <a:lstStyle/>
      <a:p>
        <a:r>
          <a:rPr lang="en-US"/>
          <a:t>[@Aashna Tarannum] </a:t>
        </a:r>
      </a:p>
    </p188:txBody>
  </p188:cm>
</p188:cmLst>
</file>

<file path=ppt/comments/modernComment_11D_C8A8B0D.xml><?xml version="1.0" encoding="utf-8"?>
<p188:cmLst xmlns:a="http://schemas.openxmlformats.org/drawingml/2006/main" xmlns:r="http://schemas.openxmlformats.org/officeDocument/2006/relationships" xmlns:p188="http://schemas.microsoft.com/office/powerpoint/2018/8/main">
  <p188:cm id="{EA97D138-D75B-4B39-AEE5-1B59E73476A7}" authorId="{B3D9E2A5-8704-AD8F-4209-D43784172DA9}" status="resolved" created="2025-05-07T17:08:50.308" complete="100000">
    <pc:sldMkLst xmlns:pc="http://schemas.microsoft.com/office/powerpoint/2013/main/command">
      <pc:docMk/>
      <pc:sldMk cId="3245186094" sldId="264"/>
    </pc:sldMkLst>
    <p188:txBody>
      <a:bodyPr/>
      <a:lstStyle/>
      <a:p>
        <a:r>
          <a:rPr lang="en-US"/>
          <a:t>[@Aashna Tarannum] </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303170-CDD3-404F-9213-C5CE73615E17}" type="doc">
      <dgm:prSet loTypeId="urn:microsoft.com/office/officeart/2005/8/layout/chevronAccent+Icon" loCatId="process" qsTypeId="urn:microsoft.com/office/officeart/2005/8/quickstyle/simple1" qsCatId="simple" csTypeId="urn:microsoft.com/office/officeart/2005/8/colors/accent1_2" csCatId="accent1" phldr="1"/>
      <dgm:spPr/>
    </dgm:pt>
    <dgm:pt modelId="{6EF18DFA-6BA5-45EA-B831-925D52A06F43}">
      <dgm:prSet phldrT="[Text]" custT="1"/>
      <dgm:spPr/>
      <dgm:t>
        <a:bodyPr/>
        <a:lstStyle/>
        <a:p>
          <a:r>
            <a:rPr lang="en-US" sz="1200">
              <a:solidFill>
                <a:schemeClr val="tx1"/>
              </a:solidFill>
            </a:rPr>
            <a:t>Appian Workflow  aggregating 16 processes</a:t>
          </a:r>
        </a:p>
      </dgm:t>
    </dgm:pt>
    <dgm:pt modelId="{8873127C-9785-42C8-A80F-3C32BC5DDEA9}" type="parTrans" cxnId="{246B4BF6-3672-4A99-92A8-8EF2FF79839D}">
      <dgm:prSet/>
      <dgm:spPr/>
      <dgm:t>
        <a:bodyPr/>
        <a:lstStyle/>
        <a:p>
          <a:endParaRPr lang="en-US"/>
        </a:p>
      </dgm:t>
    </dgm:pt>
    <dgm:pt modelId="{0DD63025-63C6-4957-B5E0-B6B61275F161}" type="sibTrans" cxnId="{246B4BF6-3672-4A99-92A8-8EF2FF79839D}">
      <dgm:prSet/>
      <dgm:spPr/>
      <dgm:t>
        <a:bodyPr/>
        <a:lstStyle/>
        <a:p>
          <a:endParaRPr lang="en-US"/>
        </a:p>
      </dgm:t>
    </dgm:pt>
    <dgm:pt modelId="{F3CD40BB-DFCB-4885-A4E1-8227E25F707D}">
      <dgm:prSet phldrT="[Text]" custT="1"/>
      <dgm:spPr/>
      <dgm:t>
        <a:bodyPr/>
        <a:lstStyle/>
        <a:p>
          <a:r>
            <a:rPr lang="en-US" sz="1200">
              <a:solidFill>
                <a:schemeClr val="tx1"/>
              </a:solidFill>
            </a:rPr>
            <a:t>System Integration with multiple systems through APIs</a:t>
          </a:r>
        </a:p>
      </dgm:t>
    </dgm:pt>
    <dgm:pt modelId="{74C5DE1A-BAB9-44DA-AE6D-B09C77931E18}" type="parTrans" cxnId="{D724773E-906B-49A1-8A5D-07257E56AB3E}">
      <dgm:prSet/>
      <dgm:spPr/>
      <dgm:t>
        <a:bodyPr/>
        <a:lstStyle/>
        <a:p>
          <a:endParaRPr lang="en-US"/>
        </a:p>
      </dgm:t>
    </dgm:pt>
    <dgm:pt modelId="{CF48BAC7-FF49-4F7A-82F1-A230657BCCAB}" type="sibTrans" cxnId="{D724773E-906B-49A1-8A5D-07257E56AB3E}">
      <dgm:prSet/>
      <dgm:spPr/>
      <dgm:t>
        <a:bodyPr/>
        <a:lstStyle/>
        <a:p>
          <a:endParaRPr lang="en-US"/>
        </a:p>
      </dgm:t>
    </dgm:pt>
    <dgm:pt modelId="{D6CEAA1A-DB3D-4628-8B05-F36DA593F9D3}">
      <dgm:prSet phldrT="[Text]" custT="1"/>
      <dgm:spPr/>
      <dgm:t>
        <a:bodyPr/>
        <a:lstStyle/>
        <a:p>
          <a:r>
            <a:rPr lang="en-US" sz="1200" i="0">
              <a:solidFill>
                <a:srgbClr val="000000"/>
              </a:solidFill>
            </a:rPr>
            <a:t>Bilingual capabilities (Spanish and Portuguese)</a:t>
          </a:r>
          <a:endParaRPr lang="en-US" sz="1200" i="0">
            <a:solidFill>
              <a:schemeClr val="tx2"/>
            </a:solidFill>
          </a:endParaRPr>
        </a:p>
      </dgm:t>
    </dgm:pt>
    <dgm:pt modelId="{58053F9A-0135-4C20-A50C-03A81D132111}" type="sibTrans" cxnId="{73386CF0-45F5-40A0-BFA9-8324BF8C4734}">
      <dgm:prSet/>
      <dgm:spPr/>
      <dgm:t>
        <a:bodyPr/>
        <a:lstStyle/>
        <a:p>
          <a:endParaRPr lang="en-US"/>
        </a:p>
      </dgm:t>
    </dgm:pt>
    <dgm:pt modelId="{1383DE20-162B-4A7A-A491-0D0C6B4AE4ED}" type="parTrans" cxnId="{73386CF0-45F5-40A0-BFA9-8324BF8C4734}">
      <dgm:prSet/>
      <dgm:spPr/>
      <dgm:t>
        <a:bodyPr/>
        <a:lstStyle/>
        <a:p>
          <a:endParaRPr lang="en-US"/>
        </a:p>
      </dgm:t>
    </dgm:pt>
    <dgm:pt modelId="{3A7F8E14-A000-4144-95A4-A180D72B4D6F}" type="pres">
      <dgm:prSet presAssocID="{92303170-CDD3-404F-9213-C5CE73615E17}" presName="Name0" presStyleCnt="0">
        <dgm:presLayoutVars>
          <dgm:dir/>
          <dgm:resizeHandles val="exact"/>
        </dgm:presLayoutVars>
      </dgm:prSet>
      <dgm:spPr/>
    </dgm:pt>
    <dgm:pt modelId="{026F867D-4ABE-4E49-A24A-9939C95AC6BE}" type="pres">
      <dgm:prSet presAssocID="{6EF18DFA-6BA5-45EA-B831-925D52A06F43}" presName="composite" presStyleCnt="0"/>
      <dgm:spPr/>
    </dgm:pt>
    <dgm:pt modelId="{7E107645-77D7-4A59-8B74-058979837C9C}" type="pres">
      <dgm:prSet presAssocID="{6EF18DFA-6BA5-45EA-B831-925D52A06F43}" presName="bgChev" presStyleLbl="node1" presStyleIdx="0" presStyleCnt="3"/>
      <dgm:spPr/>
    </dgm:pt>
    <dgm:pt modelId="{9E41C9EE-9552-404E-A100-CCDF8B4057AD}" type="pres">
      <dgm:prSet presAssocID="{6EF18DFA-6BA5-45EA-B831-925D52A06F43}" presName="txNode" presStyleLbl="fgAcc1" presStyleIdx="0" presStyleCnt="3" custScaleY="110005">
        <dgm:presLayoutVars>
          <dgm:bulletEnabled val="1"/>
        </dgm:presLayoutVars>
      </dgm:prSet>
      <dgm:spPr/>
    </dgm:pt>
    <dgm:pt modelId="{A3470285-A550-4943-8A2A-8C50A662FEA5}" type="pres">
      <dgm:prSet presAssocID="{0DD63025-63C6-4957-B5E0-B6B61275F161}" presName="compositeSpace" presStyleCnt="0"/>
      <dgm:spPr/>
    </dgm:pt>
    <dgm:pt modelId="{EFD48460-0C28-424C-9B41-D5641C0209DD}" type="pres">
      <dgm:prSet presAssocID="{D6CEAA1A-DB3D-4628-8B05-F36DA593F9D3}" presName="composite" presStyleCnt="0"/>
      <dgm:spPr/>
    </dgm:pt>
    <dgm:pt modelId="{76C55D73-CADE-44DE-A7A0-8D89EA97F797}" type="pres">
      <dgm:prSet presAssocID="{D6CEAA1A-DB3D-4628-8B05-F36DA593F9D3}" presName="bgChev" presStyleLbl="node1" presStyleIdx="1" presStyleCnt="3"/>
      <dgm:spPr/>
    </dgm:pt>
    <dgm:pt modelId="{26D0B038-EDDD-4E57-BFC0-F13207AF48C5}" type="pres">
      <dgm:prSet presAssocID="{D6CEAA1A-DB3D-4628-8B05-F36DA593F9D3}" presName="txNode" presStyleLbl="fgAcc1" presStyleIdx="1" presStyleCnt="3" custScaleX="122217" custScaleY="110005">
        <dgm:presLayoutVars>
          <dgm:bulletEnabled val="1"/>
        </dgm:presLayoutVars>
      </dgm:prSet>
      <dgm:spPr/>
    </dgm:pt>
    <dgm:pt modelId="{D5B351C1-598A-41A3-B8E3-57DE2928B4E3}" type="pres">
      <dgm:prSet presAssocID="{58053F9A-0135-4C20-A50C-03A81D132111}" presName="compositeSpace" presStyleCnt="0"/>
      <dgm:spPr/>
    </dgm:pt>
    <dgm:pt modelId="{A59149BF-C2B9-4363-A99F-162378A1B7A7}" type="pres">
      <dgm:prSet presAssocID="{F3CD40BB-DFCB-4885-A4E1-8227E25F707D}" presName="composite" presStyleCnt="0"/>
      <dgm:spPr/>
    </dgm:pt>
    <dgm:pt modelId="{D7547007-4872-4A76-B7DE-3DF14F0C764A}" type="pres">
      <dgm:prSet presAssocID="{F3CD40BB-DFCB-4885-A4E1-8227E25F707D}" presName="bgChev" presStyleLbl="node1" presStyleIdx="2" presStyleCnt="3"/>
      <dgm:spPr/>
    </dgm:pt>
    <dgm:pt modelId="{F32BAB70-C222-48F2-B057-F2247C3B7F2E}" type="pres">
      <dgm:prSet presAssocID="{F3CD40BB-DFCB-4885-A4E1-8227E25F707D}" presName="txNode" presStyleLbl="fgAcc1" presStyleIdx="2" presStyleCnt="3" custScaleX="119171" custScaleY="110005" custLinFactNeighborX="-3640">
        <dgm:presLayoutVars>
          <dgm:bulletEnabled val="1"/>
        </dgm:presLayoutVars>
      </dgm:prSet>
      <dgm:spPr/>
    </dgm:pt>
  </dgm:ptLst>
  <dgm:cxnLst>
    <dgm:cxn modelId="{D724773E-906B-49A1-8A5D-07257E56AB3E}" srcId="{92303170-CDD3-404F-9213-C5CE73615E17}" destId="{F3CD40BB-DFCB-4885-A4E1-8227E25F707D}" srcOrd="2" destOrd="0" parTransId="{74C5DE1A-BAB9-44DA-AE6D-B09C77931E18}" sibTransId="{CF48BAC7-FF49-4F7A-82F1-A230657BCCAB}"/>
    <dgm:cxn modelId="{FE5E2054-F131-43EF-A3F9-9797B7643B48}" type="presOf" srcId="{92303170-CDD3-404F-9213-C5CE73615E17}" destId="{3A7F8E14-A000-4144-95A4-A180D72B4D6F}" srcOrd="0" destOrd="0" presId="urn:microsoft.com/office/officeart/2005/8/layout/chevronAccent+Icon"/>
    <dgm:cxn modelId="{FA5706B0-B103-4401-9640-22B450D68315}" type="presOf" srcId="{F3CD40BB-DFCB-4885-A4E1-8227E25F707D}" destId="{F32BAB70-C222-48F2-B057-F2247C3B7F2E}" srcOrd="0" destOrd="0" presId="urn:microsoft.com/office/officeart/2005/8/layout/chevronAccent+Icon"/>
    <dgm:cxn modelId="{985B05C0-9466-4A1E-8D42-5A60B757A0C5}" type="presOf" srcId="{D6CEAA1A-DB3D-4628-8B05-F36DA593F9D3}" destId="{26D0B038-EDDD-4E57-BFC0-F13207AF48C5}" srcOrd="0" destOrd="0" presId="urn:microsoft.com/office/officeart/2005/8/layout/chevronAccent+Icon"/>
    <dgm:cxn modelId="{90DCF8CD-E917-4162-835B-D48926FFBC56}" type="presOf" srcId="{6EF18DFA-6BA5-45EA-B831-925D52A06F43}" destId="{9E41C9EE-9552-404E-A100-CCDF8B4057AD}" srcOrd="0" destOrd="0" presId="urn:microsoft.com/office/officeart/2005/8/layout/chevronAccent+Icon"/>
    <dgm:cxn modelId="{73386CF0-45F5-40A0-BFA9-8324BF8C4734}" srcId="{92303170-CDD3-404F-9213-C5CE73615E17}" destId="{D6CEAA1A-DB3D-4628-8B05-F36DA593F9D3}" srcOrd="1" destOrd="0" parTransId="{1383DE20-162B-4A7A-A491-0D0C6B4AE4ED}" sibTransId="{58053F9A-0135-4C20-A50C-03A81D132111}"/>
    <dgm:cxn modelId="{246B4BF6-3672-4A99-92A8-8EF2FF79839D}" srcId="{92303170-CDD3-404F-9213-C5CE73615E17}" destId="{6EF18DFA-6BA5-45EA-B831-925D52A06F43}" srcOrd="0" destOrd="0" parTransId="{8873127C-9785-42C8-A80F-3C32BC5DDEA9}" sibTransId="{0DD63025-63C6-4957-B5E0-B6B61275F161}"/>
    <dgm:cxn modelId="{8D1CAA5E-B168-40C2-8B60-BB5FC3498E65}" type="presParOf" srcId="{3A7F8E14-A000-4144-95A4-A180D72B4D6F}" destId="{026F867D-4ABE-4E49-A24A-9939C95AC6BE}" srcOrd="0" destOrd="0" presId="urn:microsoft.com/office/officeart/2005/8/layout/chevronAccent+Icon"/>
    <dgm:cxn modelId="{51974D9E-E7D8-43C3-ABF9-4C94CA733D32}" type="presParOf" srcId="{026F867D-4ABE-4E49-A24A-9939C95AC6BE}" destId="{7E107645-77D7-4A59-8B74-058979837C9C}" srcOrd="0" destOrd="0" presId="urn:microsoft.com/office/officeart/2005/8/layout/chevronAccent+Icon"/>
    <dgm:cxn modelId="{6A08F4A4-9238-4DB2-AD08-C7D7843B8A67}" type="presParOf" srcId="{026F867D-4ABE-4E49-A24A-9939C95AC6BE}" destId="{9E41C9EE-9552-404E-A100-CCDF8B4057AD}" srcOrd="1" destOrd="0" presId="urn:microsoft.com/office/officeart/2005/8/layout/chevronAccent+Icon"/>
    <dgm:cxn modelId="{BA1DFC20-AB43-430B-B9DC-28CAC07EBA06}" type="presParOf" srcId="{3A7F8E14-A000-4144-95A4-A180D72B4D6F}" destId="{A3470285-A550-4943-8A2A-8C50A662FEA5}" srcOrd="1" destOrd="0" presId="urn:microsoft.com/office/officeart/2005/8/layout/chevronAccent+Icon"/>
    <dgm:cxn modelId="{84BD69A6-2C86-45E1-88D2-D55657E2366E}" type="presParOf" srcId="{3A7F8E14-A000-4144-95A4-A180D72B4D6F}" destId="{EFD48460-0C28-424C-9B41-D5641C0209DD}" srcOrd="2" destOrd="0" presId="urn:microsoft.com/office/officeart/2005/8/layout/chevronAccent+Icon"/>
    <dgm:cxn modelId="{3BF2BB56-0967-4BF3-8159-21A6EFD53A01}" type="presParOf" srcId="{EFD48460-0C28-424C-9B41-D5641C0209DD}" destId="{76C55D73-CADE-44DE-A7A0-8D89EA97F797}" srcOrd="0" destOrd="0" presId="urn:microsoft.com/office/officeart/2005/8/layout/chevronAccent+Icon"/>
    <dgm:cxn modelId="{74BD02AF-D00B-43B5-A4B9-1EED8BD8C70B}" type="presParOf" srcId="{EFD48460-0C28-424C-9B41-D5641C0209DD}" destId="{26D0B038-EDDD-4E57-BFC0-F13207AF48C5}" srcOrd="1" destOrd="0" presId="urn:microsoft.com/office/officeart/2005/8/layout/chevronAccent+Icon"/>
    <dgm:cxn modelId="{84D884CB-FA02-430F-B683-058ED0BF3394}" type="presParOf" srcId="{3A7F8E14-A000-4144-95A4-A180D72B4D6F}" destId="{D5B351C1-598A-41A3-B8E3-57DE2928B4E3}" srcOrd="3" destOrd="0" presId="urn:microsoft.com/office/officeart/2005/8/layout/chevronAccent+Icon"/>
    <dgm:cxn modelId="{56231B5F-0050-436F-8204-671E5353EE0D}" type="presParOf" srcId="{3A7F8E14-A000-4144-95A4-A180D72B4D6F}" destId="{A59149BF-C2B9-4363-A99F-162378A1B7A7}" srcOrd="4" destOrd="0" presId="urn:microsoft.com/office/officeart/2005/8/layout/chevronAccent+Icon"/>
    <dgm:cxn modelId="{53B6CBB6-D149-41A9-BD86-8B1B15FB8912}" type="presParOf" srcId="{A59149BF-C2B9-4363-A99F-162378A1B7A7}" destId="{D7547007-4872-4A76-B7DE-3DF14F0C764A}" srcOrd="0" destOrd="0" presId="urn:microsoft.com/office/officeart/2005/8/layout/chevronAccent+Icon"/>
    <dgm:cxn modelId="{7483C562-4449-44B7-86DF-A837961B260D}" type="presParOf" srcId="{A59149BF-C2B9-4363-A99F-162378A1B7A7}" destId="{F32BAB70-C222-48F2-B057-F2247C3B7F2E}" srcOrd="1" destOrd="0" presId="urn:microsoft.com/office/officeart/2005/8/layout/chevronAccen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303170-CDD3-404F-9213-C5CE73615E17}" type="doc">
      <dgm:prSet loTypeId="urn:microsoft.com/office/officeart/2005/8/layout/chevronAccent+Icon" loCatId="process" qsTypeId="urn:microsoft.com/office/officeart/2005/8/quickstyle/simple1" qsCatId="simple" csTypeId="urn:microsoft.com/office/officeart/2005/8/colors/accent1_2" csCatId="accent1" phldr="1"/>
      <dgm:spPr/>
    </dgm:pt>
    <dgm:pt modelId="{6EF18DFA-6BA5-45EA-B831-925D52A06F43}">
      <dgm:prSet phldrT="[Text]" custT="1"/>
      <dgm:spPr/>
      <dgm:t>
        <a:bodyPr/>
        <a:lstStyle/>
        <a:p>
          <a:r>
            <a:rPr lang="en-US" sz="1200">
              <a:solidFill>
                <a:schemeClr val="tx1"/>
              </a:solidFill>
            </a:rPr>
            <a:t>Integration of 12 disconnected systems</a:t>
          </a:r>
        </a:p>
      </dgm:t>
    </dgm:pt>
    <dgm:pt modelId="{8873127C-9785-42C8-A80F-3C32BC5DDEA9}" type="parTrans" cxnId="{246B4BF6-3672-4A99-92A8-8EF2FF79839D}">
      <dgm:prSet/>
      <dgm:spPr/>
      <dgm:t>
        <a:bodyPr/>
        <a:lstStyle/>
        <a:p>
          <a:endParaRPr lang="en-US"/>
        </a:p>
      </dgm:t>
    </dgm:pt>
    <dgm:pt modelId="{0DD63025-63C6-4957-B5E0-B6B61275F161}" type="sibTrans" cxnId="{246B4BF6-3672-4A99-92A8-8EF2FF79839D}">
      <dgm:prSet/>
      <dgm:spPr/>
      <dgm:t>
        <a:bodyPr/>
        <a:lstStyle/>
        <a:p>
          <a:endParaRPr lang="en-US"/>
        </a:p>
      </dgm:t>
    </dgm:pt>
    <dgm:pt modelId="{F3CD40BB-DFCB-4885-A4E1-8227E25F707D}">
      <dgm:prSet phldrT="[Text]" custT="1"/>
      <dgm:spPr/>
      <dgm:t>
        <a:bodyPr/>
        <a:lstStyle/>
        <a:p>
          <a:r>
            <a:rPr lang="en-US" sz="1200">
              <a:solidFill>
                <a:schemeClr val="tx1"/>
              </a:solidFill>
            </a:rPr>
            <a:t>Removal of data integrity issues and discrepancies</a:t>
          </a:r>
        </a:p>
      </dgm:t>
    </dgm:pt>
    <dgm:pt modelId="{74C5DE1A-BAB9-44DA-AE6D-B09C77931E18}" type="parTrans" cxnId="{D724773E-906B-49A1-8A5D-07257E56AB3E}">
      <dgm:prSet/>
      <dgm:spPr/>
      <dgm:t>
        <a:bodyPr/>
        <a:lstStyle/>
        <a:p>
          <a:endParaRPr lang="en-US"/>
        </a:p>
      </dgm:t>
    </dgm:pt>
    <dgm:pt modelId="{CF48BAC7-FF49-4F7A-82F1-A230657BCCAB}" type="sibTrans" cxnId="{D724773E-906B-49A1-8A5D-07257E56AB3E}">
      <dgm:prSet/>
      <dgm:spPr/>
      <dgm:t>
        <a:bodyPr/>
        <a:lstStyle/>
        <a:p>
          <a:endParaRPr lang="en-US"/>
        </a:p>
      </dgm:t>
    </dgm:pt>
    <dgm:pt modelId="{D6CEAA1A-DB3D-4628-8B05-F36DA593F9D3}">
      <dgm:prSet phldrT="[Text]" custT="1"/>
      <dgm:spPr/>
      <dgm:t>
        <a:bodyPr/>
        <a:lstStyle/>
        <a:p>
          <a:r>
            <a:rPr lang="en-US" sz="1200" i="0">
              <a:solidFill>
                <a:srgbClr val="000000"/>
              </a:solidFill>
            </a:rPr>
            <a:t>Creation of standardized Global Onboarding Process</a:t>
          </a:r>
          <a:endParaRPr lang="en-US" sz="1200" i="0">
            <a:solidFill>
              <a:schemeClr val="tx2"/>
            </a:solidFill>
          </a:endParaRPr>
        </a:p>
      </dgm:t>
    </dgm:pt>
    <dgm:pt modelId="{58053F9A-0135-4C20-A50C-03A81D132111}" type="sibTrans" cxnId="{73386CF0-45F5-40A0-BFA9-8324BF8C4734}">
      <dgm:prSet/>
      <dgm:spPr/>
      <dgm:t>
        <a:bodyPr/>
        <a:lstStyle/>
        <a:p>
          <a:endParaRPr lang="en-US"/>
        </a:p>
      </dgm:t>
    </dgm:pt>
    <dgm:pt modelId="{1383DE20-162B-4A7A-A491-0D0C6B4AE4ED}" type="parTrans" cxnId="{73386CF0-45F5-40A0-BFA9-8324BF8C4734}">
      <dgm:prSet/>
      <dgm:spPr/>
      <dgm:t>
        <a:bodyPr/>
        <a:lstStyle/>
        <a:p>
          <a:endParaRPr lang="en-US"/>
        </a:p>
      </dgm:t>
    </dgm:pt>
    <dgm:pt modelId="{3A7F8E14-A000-4144-95A4-A180D72B4D6F}" type="pres">
      <dgm:prSet presAssocID="{92303170-CDD3-404F-9213-C5CE73615E17}" presName="Name0" presStyleCnt="0">
        <dgm:presLayoutVars>
          <dgm:dir/>
          <dgm:resizeHandles val="exact"/>
        </dgm:presLayoutVars>
      </dgm:prSet>
      <dgm:spPr/>
    </dgm:pt>
    <dgm:pt modelId="{026F867D-4ABE-4E49-A24A-9939C95AC6BE}" type="pres">
      <dgm:prSet presAssocID="{6EF18DFA-6BA5-45EA-B831-925D52A06F43}" presName="composite" presStyleCnt="0"/>
      <dgm:spPr/>
    </dgm:pt>
    <dgm:pt modelId="{7E107645-77D7-4A59-8B74-058979837C9C}" type="pres">
      <dgm:prSet presAssocID="{6EF18DFA-6BA5-45EA-B831-925D52A06F43}" presName="bgChev" presStyleLbl="node1" presStyleIdx="0" presStyleCnt="3"/>
      <dgm:spPr/>
    </dgm:pt>
    <dgm:pt modelId="{9E41C9EE-9552-404E-A100-CCDF8B4057AD}" type="pres">
      <dgm:prSet presAssocID="{6EF18DFA-6BA5-45EA-B831-925D52A06F43}" presName="txNode" presStyleLbl="fgAcc1" presStyleIdx="0" presStyleCnt="3" custScaleY="110005">
        <dgm:presLayoutVars>
          <dgm:bulletEnabled val="1"/>
        </dgm:presLayoutVars>
      </dgm:prSet>
      <dgm:spPr/>
    </dgm:pt>
    <dgm:pt modelId="{A3470285-A550-4943-8A2A-8C50A662FEA5}" type="pres">
      <dgm:prSet presAssocID="{0DD63025-63C6-4957-B5E0-B6B61275F161}" presName="compositeSpace" presStyleCnt="0"/>
      <dgm:spPr/>
    </dgm:pt>
    <dgm:pt modelId="{EFD48460-0C28-424C-9B41-D5641C0209DD}" type="pres">
      <dgm:prSet presAssocID="{D6CEAA1A-DB3D-4628-8B05-F36DA593F9D3}" presName="composite" presStyleCnt="0"/>
      <dgm:spPr/>
    </dgm:pt>
    <dgm:pt modelId="{76C55D73-CADE-44DE-A7A0-8D89EA97F797}" type="pres">
      <dgm:prSet presAssocID="{D6CEAA1A-DB3D-4628-8B05-F36DA593F9D3}" presName="bgChev" presStyleLbl="node1" presStyleIdx="1" presStyleCnt="3"/>
      <dgm:spPr/>
    </dgm:pt>
    <dgm:pt modelId="{26D0B038-EDDD-4E57-BFC0-F13207AF48C5}" type="pres">
      <dgm:prSet presAssocID="{D6CEAA1A-DB3D-4628-8B05-F36DA593F9D3}" presName="txNode" presStyleLbl="fgAcc1" presStyleIdx="1" presStyleCnt="3" custScaleX="122217" custScaleY="110005">
        <dgm:presLayoutVars>
          <dgm:bulletEnabled val="1"/>
        </dgm:presLayoutVars>
      </dgm:prSet>
      <dgm:spPr/>
    </dgm:pt>
    <dgm:pt modelId="{D5B351C1-598A-41A3-B8E3-57DE2928B4E3}" type="pres">
      <dgm:prSet presAssocID="{58053F9A-0135-4C20-A50C-03A81D132111}" presName="compositeSpace" presStyleCnt="0"/>
      <dgm:spPr/>
    </dgm:pt>
    <dgm:pt modelId="{A59149BF-C2B9-4363-A99F-162378A1B7A7}" type="pres">
      <dgm:prSet presAssocID="{F3CD40BB-DFCB-4885-A4E1-8227E25F707D}" presName="composite" presStyleCnt="0"/>
      <dgm:spPr/>
    </dgm:pt>
    <dgm:pt modelId="{D7547007-4872-4A76-B7DE-3DF14F0C764A}" type="pres">
      <dgm:prSet presAssocID="{F3CD40BB-DFCB-4885-A4E1-8227E25F707D}" presName="bgChev" presStyleLbl="node1" presStyleIdx="2" presStyleCnt="3"/>
      <dgm:spPr/>
    </dgm:pt>
    <dgm:pt modelId="{F32BAB70-C222-48F2-B057-F2247C3B7F2E}" type="pres">
      <dgm:prSet presAssocID="{F3CD40BB-DFCB-4885-A4E1-8227E25F707D}" presName="txNode" presStyleLbl="fgAcc1" presStyleIdx="2" presStyleCnt="3" custScaleX="119171" custScaleY="110005" custLinFactNeighborX="-3640">
        <dgm:presLayoutVars>
          <dgm:bulletEnabled val="1"/>
        </dgm:presLayoutVars>
      </dgm:prSet>
      <dgm:spPr/>
    </dgm:pt>
  </dgm:ptLst>
  <dgm:cxnLst>
    <dgm:cxn modelId="{D724773E-906B-49A1-8A5D-07257E56AB3E}" srcId="{92303170-CDD3-404F-9213-C5CE73615E17}" destId="{F3CD40BB-DFCB-4885-A4E1-8227E25F707D}" srcOrd="2" destOrd="0" parTransId="{74C5DE1A-BAB9-44DA-AE6D-B09C77931E18}" sibTransId="{CF48BAC7-FF49-4F7A-82F1-A230657BCCAB}"/>
    <dgm:cxn modelId="{FE5E2054-F131-43EF-A3F9-9797B7643B48}" type="presOf" srcId="{92303170-CDD3-404F-9213-C5CE73615E17}" destId="{3A7F8E14-A000-4144-95A4-A180D72B4D6F}" srcOrd="0" destOrd="0" presId="urn:microsoft.com/office/officeart/2005/8/layout/chevronAccent+Icon"/>
    <dgm:cxn modelId="{FA5706B0-B103-4401-9640-22B450D68315}" type="presOf" srcId="{F3CD40BB-DFCB-4885-A4E1-8227E25F707D}" destId="{F32BAB70-C222-48F2-B057-F2247C3B7F2E}" srcOrd="0" destOrd="0" presId="urn:microsoft.com/office/officeart/2005/8/layout/chevronAccent+Icon"/>
    <dgm:cxn modelId="{985B05C0-9466-4A1E-8D42-5A60B757A0C5}" type="presOf" srcId="{D6CEAA1A-DB3D-4628-8B05-F36DA593F9D3}" destId="{26D0B038-EDDD-4E57-BFC0-F13207AF48C5}" srcOrd="0" destOrd="0" presId="urn:microsoft.com/office/officeart/2005/8/layout/chevronAccent+Icon"/>
    <dgm:cxn modelId="{90DCF8CD-E917-4162-835B-D48926FFBC56}" type="presOf" srcId="{6EF18DFA-6BA5-45EA-B831-925D52A06F43}" destId="{9E41C9EE-9552-404E-A100-CCDF8B4057AD}" srcOrd="0" destOrd="0" presId="urn:microsoft.com/office/officeart/2005/8/layout/chevronAccent+Icon"/>
    <dgm:cxn modelId="{73386CF0-45F5-40A0-BFA9-8324BF8C4734}" srcId="{92303170-CDD3-404F-9213-C5CE73615E17}" destId="{D6CEAA1A-DB3D-4628-8B05-F36DA593F9D3}" srcOrd="1" destOrd="0" parTransId="{1383DE20-162B-4A7A-A491-0D0C6B4AE4ED}" sibTransId="{58053F9A-0135-4C20-A50C-03A81D132111}"/>
    <dgm:cxn modelId="{246B4BF6-3672-4A99-92A8-8EF2FF79839D}" srcId="{92303170-CDD3-404F-9213-C5CE73615E17}" destId="{6EF18DFA-6BA5-45EA-B831-925D52A06F43}" srcOrd="0" destOrd="0" parTransId="{8873127C-9785-42C8-A80F-3C32BC5DDEA9}" sibTransId="{0DD63025-63C6-4957-B5E0-B6B61275F161}"/>
    <dgm:cxn modelId="{8D1CAA5E-B168-40C2-8B60-BB5FC3498E65}" type="presParOf" srcId="{3A7F8E14-A000-4144-95A4-A180D72B4D6F}" destId="{026F867D-4ABE-4E49-A24A-9939C95AC6BE}" srcOrd="0" destOrd="0" presId="urn:microsoft.com/office/officeart/2005/8/layout/chevronAccent+Icon"/>
    <dgm:cxn modelId="{51974D9E-E7D8-43C3-ABF9-4C94CA733D32}" type="presParOf" srcId="{026F867D-4ABE-4E49-A24A-9939C95AC6BE}" destId="{7E107645-77D7-4A59-8B74-058979837C9C}" srcOrd="0" destOrd="0" presId="urn:microsoft.com/office/officeart/2005/8/layout/chevronAccent+Icon"/>
    <dgm:cxn modelId="{6A08F4A4-9238-4DB2-AD08-C7D7843B8A67}" type="presParOf" srcId="{026F867D-4ABE-4E49-A24A-9939C95AC6BE}" destId="{9E41C9EE-9552-404E-A100-CCDF8B4057AD}" srcOrd="1" destOrd="0" presId="urn:microsoft.com/office/officeart/2005/8/layout/chevronAccent+Icon"/>
    <dgm:cxn modelId="{BA1DFC20-AB43-430B-B9DC-28CAC07EBA06}" type="presParOf" srcId="{3A7F8E14-A000-4144-95A4-A180D72B4D6F}" destId="{A3470285-A550-4943-8A2A-8C50A662FEA5}" srcOrd="1" destOrd="0" presId="urn:microsoft.com/office/officeart/2005/8/layout/chevronAccent+Icon"/>
    <dgm:cxn modelId="{84BD69A6-2C86-45E1-88D2-D55657E2366E}" type="presParOf" srcId="{3A7F8E14-A000-4144-95A4-A180D72B4D6F}" destId="{EFD48460-0C28-424C-9B41-D5641C0209DD}" srcOrd="2" destOrd="0" presId="urn:microsoft.com/office/officeart/2005/8/layout/chevronAccent+Icon"/>
    <dgm:cxn modelId="{3BF2BB56-0967-4BF3-8159-21A6EFD53A01}" type="presParOf" srcId="{EFD48460-0C28-424C-9B41-D5641C0209DD}" destId="{76C55D73-CADE-44DE-A7A0-8D89EA97F797}" srcOrd="0" destOrd="0" presId="urn:microsoft.com/office/officeart/2005/8/layout/chevronAccent+Icon"/>
    <dgm:cxn modelId="{74BD02AF-D00B-43B5-A4B9-1EED8BD8C70B}" type="presParOf" srcId="{EFD48460-0C28-424C-9B41-D5641C0209DD}" destId="{26D0B038-EDDD-4E57-BFC0-F13207AF48C5}" srcOrd="1" destOrd="0" presId="urn:microsoft.com/office/officeart/2005/8/layout/chevronAccent+Icon"/>
    <dgm:cxn modelId="{84D884CB-FA02-430F-B683-058ED0BF3394}" type="presParOf" srcId="{3A7F8E14-A000-4144-95A4-A180D72B4D6F}" destId="{D5B351C1-598A-41A3-B8E3-57DE2928B4E3}" srcOrd="3" destOrd="0" presId="urn:microsoft.com/office/officeart/2005/8/layout/chevronAccent+Icon"/>
    <dgm:cxn modelId="{56231B5F-0050-436F-8204-671E5353EE0D}" type="presParOf" srcId="{3A7F8E14-A000-4144-95A4-A180D72B4D6F}" destId="{A59149BF-C2B9-4363-A99F-162378A1B7A7}" srcOrd="4" destOrd="0" presId="urn:microsoft.com/office/officeart/2005/8/layout/chevronAccent+Icon"/>
    <dgm:cxn modelId="{53B6CBB6-D149-41A9-BD86-8B1B15FB8912}" type="presParOf" srcId="{A59149BF-C2B9-4363-A99F-162378A1B7A7}" destId="{D7547007-4872-4A76-B7DE-3DF14F0C764A}" srcOrd="0" destOrd="0" presId="urn:microsoft.com/office/officeart/2005/8/layout/chevronAccent+Icon"/>
    <dgm:cxn modelId="{7483C562-4449-44B7-86DF-A837961B260D}" type="presParOf" srcId="{A59149BF-C2B9-4363-A99F-162378A1B7A7}" destId="{F32BAB70-C222-48F2-B057-F2247C3B7F2E}" srcOrd="1" destOrd="0" presId="urn:microsoft.com/office/officeart/2005/8/layout/chevronAccen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303170-CDD3-404F-9213-C5CE73615E17}" type="doc">
      <dgm:prSet loTypeId="urn:microsoft.com/office/officeart/2005/8/layout/chevronAccent+Icon" loCatId="process" qsTypeId="urn:microsoft.com/office/officeart/2005/8/quickstyle/simple1" qsCatId="simple" csTypeId="urn:microsoft.com/office/officeart/2005/8/colors/accent1_2" csCatId="accent1" phldr="1"/>
      <dgm:spPr/>
    </dgm:pt>
    <dgm:pt modelId="{6EF18DFA-6BA5-45EA-B831-925D52A06F43}">
      <dgm:prSet phldrT="[Text]" custT="1"/>
      <dgm:spPr/>
      <dgm:t>
        <a:bodyPr/>
        <a:lstStyle/>
        <a:p>
          <a:r>
            <a:rPr lang="en-US" sz="1200">
              <a:solidFill>
                <a:schemeClr val="tx1"/>
              </a:solidFill>
            </a:rPr>
            <a:t>Appian based Workflow  for end-to-end real estate servicing</a:t>
          </a:r>
        </a:p>
      </dgm:t>
    </dgm:pt>
    <dgm:pt modelId="{8873127C-9785-42C8-A80F-3C32BC5DDEA9}" type="parTrans" cxnId="{246B4BF6-3672-4A99-92A8-8EF2FF79839D}">
      <dgm:prSet/>
      <dgm:spPr/>
      <dgm:t>
        <a:bodyPr/>
        <a:lstStyle/>
        <a:p>
          <a:endParaRPr lang="en-US"/>
        </a:p>
      </dgm:t>
    </dgm:pt>
    <dgm:pt modelId="{0DD63025-63C6-4957-B5E0-B6B61275F161}" type="sibTrans" cxnId="{246B4BF6-3672-4A99-92A8-8EF2FF79839D}">
      <dgm:prSet/>
      <dgm:spPr/>
      <dgm:t>
        <a:bodyPr/>
        <a:lstStyle/>
        <a:p>
          <a:endParaRPr lang="en-US"/>
        </a:p>
      </dgm:t>
    </dgm:pt>
    <dgm:pt modelId="{F3CD40BB-DFCB-4885-A4E1-8227E25F707D}">
      <dgm:prSet phldrT="[Text]" custT="1"/>
      <dgm:spPr/>
      <dgm:t>
        <a:bodyPr/>
        <a:lstStyle/>
        <a:p>
          <a:r>
            <a:rPr lang="en-US" sz="1200">
              <a:solidFill>
                <a:schemeClr val="tx1"/>
              </a:solidFill>
            </a:rPr>
            <a:t>System Integration with multiple systems</a:t>
          </a:r>
        </a:p>
      </dgm:t>
    </dgm:pt>
    <dgm:pt modelId="{74C5DE1A-BAB9-44DA-AE6D-B09C77931E18}" type="parTrans" cxnId="{D724773E-906B-49A1-8A5D-07257E56AB3E}">
      <dgm:prSet/>
      <dgm:spPr/>
      <dgm:t>
        <a:bodyPr/>
        <a:lstStyle/>
        <a:p>
          <a:endParaRPr lang="en-US"/>
        </a:p>
      </dgm:t>
    </dgm:pt>
    <dgm:pt modelId="{CF48BAC7-FF49-4F7A-82F1-A230657BCCAB}" type="sibTrans" cxnId="{D724773E-906B-49A1-8A5D-07257E56AB3E}">
      <dgm:prSet/>
      <dgm:spPr/>
      <dgm:t>
        <a:bodyPr/>
        <a:lstStyle/>
        <a:p>
          <a:endParaRPr lang="en-US"/>
        </a:p>
      </dgm:t>
    </dgm:pt>
    <dgm:pt modelId="{D6CEAA1A-DB3D-4628-8B05-F36DA593F9D3}">
      <dgm:prSet phldrT="[Text]" custT="1"/>
      <dgm:spPr/>
      <dgm:t>
        <a:bodyPr/>
        <a:lstStyle/>
        <a:p>
          <a:r>
            <a:rPr lang="en-US" sz="1200" i="0">
              <a:solidFill>
                <a:srgbClr val="000000"/>
              </a:solidFill>
            </a:rPr>
            <a:t>In-built premium calculations within the workflow</a:t>
          </a:r>
          <a:endParaRPr lang="en-US" sz="1200" i="0">
            <a:solidFill>
              <a:schemeClr val="tx2"/>
            </a:solidFill>
          </a:endParaRPr>
        </a:p>
      </dgm:t>
    </dgm:pt>
    <dgm:pt modelId="{58053F9A-0135-4C20-A50C-03A81D132111}" type="sibTrans" cxnId="{73386CF0-45F5-40A0-BFA9-8324BF8C4734}">
      <dgm:prSet/>
      <dgm:spPr/>
      <dgm:t>
        <a:bodyPr/>
        <a:lstStyle/>
        <a:p>
          <a:endParaRPr lang="en-US"/>
        </a:p>
      </dgm:t>
    </dgm:pt>
    <dgm:pt modelId="{1383DE20-162B-4A7A-A491-0D0C6B4AE4ED}" type="parTrans" cxnId="{73386CF0-45F5-40A0-BFA9-8324BF8C4734}">
      <dgm:prSet/>
      <dgm:spPr/>
      <dgm:t>
        <a:bodyPr/>
        <a:lstStyle/>
        <a:p>
          <a:endParaRPr lang="en-US"/>
        </a:p>
      </dgm:t>
    </dgm:pt>
    <dgm:pt modelId="{3A7F8E14-A000-4144-95A4-A180D72B4D6F}" type="pres">
      <dgm:prSet presAssocID="{92303170-CDD3-404F-9213-C5CE73615E17}" presName="Name0" presStyleCnt="0">
        <dgm:presLayoutVars>
          <dgm:dir/>
          <dgm:resizeHandles val="exact"/>
        </dgm:presLayoutVars>
      </dgm:prSet>
      <dgm:spPr/>
    </dgm:pt>
    <dgm:pt modelId="{026F867D-4ABE-4E49-A24A-9939C95AC6BE}" type="pres">
      <dgm:prSet presAssocID="{6EF18DFA-6BA5-45EA-B831-925D52A06F43}" presName="composite" presStyleCnt="0"/>
      <dgm:spPr/>
    </dgm:pt>
    <dgm:pt modelId="{7E107645-77D7-4A59-8B74-058979837C9C}" type="pres">
      <dgm:prSet presAssocID="{6EF18DFA-6BA5-45EA-B831-925D52A06F43}" presName="bgChev" presStyleLbl="node1" presStyleIdx="0" presStyleCnt="3"/>
      <dgm:spPr/>
    </dgm:pt>
    <dgm:pt modelId="{9E41C9EE-9552-404E-A100-CCDF8B4057AD}" type="pres">
      <dgm:prSet presAssocID="{6EF18DFA-6BA5-45EA-B831-925D52A06F43}" presName="txNode" presStyleLbl="fgAcc1" presStyleIdx="0" presStyleCnt="3" custScaleX="145176" custScaleY="110005">
        <dgm:presLayoutVars>
          <dgm:bulletEnabled val="1"/>
        </dgm:presLayoutVars>
      </dgm:prSet>
      <dgm:spPr/>
    </dgm:pt>
    <dgm:pt modelId="{A3470285-A550-4943-8A2A-8C50A662FEA5}" type="pres">
      <dgm:prSet presAssocID="{0DD63025-63C6-4957-B5E0-B6B61275F161}" presName="compositeSpace" presStyleCnt="0"/>
      <dgm:spPr/>
    </dgm:pt>
    <dgm:pt modelId="{EFD48460-0C28-424C-9B41-D5641C0209DD}" type="pres">
      <dgm:prSet presAssocID="{D6CEAA1A-DB3D-4628-8B05-F36DA593F9D3}" presName="composite" presStyleCnt="0"/>
      <dgm:spPr/>
    </dgm:pt>
    <dgm:pt modelId="{76C55D73-CADE-44DE-A7A0-8D89EA97F797}" type="pres">
      <dgm:prSet presAssocID="{D6CEAA1A-DB3D-4628-8B05-F36DA593F9D3}" presName="bgChev" presStyleLbl="node1" presStyleIdx="1" presStyleCnt="3"/>
      <dgm:spPr/>
    </dgm:pt>
    <dgm:pt modelId="{26D0B038-EDDD-4E57-BFC0-F13207AF48C5}" type="pres">
      <dgm:prSet presAssocID="{D6CEAA1A-DB3D-4628-8B05-F36DA593F9D3}" presName="txNode" presStyleLbl="fgAcc1" presStyleIdx="1" presStyleCnt="3" custScaleX="122217" custScaleY="110005">
        <dgm:presLayoutVars>
          <dgm:bulletEnabled val="1"/>
        </dgm:presLayoutVars>
      </dgm:prSet>
      <dgm:spPr/>
    </dgm:pt>
    <dgm:pt modelId="{D5B351C1-598A-41A3-B8E3-57DE2928B4E3}" type="pres">
      <dgm:prSet presAssocID="{58053F9A-0135-4C20-A50C-03A81D132111}" presName="compositeSpace" presStyleCnt="0"/>
      <dgm:spPr/>
    </dgm:pt>
    <dgm:pt modelId="{A59149BF-C2B9-4363-A99F-162378A1B7A7}" type="pres">
      <dgm:prSet presAssocID="{F3CD40BB-DFCB-4885-A4E1-8227E25F707D}" presName="composite" presStyleCnt="0"/>
      <dgm:spPr/>
    </dgm:pt>
    <dgm:pt modelId="{D7547007-4872-4A76-B7DE-3DF14F0C764A}" type="pres">
      <dgm:prSet presAssocID="{F3CD40BB-DFCB-4885-A4E1-8227E25F707D}" presName="bgChev" presStyleLbl="node1" presStyleIdx="2" presStyleCnt="3"/>
      <dgm:spPr/>
    </dgm:pt>
    <dgm:pt modelId="{F32BAB70-C222-48F2-B057-F2247C3B7F2E}" type="pres">
      <dgm:prSet presAssocID="{F3CD40BB-DFCB-4885-A4E1-8227E25F707D}" presName="txNode" presStyleLbl="fgAcc1" presStyleIdx="2" presStyleCnt="3" custScaleX="119171" custScaleY="110005" custLinFactNeighborX="-3640">
        <dgm:presLayoutVars>
          <dgm:bulletEnabled val="1"/>
        </dgm:presLayoutVars>
      </dgm:prSet>
      <dgm:spPr/>
    </dgm:pt>
  </dgm:ptLst>
  <dgm:cxnLst>
    <dgm:cxn modelId="{D724773E-906B-49A1-8A5D-07257E56AB3E}" srcId="{92303170-CDD3-404F-9213-C5CE73615E17}" destId="{F3CD40BB-DFCB-4885-A4E1-8227E25F707D}" srcOrd="2" destOrd="0" parTransId="{74C5DE1A-BAB9-44DA-AE6D-B09C77931E18}" sibTransId="{CF48BAC7-FF49-4F7A-82F1-A230657BCCAB}"/>
    <dgm:cxn modelId="{FE5E2054-F131-43EF-A3F9-9797B7643B48}" type="presOf" srcId="{92303170-CDD3-404F-9213-C5CE73615E17}" destId="{3A7F8E14-A000-4144-95A4-A180D72B4D6F}" srcOrd="0" destOrd="0" presId="urn:microsoft.com/office/officeart/2005/8/layout/chevronAccent+Icon"/>
    <dgm:cxn modelId="{FA5706B0-B103-4401-9640-22B450D68315}" type="presOf" srcId="{F3CD40BB-DFCB-4885-A4E1-8227E25F707D}" destId="{F32BAB70-C222-48F2-B057-F2247C3B7F2E}" srcOrd="0" destOrd="0" presId="urn:microsoft.com/office/officeart/2005/8/layout/chevronAccent+Icon"/>
    <dgm:cxn modelId="{985B05C0-9466-4A1E-8D42-5A60B757A0C5}" type="presOf" srcId="{D6CEAA1A-DB3D-4628-8B05-F36DA593F9D3}" destId="{26D0B038-EDDD-4E57-BFC0-F13207AF48C5}" srcOrd="0" destOrd="0" presId="urn:microsoft.com/office/officeart/2005/8/layout/chevronAccent+Icon"/>
    <dgm:cxn modelId="{90DCF8CD-E917-4162-835B-D48926FFBC56}" type="presOf" srcId="{6EF18DFA-6BA5-45EA-B831-925D52A06F43}" destId="{9E41C9EE-9552-404E-A100-CCDF8B4057AD}" srcOrd="0" destOrd="0" presId="urn:microsoft.com/office/officeart/2005/8/layout/chevronAccent+Icon"/>
    <dgm:cxn modelId="{73386CF0-45F5-40A0-BFA9-8324BF8C4734}" srcId="{92303170-CDD3-404F-9213-C5CE73615E17}" destId="{D6CEAA1A-DB3D-4628-8B05-F36DA593F9D3}" srcOrd="1" destOrd="0" parTransId="{1383DE20-162B-4A7A-A491-0D0C6B4AE4ED}" sibTransId="{58053F9A-0135-4C20-A50C-03A81D132111}"/>
    <dgm:cxn modelId="{246B4BF6-3672-4A99-92A8-8EF2FF79839D}" srcId="{92303170-CDD3-404F-9213-C5CE73615E17}" destId="{6EF18DFA-6BA5-45EA-B831-925D52A06F43}" srcOrd="0" destOrd="0" parTransId="{8873127C-9785-42C8-A80F-3C32BC5DDEA9}" sibTransId="{0DD63025-63C6-4957-B5E0-B6B61275F161}"/>
    <dgm:cxn modelId="{8D1CAA5E-B168-40C2-8B60-BB5FC3498E65}" type="presParOf" srcId="{3A7F8E14-A000-4144-95A4-A180D72B4D6F}" destId="{026F867D-4ABE-4E49-A24A-9939C95AC6BE}" srcOrd="0" destOrd="0" presId="urn:microsoft.com/office/officeart/2005/8/layout/chevronAccent+Icon"/>
    <dgm:cxn modelId="{51974D9E-E7D8-43C3-ABF9-4C94CA733D32}" type="presParOf" srcId="{026F867D-4ABE-4E49-A24A-9939C95AC6BE}" destId="{7E107645-77D7-4A59-8B74-058979837C9C}" srcOrd="0" destOrd="0" presId="urn:microsoft.com/office/officeart/2005/8/layout/chevronAccent+Icon"/>
    <dgm:cxn modelId="{6A08F4A4-9238-4DB2-AD08-C7D7843B8A67}" type="presParOf" srcId="{026F867D-4ABE-4E49-A24A-9939C95AC6BE}" destId="{9E41C9EE-9552-404E-A100-CCDF8B4057AD}" srcOrd="1" destOrd="0" presId="urn:microsoft.com/office/officeart/2005/8/layout/chevronAccent+Icon"/>
    <dgm:cxn modelId="{BA1DFC20-AB43-430B-B9DC-28CAC07EBA06}" type="presParOf" srcId="{3A7F8E14-A000-4144-95A4-A180D72B4D6F}" destId="{A3470285-A550-4943-8A2A-8C50A662FEA5}" srcOrd="1" destOrd="0" presId="urn:microsoft.com/office/officeart/2005/8/layout/chevronAccent+Icon"/>
    <dgm:cxn modelId="{84BD69A6-2C86-45E1-88D2-D55657E2366E}" type="presParOf" srcId="{3A7F8E14-A000-4144-95A4-A180D72B4D6F}" destId="{EFD48460-0C28-424C-9B41-D5641C0209DD}" srcOrd="2" destOrd="0" presId="urn:microsoft.com/office/officeart/2005/8/layout/chevronAccent+Icon"/>
    <dgm:cxn modelId="{3BF2BB56-0967-4BF3-8159-21A6EFD53A01}" type="presParOf" srcId="{EFD48460-0C28-424C-9B41-D5641C0209DD}" destId="{76C55D73-CADE-44DE-A7A0-8D89EA97F797}" srcOrd="0" destOrd="0" presId="urn:microsoft.com/office/officeart/2005/8/layout/chevronAccent+Icon"/>
    <dgm:cxn modelId="{74BD02AF-D00B-43B5-A4B9-1EED8BD8C70B}" type="presParOf" srcId="{EFD48460-0C28-424C-9B41-D5641C0209DD}" destId="{26D0B038-EDDD-4E57-BFC0-F13207AF48C5}" srcOrd="1" destOrd="0" presId="urn:microsoft.com/office/officeart/2005/8/layout/chevronAccent+Icon"/>
    <dgm:cxn modelId="{84D884CB-FA02-430F-B683-058ED0BF3394}" type="presParOf" srcId="{3A7F8E14-A000-4144-95A4-A180D72B4D6F}" destId="{D5B351C1-598A-41A3-B8E3-57DE2928B4E3}" srcOrd="3" destOrd="0" presId="urn:microsoft.com/office/officeart/2005/8/layout/chevronAccent+Icon"/>
    <dgm:cxn modelId="{56231B5F-0050-436F-8204-671E5353EE0D}" type="presParOf" srcId="{3A7F8E14-A000-4144-95A4-A180D72B4D6F}" destId="{A59149BF-C2B9-4363-A99F-162378A1B7A7}" srcOrd="4" destOrd="0" presId="urn:microsoft.com/office/officeart/2005/8/layout/chevronAccent+Icon"/>
    <dgm:cxn modelId="{53B6CBB6-D149-41A9-BD86-8B1B15FB8912}" type="presParOf" srcId="{A59149BF-C2B9-4363-A99F-162378A1B7A7}" destId="{D7547007-4872-4A76-B7DE-3DF14F0C764A}" srcOrd="0" destOrd="0" presId="urn:microsoft.com/office/officeart/2005/8/layout/chevronAccent+Icon"/>
    <dgm:cxn modelId="{7483C562-4449-44B7-86DF-A837961B260D}" type="presParOf" srcId="{A59149BF-C2B9-4363-A99F-162378A1B7A7}" destId="{F32BAB70-C222-48F2-B057-F2247C3B7F2E}" srcOrd="1" destOrd="0" presId="urn:microsoft.com/office/officeart/2005/8/layout/chevronAccen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107645-77D7-4A59-8B74-058979837C9C}">
      <dsp:nvSpPr>
        <dsp:cNvPr id="0" name=""/>
        <dsp:cNvSpPr/>
      </dsp:nvSpPr>
      <dsp:spPr>
        <a:xfrm>
          <a:off x="1516" y="247480"/>
          <a:ext cx="1519276" cy="586440"/>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41C9EE-9552-404E-A100-CCDF8B4057AD}">
      <dsp:nvSpPr>
        <dsp:cNvPr id="0" name=""/>
        <dsp:cNvSpPr/>
      </dsp:nvSpPr>
      <dsp:spPr>
        <a:xfrm>
          <a:off x="406656" y="364753"/>
          <a:ext cx="1282944" cy="6451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Appian Workflow  aggregating 16 processes</a:t>
          </a:r>
        </a:p>
      </dsp:txBody>
      <dsp:txXfrm>
        <a:off x="425551" y="383648"/>
        <a:ext cx="1245154" cy="607324"/>
      </dsp:txXfrm>
    </dsp:sp>
    <dsp:sp modelId="{76C55D73-CADE-44DE-A7A0-8D89EA97F797}">
      <dsp:nvSpPr>
        <dsp:cNvPr id="0" name=""/>
        <dsp:cNvSpPr/>
      </dsp:nvSpPr>
      <dsp:spPr>
        <a:xfrm>
          <a:off x="1736867" y="247480"/>
          <a:ext cx="1519276" cy="586440"/>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D0B038-EDDD-4E57-BFC0-F13207AF48C5}">
      <dsp:nvSpPr>
        <dsp:cNvPr id="0" name=""/>
        <dsp:cNvSpPr/>
      </dsp:nvSpPr>
      <dsp:spPr>
        <a:xfrm>
          <a:off x="1999491" y="364753"/>
          <a:ext cx="1567976" cy="6451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i="0" kern="1200">
              <a:solidFill>
                <a:srgbClr val="000000"/>
              </a:solidFill>
            </a:rPr>
            <a:t>Bilingual capabilities (Spanish and Portuguese)</a:t>
          </a:r>
          <a:endParaRPr lang="en-US" sz="1200" i="0" kern="1200">
            <a:solidFill>
              <a:schemeClr val="tx2"/>
            </a:solidFill>
          </a:endParaRPr>
        </a:p>
      </dsp:txBody>
      <dsp:txXfrm>
        <a:off x="2018386" y="383648"/>
        <a:ext cx="1530186" cy="607324"/>
      </dsp:txXfrm>
    </dsp:sp>
    <dsp:sp modelId="{D7547007-4872-4A76-B7DE-3DF14F0C764A}">
      <dsp:nvSpPr>
        <dsp:cNvPr id="0" name=""/>
        <dsp:cNvSpPr/>
      </dsp:nvSpPr>
      <dsp:spPr>
        <a:xfrm>
          <a:off x="3614734" y="247480"/>
          <a:ext cx="1519276" cy="586440"/>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2BAB70-C222-48F2-B057-F2247C3B7F2E}">
      <dsp:nvSpPr>
        <dsp:cNvPr id="0" name=""/>
        <dsp:cNvSpPr/>
      </dsp:nvSpPr>
      <dsp:spPr>
        <a:xfrm>
          <a:off x="3850198" y="364753"/>
          <a:ext cx="1528897" cy="6451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System Integration with multiple systems through APIs</a:t>
          </a:r>
        </a:p>
      </dsp:txBody>
      <dsp:txXfrm>
        <a:off x="3869093" y="383648"/>
        <a:ext cx="1491107" cy="6073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107645-77D7-4A59-8B74-058979837C9C}">
      <dsp:nvSpPr>
        <dsp:cNvPr id="0" name=""/>
        <dsp:cNvSpPr/>
      </dsp:nvSpPr>
      <dsp:spPr>
        <a:xfrm>
          <a:off x="1694" y="202682"/>
          <a:ext cx="1697820" cy="655358"/>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41C9EE-9552-404E-A100-CCDF8B4057AD}">
      <dsp:nvSpPr>
        <dsp:cNvPr id="0" name=""/>
        <dsp:cNvSpPr/>
      </dsp:nvSpPr>
      <dsp:spPr>
        <a:xfrm>
          <a:off x="454446" y="333737"/>
          <a:ext cx="1433715" cy="72092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Integration of 12 disconnected systems</a:t>
          </a:r>
        </a:p>
      </dsp:txBody>
      <dsp:txXfrm>
        <a:off x="475561" y="354852"/>
        <a:ext cx="1391485" cy="678697"/>
      </dsp:txXfrm>
    </dsp:sp>
    <dsp:sp modelId="{76C55D73-CADE-44DE-A7A0-8D89EA97F797}">
      <dsp:nvSpPr>
        <dsp:cNvPr id="0" name=""/>
        <dsp:cNvSpPr/>
      </dsp:nvSpPr>
      <dsp:spPr>
        <a:xfrm>
          <a:off x="1940982" y="202682"/>
          <a:ext cx="1697820" cy="655358"/>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D0B038-EDDD-4E57-BFC0-F13207AF48C5}">
      <dsp:nvSpPr>
        <dsp:cNvPr id="0" name=""/>
        <dsp:cNvSpPr/>
      </dsp:nvSpPr>
      <dsp:spPr>
        <a:xfrm>
          <a:off x="2234470" y="333737"/>
          <a:ext cx="1752243" cy="72092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i="0" kern="1200">
              <a:solidFill>
                <a:srgbClr val="000000"/>
              </a:solidFill>
            </a:rPr>
            <a:t>Creation of standardized Global Onboarding Process</a:t>
          </a:r>
          <a:endParaRPr lang="en-US" sz="1200" i="0" kern="1200">
            <a:solidFill>
              <a:schemeClr val="tx2"/>
            </a:solidFill>
          </a:endParaRPr>
        </a:p>
      </dsp:txBody>
      <dsp:txXfrm>
        <a:off x="2255585" y="354852"/>
        <a:ext cx="1710013" cy="678697"/>
      </dsp:txXfrm>
    </dsp:sp>
    <dsp:sp modelId="{D7547007-4872-4A76-B7DE-3DF14F0C764A}">
      <dsp:nvSpPr>
        <dsp:cNvPr id="0" name=""/>
        <dsp:cNvSpPr/>
      </dsp:nvSpPr>
      <dsp:spPr>
        <a:xfrm>
          <a:off x="4039535" y="202682"/>
          <a:ext cx="1697820" cy="655358"/>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2BAB70-C222-48F2-B057-F2247C3B7F2E}">
      <dsp:nvSpPr>
        <dsp:cNvPr id="0" name=""/>
        <dsp:cNvSpPr/>
      </dsp:nvSpPr>
      <dsp:spPr>
        <a:xfrm>
          <a:off x="4302671" y="333737"/>
          <a:ext cx="1708572" cy="72092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Removal of data integrity issues and discrepancies</a:t>
          </a:r>
        </a:p>
      </dsp:txBody>
      <dsp:txXfrm>
        <a:off x="4323786" y="354852"/>
        <a:ext cx="1666342" cy="6786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107645-77D7-4A59-8B74-058979837C9C}">
      <dsp:nvSpPr>
        <dsp:cNvPr id="0" name=""/>
        <dsp:cNvSpPr/>
      </dsp:nvSpPr>
      <dsp:spPr>
        <a:xfrm>
          <a:off x="144" y="266629"/>
          <a:ext cx="1442954" cy="556980"/>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41C9EE-9552-404E-A100-CCDF8B4057AD}">
      <dsp:nvSpPr>
        <dsp:cNvPr id="0" name=""/>
        <dsp:cNvSpPr/>
      </dsp:nvSpPr>
      <dsp:spPr>
        <a:xfrm>
          <a:off x="109699" y="378011"/>
          <a:ext cx="1768962" cy="61270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Appian based Workflow  for end-to-end real estate servicing</a:t>
          </a:r>
        </a:p>
      </dsp:txBody>
      <dsp:txXfrm>
        <a:off x="127645" y="395957"/>
        <a:ext cx="1733070" cy="576814"/>
      </dsp:txXfrm>
    </dsp:sp>
    <dsp:sp modelId="{76C55D73-CADE-44DE-A7A0-8D89EA97F797}">
      <dsp:nvSpPr>
        <dsp:cNvPr id="0" name=""/>
        <dsp:cNvSpPr/>
      </dsp:nvSpPr>
      <dsp:spPr>
        <a:xfrm>
          <a:off x="1923553" y="266629"/>
          <a:ext cx="1442954" cy="556980"/>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D0B038-EDDD-4E57-BFC0-F13207AF48C5}">
      <dsp:nvSpPr>
        <dsp:cNvPr id="0" name=""/>
        <dsp:cNvSpPr/>
      </dsp:nvSpPr>
      <dsp:spPr>
        <a:xfrm>
          <a:off x="2172985" y="378011"/>
          <a:ext cx="1489208" cy="61270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i="0" kern="1200">
              <a:solidFill>
                <a:srgbClr val="000000"/>
              </a:solidFill>
            </a:rPr>
            <a:t>In-built premium calculations within the workflow</a:t>
          </a:r>
          <a:endParaRPr lang="en-US" sz="1200" i="0" kern="1200">
            <a:solidFill>
              <a:schemeClr val="tx2"/>
            </a:solidFill>
          </a:endParaRPr>
        </a:p>
      </dsp:txBody>
      <dsp:txXfrm>
        <a:off x="2190931" y="395957"/>
        <a:ext cx="1453316" cy="576814"/>
      </dsp:txXfrm>
    </dsp:sp>
    <dsp:sp modelId="{D7547007-4872-4A76-B7DE-3DF14F0C764A}">
      <dsp:nvSpPr>
        <dsp:cNvPr id="0" name=""/>
        <dsp:cNvSpPr/>
      </dsp:nvSpPr>
      <dsp:spPr>
        <a:xfrm>
          <a:off x="3707085" y="266629"/>
          <a:ext cx="1442954" cy="556980"/>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2BAB70-C222-48F2-B057-F2247C3B7F2E}">
      <dsp:nvSpPr>
        <dsp:cNvPr id="0" name=""/>
        <dsp:cNvSpPr/>
      </dsp:nvSpPr>
      <dsp:spPr>
        <a:xfrm>
          <a:off x="3930721" y="378011"/>
          <a:ext cx="1452092" cy="61270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System Integration with multiple systems</a:t>
          </a:r>
        </a:p>
      </dsp:txBody>
      <dsp:txXfrm>
        <a:off x="3948667" y="395957"/>
        <a:ext cx="1416200" cy="576814"/>
      </dsp:txXfrm>
    </dsp:sp>
  </dsp:spTree>
</dsp:drawing>
</file>

<file path=ppt/diagrams/layout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6561233-45DC-0946-2455-02C93F71AD3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48A0130-1F16-3354-5317-EAAD29FFB5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D917C0-D42B-47D1-A861-215602EF8B73}" type="datetimeFigureOut">
              <a:rPr lang="en-US" smtClean="0"/>
              <a:t>10/8/2025</a:t>
            </a:fld>
            <a:endParaRPr lang="en-US"/>
          </a:p>
        </p:txBody>
      </p:sp>
      <p:sp>
        <p:nvSpPr>
          <p:cNvPr id="4" name="Footer Placeholder 3">
            <a:extLst>
              <a:ext uri="{FF2B5EF4-FFF2-40B4-BE49-F238E27FC236}">
                <a16:creationId xmlns:a16="http://schemas.microsoft.com/office/drawing/2014/main" id="{EA8E4F27-4BF2-3909-3638-05880831A73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7B71824-2436-611A-E077-B0450E3664A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D1FE844-F6AC-4291-8AAC-EA332323428F}" type="slidenum">
              <a:rPr lang="en-US" smtClean="0"/>
              <a:t>‹#›</a:t>
            </a:fld>
            <a:endParaRPr lang="en-US"/>
          </a:p>
        </p:txBody>
      </p:sp>
    </p:spTree>
    <p:extLst>
      <p:ext uri="{BB962C8B-B14F-4D97-AF65-F5344CB8AC3E}">
        <p14:creationId xmlns:p14="http://schemas.microsoft.com/office/powerpoint/2010/main" val="6110829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D9FB6-F063-5E4C-8E15-DE2BAD5FDB90}" type="datetimeFigureOut">
              <a:rPr lang="en-US" smtClean="0"/>
              <a:t>10/8/2025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941F17-4160-ED44-996C-2E44614DC808}" type="slidenum">
              <a:rPr lang="en-US" smtClean="0"/>
              <a:t>‹#›</a:t>
            </a:fld>
            <a:endParaRPr lang="en-US"/>
          </a:p>
        </p:txBody>
      </p:sp>
    </p:spTree>
    <p:extLst>
      <p:ext uri="{BB962C8B-B14F-4D97-AF65-F5344CB8AC3E}">
        <p14:creationId xmlns:p14="http://schemas.microsoft.com/office/powerpoint/2010/main" val="3309279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1941F17-4160-ED44-996C-2E44614DC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44727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7D794B-4C53-4E45-821D-CD358FF52FCB}" type="slidenum">
              <a:rPr lang="en-US" smtClean="0"/>
              <a:t>19</a:t>
            </a:fld>
            <a:endParaRPr lang="en-US"/>
          </a:p>
        </p:txBody>
      </p:sp>
    </p:spTree>
    <p:extLst>
      <p:ext uri="{BB962C8B-B14F-4D97-AF65-F5344CB8AC3E}">
        <p14:creationId xmlns:p14="http://schemas.microsoft.com/office/powerpoint/2010/main" val="2456170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7D794B-4C53-4E45-821D-CD358FF52FCB}" type="slidenum">
              <a:rPr lang="en-US" smtClean="0"/>
              <a:t>21</a:t>
            </a:fld>
            <a:endParaRPr lang="en-US"/>
          </a:p>
        </p:txBody>
      </p:sp>
    </p:spTree>
    <p:extLst>
      <p:ext uri="{BB962C8B-B14F-4D97-AF65-F5344CB8AC3E}">
        <p14:creationId xmlns:p14="http://schemas.microsoft.com/office/powerpoint/2010/main" val="850053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7D794B-4C53-4E45-821D-CD358FF52FCB}" type="slidenum">
              <a:rPr lang="en-US" smtClean="0"/>
              <a:t>22</a:t>
            </a:fld>
            <a:endParaRPr lang="en-US"/>
          </a:p>
        </p:txBody>
      </p:sp>
    </p:spTree>
    <p:extLst>
      <p:ext uri="{BB962C8B-B14F-4D97-AF65-F5344CB8AC3E}">
        <p14:creationId xmlns:p14="http://schemas.microsoft.com/office/powerpoint/2010/main" val="8611334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7D794B-4C53-4E45-821D-CD358FF52FCB}" type="slidenum">
              <a:rPr lang="en-US" smtClean="0"/>
              <a:t>23</a:t>
            </a:fld>
            <a:endParaRPr lang="en-US"/>
          </a:p>
        </p:txBody>
      </p:sp>
    </p:spTree>
    <p:extLst>
      <p:ext uri="{BB962C8B-B14F-4D97-AF65-F5344CB8AC3E}">
        <p14:creationId xmlns:p14="http://schemas.microsoft.com/office/powerpoint/2010/main" val="20700537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7D794B-4C53-4E45-821D-CD358FF52FCB}" type="slidenum">
              <a:rPr lang="en-US" smtClean="0"/>
              <a:t>24</a:t>
            </a:fld>
            <a:endParaRPr lang="en-US"/>
          </a:p>
        </p:txBody>
      </p:sp>
    </p:spTree>
    <p:extLst>
      <p:ext uri="{BB962C8B-B14F-4D97-AF65-F5344CB8AC3E}">
        <p14:creationId xmlns:p14="http://schemas.microsoft.com/office/powerpoint/2010/main" val="571439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7D794B-4C53-4E45-821D-CD358FF52FCB}" type="slidenum">
              <a:rPr lang="en-US" smtClean="0"/>
              <a:t>25</a:t>
            </a:fld>
            <a:endParaRPr lang="en-US"/>
          </a:p>
        </p:txBody>
      </p:sp>
    </p:spTree>
    <p:extLst>
      <p:ext uri="{BB962C8B-B14F-4D97-AF65-F5344CB8AC3E}">
        <p14:creationId xmlns:p14="http://schemas.microsoft.com/office/powerpoint/2010/main" val="20135296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1941F17-4160-ED44-996C-2E44614DC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1801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1941F17-4160-ED44-996C-2E44614DC808}" type="slidenum">
              <a:rPr lang="en-US" smtClean="0"/>
              <a:t>34</a:t>
            </a:fld>
            <a:endParaRPr lang="en-US"/>
          </a:p>
        </p:txBody>
      </p:sp>
    </p:spTree>
    <p:extLst>
      <p:ext uri="{BB962C8B-B14F-4D97-AF65-F5344CB8AC3E}">
        <p14:creationId xmlns:p14="http://schemas.microsoft.com/office/powerpoint/2010/main" val="37242729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941F17-4160-ED44-996C-2E44614DC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07289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941F17-4160-ED44-996C-2E44614DC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113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1941F17-4160-ED44-996C-2E44614DC808}" type="slidenum">
              <a:rPr lang="en-US" smtClean="0"/>
              <a:t>8</a:t>
            </a:fld>
            <a:endParaRPr lang="en-US"/>
          </a:p>
        </p:txBody>
      </p:sp>
    </p:spTree>
    <p:extLst>
      <p:ext uri="{BB962C8B-B14F-4D97-AF65-F5344CB8AC3E}">
        <p14:creationId xmlns:p14="http://schemas.microsoft.com/office/powerpoint/2010/main" val="763720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941F17-4160-ED44-996C-2E44614DC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12677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941F17-4160-ED44-996C-2E44614DC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36150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1941F17-4160-ED44-996C-2E44614DC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18013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1941F17-4160-ED44-996C-2E44614DC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1746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t>Quick snapshot of few success stories, and the sort of engagements.</a:t>
            </a:r>
          </a:p>
          <a:p>
            <a:pPr marL="0" indent="0">
              <a:buNone/>
            </a:pPr>
            <a:endParaRPr lang="en-US"/>
          </a:p>
          <a:p>
            <a:pPr marL="228600" indent="-228600">
              <a:buAutoNum type="arabicPeriod"/>
            </a:pPr>
            <a:r>
              <a:rPr lang="en-US"/>
              <a:t>Westcor</a:t>
            </a:r>
          </a:p>
          <a:p>
            <a:pPr marL="228600" indent="-228600">
              <a:buAutoNum type="arabicPeriod"/>
            </a:pPr>
            <a:r>
              <a:rPr lang="en-US"/>
              <a:t>Tokio Marine Kiln (TMK)</a:t>
            </a:r>
          </a:p>
          <a:p>
            <a:pPr marL="228600" indent="-228600">
              <a:buAutoNum type="arabicPeriod"/>
            </a:pPr>
            <a:r>
              <a:rPr lang="en-US"/>
              <a:t>AMIG</a:t>
            </a:r>
          </a:p>
          <a:p>
            <a:pPr marL="228600" indent="-228600">
              <a:buAutoNum type="arabicPeriod"/>
            </a:pPr>
            <a:r>
              <a:rPr lang="en-US"/>
              <a:t>Aon (Acceleration Team)</a:t>
            </a:r>
          </a:p>
          <a:p>
            <a:pPr marL="228600" indent="-228600">
              <a:buAutoNum type="arabicPeriod"/>
            </a:pPr>
            <a:r>
              <a:rPr lang="en-US"/>
              <a:t>Aon (Implementation Efforts – multiple policy admins, across geos)</a:t>
            </a:r>
          </a:p>
          <a:p>
            <a:pPr marL="228600" indent="-228600">
              <a:buAutoNum type="arabicPeriod"/>
            </a:pPr>
            <a:r>
              <a:rPr lang="en-US"/>
              <a:t>Liberty Mutual</a:t>
            </a:r>
          </a:p>
        </p:txBody>
      </p:sp>
      <p:sp>
        <p:nvSpPr>
          <p:cNvPr id="4" name="Slide Number Placeholder 3"/>
          <p:cNvSpPr>
            <a:spLocks noGrp="1"/>
          </p:cNvSpPr>
          <p:nvPr>
            <p:ph type="sldNum" sz="quarter" idx="5"/>
          </p:nvPr>
        </p:nvSpPr>
        <p:spPr/>
        <p:txBody>
          <a:bodyPr/>
          <a:lstStyle/>
          <a:p>
            <a:fld id="{CA380B4F-F0AC-4DC7-9C17-4A455BD122C5}" type="slidenum">
              <a:rPr lang="en-US" smtClean="0"/>
              <a:t>10</a:t>
            </a:fld>
            <a:endParaRPr lang="en-US"/>
          </a:p>
        </p:txBody>
      </p:sp>
    </p:spTree>
    <p:extLst>
      <p:ext uri="{BB962C8B-B14F-4D97-AF65-F5344CB8AC3E}">
        <p14:creationId xmlns:p14="http://schemas.microsoft.com/office/powerpoint/2010/main" val="2544286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7D794B-4C53-4E45-821D-CD358FF52FCB}" type="slidenum">
              <a:rPr lang="en-US" smtClean="0"/>
              <a:t>11</a:t>
            </a:fld>
            <a:endParaRPr lang="en-US"/>
          </a:p>
        </p:txBody>
      </p:sp>
    </p:spTree>
    <p:extLst>
      <p:ext uri="{BB962C8B-B14F-4D97-AF65-F5344CB8AC3E}">
        <p14:creationId xmlns:p14="http://schemas.microsoft.com/office/powerpoint/2010/main" val="2658390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7D794B-4C53-4E45-821D-CD358FF52FCB}" type="slidenum">
              <a:rPr lang="en-US" smtClean="0"/>
              <a:t>12</a:t>
            </a:fld>
            <a:endParaRPr lang="en-US"/>
          </a:p>
        </p:txBody>
      </p:sp>
    </p:spTree>
    <p:extLst>
      <p:ext uri="{BB962C8B-B14F-4D97-AF65-F5344CB8AC3E}">
        <p14:creationId xmlns:p14="http://schemas.microsoft.com/office/powerpoint/2010/main" val="20535611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7D794B-4C53-4E45-821D-CD358FF52FCB}" type="slidenum">
              <a:rPr lang="en-US" smtClean="0"/>
              <a:t>15</a:t>
            </a:fld>
            <a:endParaRPr lang="en-US"/>
          </a:p>
        </p:txBody>
      </p:sp>
    </p:spTree>
    <p:extLst>
      <p:ext uri="{BB962C8B-B14F-4D97-AF65-F5344CB8AC3E}">
        <p14:creationId xmlns:p14="http://schemas.microsoft.com/office/powerpoint/2010/main" val="3274815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7D794B-4C53-4E45-821D-CD358FF52FCB}" type="slidenum">
              <a:rPr lang="en-US" smtClean="0"/>
              <a:t>16</a:t>
            </a:fld>
            <a:endParaRPr lang="en-US"/>
          </a:p>
        </p:txBody>
      </p:sp>
    </p:spTree>
    <p:extLst>
      <p:ext uri="{BB962C8B-B14F-4D97-AF65-F5344CB8AC3E}">
        <p14:creationId xmlns:p14="http://schemas.microsoft.com/office/powerpoint/2010/main" val="404701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7D794B-4C53-4E45-821D-CD358FF52FCB}" type="slidenum">
              <a:rPr lang="en-US" smtClean="0"/>
              <a:t>17</a:t>
            </a:fld>
            <a:endParaRPr lang="en-US"/>
          </a:p>
        </p:txBody>
      </p:sp>
    </p:spTree>
    <p:extLst>
      <p:ext uri="{BB962C8B-B14F-4D97-AF65-F5344CB8AC3E}">
        <p14:creationId xmlns:p14="http://schemas.microsoft.com/office/powerpoint/2010/main" val="1757560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7D794B-4C53-4E45-821D-CD358FF52FCB}" type="slidenum">
              <a:rPr lang="en-US" smtClean="0"/>
              <a:t>18</a:t>
            </a:fld>
            <a:endParaRPr lang="en-US"/>
          </a:p>
        </p:txBody>
      </p:sp>
    </p:spTree>
    <p:extLst>
      <p:ext uri="{BB962C8B-B14F-4D97-AF65-F5344CB8AC3E}">
        <p14:creationId xmlns:p14="http://schemas.microsoft.com/office/powerpoint/2010/main" val="17008856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Logo Orange">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9EBB55-289A-DA4A-A0D3-EAD7AEF576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621" y="89262"/>
            <a:ext cx="10490758" cy="6679475"/>
          </a:xfrm>
          <a:prstGeom prst="rect">
            <a:avLst/>
          </a:prstGeom>
        </p:spPr>
      </p:pic>
    </p:spTree>
    <p:extLst>
      <p:ext uri="{BB962C8B-B14F-4D97-AF65-F5344CB8AC3E}">
        <p14:creationId xmlns:p14="http://schemas.microsoft.com/office/powerpoint/2010/main" val="97455533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triangle slate blue">
    <p:bg>
      <p:bgPr>
        <a:solidFill>
          <a:schemeClr val="accent1"/>
        </a:solidFill>
        <a:effectLst/>
      </p:bgPr>
    </p:bg>
    <p:spTree>
      <p:nvGrpSpPr>
        <p:cNvPr id="1" name=""/>
        <p:cNvGrpSpPr/>
        <p:nvPr/>
      </p:nvGrpSpPr>
      <p:grpSpPr>
        <a:xfrm>
          <a:off x="0" y="0"/>
          <a:ext cx="0" cy="0"/>
          <a:chOff x="0" y="0"/>
          <a:chExt cx="0" cy="0"/>
        </a:xfrm>
      </p:grpSpPr>
      <p:sp>
        <p:nvSpPr>
          <p:cNvPr id="3" name="Triangle 6">
            <a:extLst>
              <a:ext uri="{FF2B5EF4-FFF2-40B4-BE49-F238E27FC236}">
                <a16:creationId xmlns:a16="http://schemas.microsoft.com/office/drawing/2014/main" id="{931308C3-C86F-8439-79F6-BF2D0C1E6F6F}"/>
              </a:ext>
            </a:extLst>
          </p:cNvPr>
          <p:cNvSpPr>
            <a:spLocks noChangeAspect="1"/>
          </p:cNvSpPr>
          <p:nvPr userDrawn="1"/>
        </p:nvSpPr>
        <p:spPr>
          <a:xfrm>
            <a:off x="1041123" y="1864380"/>
            <a:ext cx="4572001" cy="3152731"/>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679096" y="1705356"/>
            <a:ext cx="5055704" cy="3447288"/>
          </a:xfrm>
        </p:spPr>
        <p:txBody>
          <a:bodyPr anchor="ctr" anchorCtr="0">
            <a:noAutofit/>
          </a:bodyPr>
          <a:lstStyle>
            <a:lvl1pPr algn="l">
              <a:lnSpc>
                <a:spcPct val="80000"/>
              </a:lnSpc>
              <a:defRPr sz="4800">
                <a:solidFill>
                  <a:schemeClr val="tx1"/>
                </a:solidFill>
              </a:defRPr>
            </a:lvl1pPr>
          </a:lstStyle>
          <a:p>
            <a:r>
              <a:rPr lang="en-US"/>
              <a:t>Click to edit Master title style</a:t>
            </a:r>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Tree>
    <p:extLst>
      <p:ext uri="{BB962C8B-B14F-4D97-AF65-F5344CB8AC3E}">
        <p14:creationId xmlns:p14="http://schemas.microsoft.com/office/powerpoint/2010/main" val="1154065436"/>
      </p:ext>
    </p:extLst>
  </p:cSld>
  <p:clrMapOvr>
    <a:overrideClrMapping bg1="dk1" tx1="lt1" bg2="dk2" tx2="lt2" accent1="accent1" accent2="accent2" accent3="accent3" accent4="accent4" accent5="accent5" accent6="accent6" hlink="hlink" folHlink="folHlink"/>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Case study detaile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D0396F7-F256-7EC8-5CFA-5E28D456D666}"/>
              </a:ext>
            </a:extLst>
          </p:cNvPr>
          <p:cNvSpPr/>
          <p:nvPr userDrawn="1"/>
        </p:nvSpPr>
        <p:spPr>
          <a:xfrm>
            <a:off x="0" y="0"/>
            <a:ext cx="12192000" cy="1204111"/>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511BE63-AB7C-B671-C72A-EFE88271CA5D}"/>
              </a:ext>
            </a:extLst>
          </p:cNvPr>
          <p:cNvSpPr txBox="1"/>
          <p:nvPr userDrawn="1"/>
        </p:nvSpPr>
        <p:spPr>
          <a:xfrm>
            <a:off x="8955344" y="645799"/>
            <a:ext cx="2945230" cy="769441"/>
          </a:xfrm>
          <a:prstGeom prst="rect">
            <a:avLst/>
          </a:prstGeom>
          <a:noFill/>
        </p:spPr>
        <p:txBody>
          <a:bodyPr wrap="none" rtlCol="0">
            <a:spAutoFit/>
          </a:bodyPr>
          <a:lstStyle/>
          <a:p>
            <a:r>
              <a:rPr lang="en-US" sz="4400">
                <a:solidFill>
                  <a:schemeClr val="bg1"/>
                </a:solidFill>
                <a:latin typeface="+mj-lt"/>
              </a:rPr>
              <a:t>CASE STUDY</a:t>
            </a:r>
          </a:p>
        </p:txBody>
      </p:sp>
      <p:pic>
        <p:nvPicPr>
          <p:cNvPr id="24" name="Picture 23">
            <a:extLst>
              <a:ext uri="{FF2B5EF4-FFF2-40B4-BE49-F238E27FC236}">
                <a16:creationId xmlns:a16="http://schemas.microsoft.com/office/drawing/2014/main" id="{54BE4AA2-7A93-2244-97DF-BEAFE86FE2B8}"/>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22" name="TextBox 21">
            <a:extLst>
              <a:ext uri="{FF2B5EF4-FFF2-40B4-BE49-F238E27FC236}">
                <a16:creationId xmlns:a16="http://schemas.microsoft.com/office/drawing/2014/main" id="{554628D0-DB29-484F-AE87-9BA55BF787A1}"/>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rgbClr val="FB4D0A"/>
                </a:solidFill>
              </a:rPr>
              <a:t>‹#›</a:t>
            </a:fld>
            <a:endParaRPr lang="en-US" sz="800">
              <a:solidFill>
                <a:srgbClr val="FB4D0A"/>
              </a:solidFill>
            </a:endParaRPr>
          </a:p>
        </p:txBody>
      </p:sp>
      <p:sp>
        <p:nvSpPr>
          <p:cNvPr id="6" name="TextBox 5">
            <a:extLst>
              <a:ext uri="{FF2B5EF4-FFF2-40B4-BE49-F238E27FC236}">
                <a16:creationId xmlns:a16="http://schemas.microsoft.com/office/drawing/2014/main" id="{1C0C95D7-21A9-CC2A-7CC1-81A26F21BCF3}"/>
              </a:ext>
            </a:extLst>
          </p:cNvPr>
          <p:cNvSpPr txBox="1"/>
          <p:nvPr userDrawn="1"/>
        </p:nvSpPr>
        <p:spPr>
          <a:xfrm>
            <a:off x="8766928" y="976213"/>
            <a:ext cx="3322063" cy="861774"/>
          </a:xfrm>
          <a:prstGeom prst="rect">
            <a:avLst/>
          </a:prstGeom>
          <a:noFill/>
        </p:spPr>
        <p:txBody>
          <a:bodyPr wrap="none" rtlCol="0">
            <a:spAutoFit/>
          </a:bodyPr>
          <a:lstStyle/>
          <a:p>
            <a:r>
              <a:rPr lang="en-US" sz="5000">
                <a:solidFill>
                  <a:schemeClr val="bg1"/>
                </a:solidFill>
                <a:latin typeface="+mj-lt"/>
              </a:rPr>
              <a:t>CASE STUDY</a:t>
            </a:r>
          </a:p>
        </p:txBody>
      </p:sp>
      <p:sp>
        <p:nvSpPr>
          <p:cNvPr id="10" name="Text Placeholder 9">
            <a:extLst>
              <a:ext uri="{FF2B5EF4-FFF2-40B4-BE49-F238E27FC236}">
                <a16:creationId xmlns:a16="http://schemas.microsoft.com/office/drawing/2014/main" id="{09F8A7F0-36A8-F7F8-93EA-B7D45AAAE0F1}"/>
              </a:ext>
            </a:extLst>
          </p:cNvPr>
          <p:cNvSpPr>
            <a:spLocks noGrp="1"/>
          </p:cNvSpPr>
          <p:nvPr>
            <p:ph type="body" sz="quarter" idx="10"/>
          </p:nvPr>
        </p:nvSpPr>
        <p:spPr>
          <a:xfrm>
            <a:off x="457200" y="315990"/>
            <a:ext cx="11524268" cy="558199"/>
          </a:xfrm>
        </p:spPr>
        <p:txBody>
          <a:bodyPr/>
          <a:lstStyle>
            <a:lvl1pPr marL="0" indent="0">
              <a:buNone/>
              <a:defRPr sz="3600"/>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27" name="Text Placeholder 26">
            <a:extLst>
              <a:ext uri="{FF2B5EF4-FFF2-40B4-BE49-F238E27FC236}">
                <a16:creationId xmlns:a16="http://schemas.microsoft.com/office/drawing/2014/main" id="{0341B144-3A4C-B95E-E40F-3D52D3981375}"/>
              </a:ext>
            </a:extLst>
          </p:cNvPr>
          <p:cNvSpPr>
            <a:spLocks noGrp="1"/>
          </p:cNvSpPr>
          <p:nvPr>
            <p:ph type="body" sz="quarter" idx="12"/>
          </p:nvPr>
        </p:nvSpPr>
        <p:spPr>
          <a:xfrm>
            <a:off x="457200" y="855549"/>
            <a:ext cx="8308975" cy="227798"/>
          </a:xfrm>
        </p:spPr>
        <p:txBody>
          <a:bodyPr/>
          <a:lstStyle>
            <a:lvl1pPr marL="0" indent="0">
              <a:buFontTx/>
              <a:buNone/>
              <a:defRPr sz="1600" b="1">
                <a:solidFill>
                  <a:schemeClr val="accent3"/>
                </a:solidFill>
                <a:latin typeface="+mn-lt"/>
              </a:defRPr>
            </a:lvl1pPr>
          </a:lstStyle>
          <a:p>
            <a:pPr lvl="0"/>
            <a:r>
              <a:rPr lang="en-US"/>
              <a:t>Click to edit Master text styles</a:t>
            </a:r>
          </a:p>
        </p:txBody>
      </p:sp>
      <p:sp>
        <p:nvSpPr>
          <p:cNvPr id="29" name="Text Placeholder 26">
            <a:extLst>
              <a:ext uri="{FF2B5EF4-FFF2-40B4-BE49-F238E27FC236}">
                <a16:creationId xmlns:a16="http://schemas.microsoft.com/office/drawing/2014/main" id="{85C16B2F-0E6E-4C9F-FDC9-5049DDE918B7}"/>
              </a:ext>
            </a:extLst>
          </p:cNvPr>
          <p:cNvSpPr>
            <a:spLocks noGrp="1"/>
          </p:cNvSpPr>
          <p:nvPr>
            <p:ph type="body" sz="quarter" idx="13" hasCustomPrompt="1"/>
          </p:nvPr>
        </p:nvSpPr>
        <p:spPr>
          <a:xfrm>
            <a:off x="457201" y="1570034"/>
            <a:ext cx="2201157" cy="282410"/>
          </a:xfrm>
        </p:spPr>
        <p:txBody>
          <a:bodyPr/>
          <a:lstStyle>
            <a:lvl1pPr marL="0" indent="0">
              <a:buFontTx/>
              <a:buNone/>
              <a:defRPr sz="1600" b="1">
                <a:solidFill>
                  <a:schemeClr val="accent3"/>
                </a:solidFill>
                <a:latin typeface="+mn-lt"/>
              </a:defRPr>
            </a:lvl1pPr>
          </a:lstStyle>
          <a:p>
            <a:pPr lvl="0"/>
            <a:r>
              <a:rPr lang="en-US"/>
              <a:t>Client</a:t>
            </a:r>
          </a:p>
        </p:txBody>
      </p:sp>
      <p:sp>
        <p:nvSpPr>
          <p:cNvPr id="32" name="Text Placeholder 31">
            <a:extLst>
              <a:ext uri="{FF2B5EF4-FFF2-40B4-BE49-F238E27FC236}">
                <a16:creationId xmlns:a16="http://schemas.microsoft.com/office/drawing/2014/main" id="{FD25BC01-6A2C-BC8A-CE0F-9CCBDA97A1D6}"/>
              </a:ext>
            </a:extLst>
          </p:cNvPr>
          <p:cNvSpPr>
            <a:spLocks noGrp="1"/>
          </p:cNvSpPr>
          <p:nvPr>
            <p:ph type="body" sz="quarter" idx="14" hasCustomPrompt="1"/>
          </p:nvPr>
        </p:nvSpPr>
        <p:spPr>
          <a:xfrm>
            <a:off x="461388" y="1924655"/>
            <a:ext cx="2196206" cy="1055065"/>
          </a:xfrm>
        </p:spPr>
        <p:txBody>
          <a:bodyPr/>
          <a:lstStyle>
            <a:lvl1pPr marL="0" indent="0">
              <a:buFontTx/>
              <a:buNone/>
              <a:defRPr lang="en-US" sz="1800" kern="1200" dirty="0" smtClean="0">
                <a:solidFill>
                  <a:srgbClr val="000000"/>
                </a:solidFill>
                <a:latin typeface="+mj-lt"/>
                <a:ea typeface="+mn-ea"/>
                <a:cs typeface="+mn-cs"/>
              </a:defRPr>
            </a:lvl1pPr>
            <a:lvl2pPr marL="290513" indent="0">
              <a:buFontTx/>
              <a:buNone/>
              <a:defRPr lang="en-US" sz="1800" kern="1200" dirty="0" smtClean="0">
                <a:solidFill>
                  <a:srgbClr val="000000"/>
                </a:solidFill>
                <a:latin typeface="+mj-lt"/>
                <a:ea typeface="+mn-ea"/>
                <a:cs typeface="+mn-cs"/>
              </a:defRPr>
            </a:lvl2pPr>
            <a:lvl3pPr marL="582613" indent="0">
              <a:buFontTx/>
              <a:buNone/>
              <a:defRPr lang="en-US" sz="1800" kern="1200" dirty="0" smtClean="0">
                <a:solidFill>
                  <a:srgbClr val="000000"/>
                </a:solidFill>
                <a:latin typeface="+mj-lt"/>
                <a:ea typeface="+mn-ea"/>
                <a:cs typeface="+mn-cs"/>
              </a:defRPr>
            </a:lvl3pPr>
            <a:lvl4pPr marL="855663" indent="0">
              <a:buFontTx/>
              <a:buNone/>
              <a:defRPr lang="en-US" sz="1800" kern="1200" dirty="0" smtClean="0">
                <a:solidFill>
                  <a:srgbClr val="000000"/>
                </a:solidFill>
                <a:latin typeface="+mj-lt"/>
                <a:ea typeface="+mn-ea"/>
                <a:cs typeface="+mn-cs"/>
              </a:defRPr>
            </a:lvl4pPr>
            <a:lvl5pPr marL="1100138" indent="0">
              <a:buFontTx/>
              <a:buNone/>
              <a:defRPr lang="en-US" sz="1800" kern="1200" dirty="0">
                <a:solidFill>
                  <a:srgbClr val="000000"/>
                </a:solidFill>
                <a:latin typeface="+mj-lt"/>
                <a:ea typeface="+mn-ea"/>
                <a:cs typeface="+mn-cs"/>
              </a:defRPr>
            </a:lvl5pPr>
          </a:lstStyle>
          <a:p>
            <a:pPr lvl="0"/>
            <a:r>
              <a:rPr lang="en-US"/>
              <a:t>Client industry intro description goes here on up to four lines of text content</a:t>
            </a:r>
          </a:p>
        </p:txBody>
      </p:sp>
      <p:sp>
        <p:nvSpPr>
          <p:cNvPr id="33" name="Text Placeholder 26">
            <a:extLst>
              <a:ext uri="{FF2B5EF4-FFF2-40B4-BE49-F238E27FC236}">
                <a16:creationId xmlns:a16="http://schemas.microsoft.com/office/drawing/2014/main" id="{702C7A7B-5BE8-27C7-C967-54B2501D1DD1}"/>
              </a:ext>
            </a:extLst>
          </p:cNvPr>
          <p:cNvSpPr>
            <a:spLocks noGrp="1"/>
          </p:cNvSpPr>
          <p:nvPr>
            <p:ph type="body" sz="quarter" idx="15" hasCustomPrompt="1"/>
          </p:nvPr>
        </p:nvSpPr>
        <p:spPr>
          <a:xfrm>
            <a:off x="457201" y="3151528"/>
            <a:ext cx="2201157" cy="282410"/>
          </a:xfrm>
        </p:spPr>
        <p:txBody>
          <a:bodyPr/>
          <a:lstStyle>
            <a:lvl1pPr marL="0" indent="0">
              <a:buFontTx/>
              <a:buNone/>
              <a:defRPr sz="1600" b="1">
                <a:solidFill>
                  <a:schemeClr val="accent3"/>
                </a:solidFill>
                <a:latin typeface="+mn-lt"/>
              </a:defRPr>
            </a:lvl1pPr>
          </a:lstStyle>
          <a:p>
            <a:pPr lvl="0"/>
            <a:r>
              <a:rPr lang="en-US"/>
              <a:t>Client challenges</a:t>
            </a:r>
          </a:p>
        </p:txBody>
      </p:sp>
      <p:sp>
        <p:nvSpPr>
          <p:cNvPr id="37" name="Text Placeholder 36">
            <a:extLst>
              <a:ext uri="{FF2B5EF4-FFF2-40B4-BE49-F238E27FC236}">
                <a16:creationId xmlns:a16="http://schemas.microsoft.com/office/drawing/2014/main" id="{C924DEDB-3EDF-E33C-EF76-4E02B7B6B8EF}"/>
              </a:ext>
            </a:extLst>
          </p:cNvPr>
          <p:cNvSpPr>
            <a:spLocks noGrp="1"/>
          </p:cNvSpPr>
          <p:nvPr>
            <p:ph type="body" sz="quarter" idx="16"/>
          </p:nvPr>
        </p:nvSpPr>
        <p:spPr>
          <a:xfrm>
            <a:off x="457201" y="3502135"/>
            <a:ext cx="2201157" cy="2598720"/>
          </a:xfrm>
        </p:spPr>
        <p:txBody>
          <a:bodyPr/>
          <a:lstStyle>
            <a:lvl1pPr marL="112713" indent="-112713">
              <a:spcBef>
                <a:spcPts val="200"/>
              </a:spcBef>
              <a:spcAft>
                <a:spcPts val="200"/>
              </a:spcAft>
              <a:buClr>
                <a:schemeClr val="accent3"/>
              </a:buClr>
              <a:defRPr sz="1100">
                <a:solidFill>
                  <a:schemeClr val="tx1"/>
                </a:solidFill>
              </a:defRPr>
            </a:lvl1pPr>
          </a:lstStyle>
          <a:p>
            <a:pPr lvl="0"/>
            <a:r>
              <a:rPr lang="en-US"/>
              <a:t>Click to edit Master text styles</a:t>
            </a:r>
          </a:p>
        </p:txBody>
      </p:sp>
      <p:sp>
        <p:nvSpPr>
          <p:cNvPr id="43" name="Text Placeholder 26">
            <a:extLst>
              <a:ext uri="{FF2B5EF4-FFF2-40B4-BE49-F238E27FC236}">
                <a16:creationId xmlns:a16="http://schemas.microsoft.com/office/drawing/2014/main" id="{FDA3A212-8F30-D033-AB41-B7498539543D}"/>
              </a:ext>
            </a:extLst>
          </p:cNvPr>
          <p:cNvSpPr>
            <a:spLocks noGrp="1"/>
          </p:cNvSpPr>
          <p:nvPr>
            <p:ph type="body" sz="quarter" idx="17" hasCustomPrompt="1"/>
          </p:nvPr>
        </p:nvSpPr>
        <p:spPr>
          <a:xfrm>
            <a:off x="3054221" y="1570034"/>
            <a:ext cx="2414504" cy="282410"/>
          </a:xfrm>
        </p:spPr>
        <p:txBody>
          <a:bodyPr/>
          <a:lstStyle>
            <a:lvl1pPr marL="0" indent="0">
              <a:buFontTx/>
              <a:buNone/>
              <a:defRPr sz="1600" b="1">
                <a:solidFill>
                  <a:schemeClr val="accent3"/>
                </a:solidFill>
                <a:latin typeface="+mn-lt"/>
              </a:defRPr>
            </a:lvl1pPr>
          </a:lstStyle>
          <a:p>
            <a:pPr lvl="0"/>
            <a:r>
              <a:rPr lang="en-US"/>
              <a:t>Scope</a:t>
            </a:r>
          </a:p>
        </p:txBody>
      </p:sp>
      <p:sp>
        <p:nvSpPr>
          <p:cNvPr id="44" name="Text Placeholder 36">
            <a:extLst>
              <a:ext uri="{FF2B5EF4-FFF2-40B4-BE49-F238E27FC236}">
                <a16:creationId xmlns:a16="http://schemas.microsoft.com/office/drawing/2014/main" id="{A14E640B-FB32-E6A5-7E82-DDDAEC38172A}"/>
              </a:ext>
            </a:extLst>
          </p:cNvPr>
          <p:cNvSpPr>
            <a:spLocks noGrp="1"/>
          </p:cNvSpPr>
          <p:nvPr>
            <p:ph type="body" sz="quarter" idx="18"/>
          </p:nvPr>
        </p:nvSpPr>
        <p:spPr>
          <a:xfrm>
            <a:off x="3054221" y="1924656"/>
            <a:ext cx="5603600" cy="2363868"/>
          </a:xfrm>
        </p:spPr>
        <p:txBody>
          <a:bodyPr/>
          <a:lstStyle>
            <a:lvl1pPr marL="112713" indent="-112713">
              <a:spcBef>
                <a:spcPts val="200"/>
              </a:spcBef>
              <a:spcAft>
                <a:spcPts val="200"/>
              </a:spcAft>
              <a:buClr>
                <a:schemeClr val="accent3"/>
              </a:buClr>
              <a:defRPr sz="1100">
                <a:solidFill>
                  <a:schemeClr val="tx1"/>
                </a:solidFill>
              </a:defRPr>
            </a:lvl1pPr>
          </a:lstStyle>
          <a:p>
            <a:pPr lvl="0"/>
            <a:r>
              <a:rPr lang="en-US"/>
              <a:t>Click to edit Master text styles</a:t>
            </a:r>
          </a:p>
        </p:txBody>
      </p:sp>
      <p:sp>
        <p:nvSpPr>
          <p:cNvPr id="47" name="Text Placeholder 36">
            <a:extLst>
              <a:ext uri="{FF2B5EF4-FFF2-40B4-BE49-F238E27FC236}">
                <a16:creationId xmlns:a16="http://schemas.microsoft.com/office/drawing/2014/main" id="{78ADAF88-FA61-AF79-0470-D140F7AA2F72}"/>
              </a:ext>
            </a:extLst>
          </p:cNvPr>
          <p:cNvSpPr>
            <a:spLocks noGrp="1"/>
          </p:cNvSpPr>
          <p:nvPr>
            <p:ph type="body" sz="quarter" idx="20"/>
          </p:nvPr>
        </p:nvSpPr>
        <p:spPr>
          <a:xfrm>
            <a:off x="3054221" y="4790839"/>
            <a:ext cx="5603600" cy="1310016"/>
          </a:xfrm>
        </p:spPr>
        <p:txBody>
          <a:bodyPr/>
          <a:lstStyle>
            <a:lvl1pPr marL="112713" indent="-112713">
              <a:spcBef>
                <a:spcPts val="200"/>
              </a:spcBef>
              <a:spcAft>
                <a:spcPts val="200"/>
              </a:spcAft>
              <a:buClr>
                <a:schemeClr val="accent3"/>
              </a:buClr>
              <a:defRPr sz="1100">
                <a:solidFill>
                  <a:schemeClr val="tx1"/>
                </a:solidFill>
              </a:defRPr>
            </a:lvl1pPr>
          </a:lstStyle>
          <a:p>
            <a:pPr lvl="0"/>
            <a:r>
              <a:rPr lang="en-US"/>
              <a:t>Click to edit Master text styles</a:t>
            </a:r>
          </a:p>
        </p:txBody>
      </p:sp>
      <p:sp>
        <p:nvSpPr>
          <p:cNvPr id="49" name="Text Placeholder 26">
            <a:extLst>
              <a:ext uri="{FF2B5EF4-FFF2-40B4-BE49-F238E27FC236}">
                <a16:creationId xmlns:a16="http://schemas.microsoft.com/office/drawing/2014/main" id="{DE3059AE-6A6C-9CE8-454D-9F278F9EC3A2}"/>
              </a:ext>
            </a:extLst>
          </p:cNvPr>
          <p:cNvSpPr>
            <a:spLocks noGrp="1"/>
          </p:cNvSpPr>
          <p:nvPr>
            <p:ph type="body" sz="quarter" idx="21" hasCustomPrompt="1"/>
          </p:nvPr>
        </p:nvSpPr>
        <p:spPr>
          <a:xfrm>
            <a:off x="9125145" y="1570034"/>
            <a:ext cx="2677207" cy="282410"/>
          </a:xfrm>
        </p:spPr>
        <p:txBody>
          <a:bodyPr/>
          <a:lstStyle>
            <a:lvl1pPr marL="0" indent="0">
              <a:buFontTx/>
              <a:buNone/>
              <a:defRPr sz="1600" b="1">
                <a:solidFill>
                  <a:schemeClr val="tx2"/>
                </a:solidFill>
                <a:latin typeface="+mn-lt"/>
              </a:defRPr>
            </a:lvl1pPr>
          </a:lstStyle>
          <a:p>
            <a:pPr lvl="0"/>
            <a:r>
              <a:rPr lang="en-US"/>
              <a:t>Results</a:t>
            </a:r>
          </a:p>
        </p:txBody>
      </p:sp>
      <p:sp>
        <p:nvSpPr>
          <p:cNvPr id="51" name="Text Placeholder 36">
            <a:extLst>
              <a:ext uri="{FF2B5EF4-FFF2-40B4-BE49-F238E27FC236}">
                <a16:creationId xmlns:a16="http://schemas.microsoft.com/office/drawing/2014/main" id="{BD35A55A-C259-3ABC-DCF1-FF10E661689D}"/>
              </a:ext>
            </a:extLst>
          </p:cNvPr>
          <p:cNvSpPr>
            <a:spLocks noGrp="1"/>
          </p:cNvSpPr>
          <p:nvPr>
            <p:ph type="body" sz="quarter" idx="22"/>
          </p:nvPr>
        </p:nvSpPr>
        <p:spPr>
          <a:xfrm>
            <a:off x="9125146" y="1924655"/>
            <a:ext cx="2677206" cy="3975653"/>
          </a:xfrm>
        </p:spPr>
        <p:txBody>
          <a:bodyPr/>
          <a:lstStyle>
            <a:lvl1pPr marL="112713" indent="-112713">
              <a:spcBef>
                <a:spcPts val="200"/>
              </a:spcBef>
              <a:spcAft>
                <a:spcPts val="200"/>
              </a:spcAft>
              <a:buClr>
                <a:schemeClr val="tx2"/>
              </a:buClr>
              <a:defRPr sz="1100">
                <a:solidFill>
                  <a:schemeClr val="tx2"/>
                </a:solidFill>
                <a:latin typeface="+mn-lt"/>
              </a:defRPr>
            </a:lvl1pPr>
          </a:lstStyle>
          <a:p>
            <a:pPr lvl="0"/>
            <a:r>
              <a:rPr lang="en-US"/>
              <a:t>Click to edit Master text styles</a:t>
            </a:r>
          </a:p>
        </p:txBody>
      </p:sp>
      <p:sp>
        <p:nvSpPr>
          <p:cNvPr id="7" name="TextBox 6">
            <a:extLst>
              <a:ext uri="{FF2B5EF4-FFF2-40B4-BE49-F238E27FC236}">
                <a16:creationId xmlns:a16="http://schemas.microsoft.com/office/drawing/2014/main" id="{BFF016A3-348B-0B73-4D0E-642A78A7D079}"/>
              </a:ext>
            </a:extLst>
          </p:cNvPr>
          <p:cNvSpPr txBox="1"/>
          <p:nvPr userDrawn="1"/>
        </p:nvSpPr>
        <p:spPr>
          <a:xfrm>
            <a:off x="8055864" y="6409944"/>
            <a:ext cx="2450592" cy="215444"/>
          </a:xfrm>
          <a:prstGeom prst="rect">
            <a:avLst/>
          </a:prstGeom>
          <a:noFill/>
        </p:spPr>
        <p:txBody>
          <a:bodyPr vert="horz" rtlCol="0" anchor="t">
            <a:spAutoFit/>
          </a:bodyPr>
          <a:lstStyle/>
          <a:p>
            <a:pPr algn="r"/>
            <a:r>
              <a:rPr lang="en-US" sz="800" b="0" i="0" u="none">
                <a:solidFill>
                  <a:srgbClr val="000000"/>
                </a:solidFill>
                <a:latin typeface="Calibri" panose="020F0502020204030204" pitchFamily="34" charset="0"/>
              </a:rPr>
              <a:t>©2025 ExlService Holdings, Inc. All rights reserved.</a:t>
            </a:r>
            <a:endParaRPr lang="en-AU" sz="800" b="0" i="0" u="none">
              <a:solidFill>
                <a:srgbClr val="000000"/>
              </a:solidFill>
              <a:latin typeface="Calibri" panose="020F0502020204030204" pitchFamily="34" charset="0"/>
            </a:endParaRPr>
          </a:p>
        </p:txBody>
      </p:sp>
    </p:spTree>
    <p:extLst>
      <p:ext uri="{BB962C8B-B14F-4D97-AF65-F5344CB8AC3E}">
        <p14:creationId xmlns:p14="http://schemas.microsoft.com/office/powerpoint/2010/main" val="142527474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triangle light blu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679096" y="1705356"/>
            <a:ext cx="5055704" cy="3447288"/>
          </a:xfrm>
        </p:spPr>
        <p:txBody>
          <a:bodyPr anchor="ctr" anchorCtr="0">
            <a:noAutofit/>
          </a:bodyPr>
          <a:lstStyle>
            <a:lvl1pPr algn="l">
              <a:lnSpc>
                <a:spcPct val="80000"/>
              </a:lnSpc>
              <a:defRPr sz="4800">
                <a:solidFill>
                  <a:schemeClr val="bg2"/>
                </a:solidFill>
              </a:defRPr>
            </a:lvl1pPr>
          </a:lstStyle>
          <a:p>
            <a:r>
              <a:rPr lang="en-US"/>
              <a:t>Click to edit Master title style</a:t>
            </a:r>
          </a:p>
        </p:txBody>
      </p:sp>
      <p:sp>
        <p:nvSpPr>
          <p:cNvPr id="3" name="Text Placeholder 7">
            <a:extLst>
              <a:ext uri="{FF2B5EF4-FFF2-40B4-BE49-F238E27FC236}">
                <a16:creationId xmlns:a16="http://schemas.microsoft.com/office/drawing/2014/main" id="{AF3ADCCC-FA43-7DCA-36DD-741C471925AA}"/>
              </a:ext>
            </a:extLst>
          </p:cNvPr>
          <p:cNvSpPr>
            <a:spLocks noGrp="1"/>
          </p:cNvSpPr>
          <p:nvPr>
            <p:ph type="body" sz="quarter" idx="11" hasCustomPrompt="1"/>
          </p:nvPr>
        </p:nvSpPr>
        <p:spPr>
          <a:xfrm>
            <a:off x="10956018" y="6132957"/>
            <a:ext cx="987552" cy="630936"/>
          </a:xfrm>
          <a:blipFill>
            <a:blip r:embed="rId2" cstate="screen">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a:t> </a:t>
            </a:r>
          </a:p>
        </p:txBody>
      </p:sp>
      <p:sp>
        <p:nvSpPr>
          <p:cNvPr id="4" name="Triangle 6">
            <a:extLst>
              <a:ext uri="{FF2B5EF4-FFF2-40B4-BE49-F238E27FC236}">
                <a16:creationId xmlns:a16="http://schemas.microsoft.com/office/drawing/2014/main" id="{4766D99B-C9CC-1DAD-1E54-88F872622439}"/>
              </a:ext>
            </a:extLst>
          </p:cNvPr>
          <p:cNvSpPr>
            <a:spLocks noChangeAspect="1"/>
          </p:cNvSpPr>
          <p:nvPr userDrawn="1"/>
        </p:nvSpPr>
        <p:spPr>
          <a:xfrm>
            <a:off x="1041123" y="1864380"/>
            <a:ext cx="4572001" cy="3152731"/>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0190957"/>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phot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93EB44E-E9F3-8842-B537-69D4B697C4AC}"/>
              </a:ext>
            </a:extLst>
          </p:cNvPr>
          <p:cNvSpPr>
            <a:spLocks noGrp="1"/>
          </p:cNvSpPr>
          <p:nvPr>
            <p:ph type="pic" sz="quarter" idx="12" hasCustomPrompt="1"/>
          </p:nvPr>
        </p:nvSpPr>
        <p:spPr>
          <a:xfrm>
            <a:off x="0" y="0"/>
            <a:ext cx="12192000" cy="6858000"/>
          </a:xfrm>
        </p:spPr>
        <p:txBody>
          <a:bodyPr tIns="1097280"/>
          <a:lstStyle>
            <a:lvl1pPr marL="0" indent="0" algn="ctr">
              <a:buNone/>
              <a:defRPr/>
            </a:lvl1pPr>
          </a:lstStyle>
          <a:p>
            <a:r>
              <a:rPr lang="en-US"/>
              <a:t>Insert Picture</a:t>
            </a:r>
            <a:br>
              <a:rPr lang="en-US"/>
            </a:br>
            <a:r>
              <a:rPr lang="en-US"/>
              <a:t>then send to back</a:t>
            </a:r>
          </a:p>
        </p:txBody>
      </p:sp>
      <p:sp>
        <p:nvSpPr>
          <p:cNvPr id="2" name="Title 1"/>
          <p:cNvSpPr>
            <a:spLocks noGrp="1"/>
          </p:cNvSpPr>
          <p:nvPr>
            <p:ph type="ctrTitle"/>
          </p:nvPr>
        </p:nvSpPr>
        <p:spPr>
          <a:xfrm>
            <a:off x="6679096" y="1705356"/>
            <a:ext cx="5055704" cy="3447288"/>
          </a:xfrm>
        </p:spPr>
        <p:txBody>
          <a:bodyPr anchor="ctr" anchorCtr="0">
            <a:noAutofit/>
          </a:bodyPr>
          <a:lstStyle>
            <a:lvl1pPr algn="l">
              <a:lnSpc>
                <a:spcPct val="80000"/>
              </a:lnSpc>
              <a:defRPr sz="4800">
                <a:solidFill>
                  <a:schemeClr val="tx2"/>
                </a:solidFill>
              </a:defRPr>
            </a:lvl1pPr>
          </a:lstStyle>
          <a:p>
            <a:r>
              <a:rPr lang="en-US"/>
              <a:t>Click to edit Master title style</a:t>
            </a:r>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5" name="Text Placeholder 7">
            <a:extLst>
              <a:ext uri="{FF2B5EF4-FFF2-40B4-BE49-F238E27FC236}">
                <a16:creationId xmlns:a16="http://schemas.microsoft.com/office/drawing/2014/main" id="{64E7516A-EF6D-1A45-8147-27BA6599CE8D}"/>
              </a:ext>
            </a:extLst>
          </p:cNvPr>
          <p:cNvSpPr>
            <a:spLocks noGrp="1"/>
          </p:cNvSpPr>
          <p:nvPr>
            <p:ph type="body" sz="quarter" idx="11" hasCustomPrompt="1"/>
          </p:nvPr>
        </p:nvSpPr>
        <p:spPr>
          <a:xfrm>
            <a:off x="10956018" y="6132957"/>
            <a:ext cx="987552" cy="630936"/>
          </a:xfrm>
          <a:blipFill>
            <a:blip r:embed="rId3" cstate="screen">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a:t> </a:t>
            </a:r>
          </a:p>
        </p:txBody>
      </p:sp>
    </p:spTree>
    <p:extLst>
      <p:ext uri="{BB962C8B-B14F-4D97-AF65-F5344CB8AC3E}">
        <p14:creationId xmlns:p14="http://schemas.microsoft.com/office/powerpoint/2010/main" val="15745958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triangle window photo">
    <p:bg>
      <p:bgPr>
        <a:solidFill>
          <a:schemeClr val="tx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68FB34F-AFB3-FB22-6CF1-6C96D239CF45}"/>
              </a:ext>
            </a:extLst>
          </p:cNvPr>
          <p:cNvSpPr>
            <a:spLocks noGrp="1"/>
          </p:cNvSpPr>
          <p:nvPr>
            <p:ph type="body" sz="quarter" idx="13" hasCustomPrompt="1"/>
          </p:nvPr>
        </p:nvSpPr>
        <p:spPr>
          <a:xfrm>
            <a:off x="0" y="0"/>
            <a:ext cx="12188952" cy="6858000"/>
          </a:xfrm>
          <a:blipFill dpi="0" rotWithShape="1">
            <a:blip r:embed="rId2">
              <a:extLst>
                <a:ext uri="{28A0092B-C50C-407E-A947-70E740481C1C}">
                  <a14:useLocalDpi xmlns:a14="http://schemas.microsoft.com/office/drawing/2010/main" val="0"/>
                </a:ext>
              </a:extLst>
            </a:blip>
            <a:srcRect/>
            <a:stretch>
              <a:fillRect/>
            </a:stretch>
          </a:blipFill>
        </p:spPr>
        <p:txBody>
          <a:bodyPr/>
          <a:lstStyle>
            <a:lvl1pPr marL="0" indent="0">
              <a:buNone/>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 </a:t>
            </a:r>
          </a:p>
        </p:txBody>
      </p:sp>
      <p:sp>
        <p:nvSpPr>
          <p:cNvPr id="13" name="Picture Placeholder 12">
            <a:extLst>
              <a:ext uri="{FF2B5EF4-FFF2-40B4-BE49-F238E27FC236}">
                <a16:creationId xmlns:a16="http://schemas.microsoft.com/office/drawing/2014/main" id="{22DD5020-0712-DF29-4789-07AE704465D4}"/>
              </a:ext>
            </a:extLst>
          </p:cNvPr>
          <p:cNvSpPr>
            <a:spLocks noGrp="1"/>
          </p:cNvSpPr>
          <p:nvPr>
            <p:ph type="pic" sz="quarter" idx="12"/>
          </p:nvPr>
        </p:nvSpPr>
        <p:spPr>
          <a:xfrm>
            <a:off x="0" y="0"/>
            <a:ext cx="12188952" cy="6858000"/>
          </a:xfrm>
        </p:spPr>
        <p:txBody>
          <a:bodyPr/>
          <a:lstStyle>
            <a:lvl1pPr marL="0" indent="0" algn="ctr">
              <a:buNone/>
              <a:defRPr>
                <a:solidFill>
                  <a:schemeClr val="accent3"/>
                </a:solidFill>
              </a:defRPr>
            </a:lvl1pPr>
          </a:lstStyle>
          <a:p>
            <a:r>
              <a:rPr lang="en-US"/>
              <a:t>Click icon to add picture</a:t>
            </a:r>
          </a:p>
        </p:txBody>
      </p:sp>
      <p:sp>
        <p:nvSpPr>
          <p:cNvPr id="2" name="Title 1"/>
          <p:cNvSpPr>
            <a:spLocks noGrp="1"/>
          </p:cNvSpPr>
          <p:nvPr>
            <p:ph type="ctrTitle"/>
          </p:nvPr>
        </p:nvSpPr>
        <p:spPr>
          <a:xfrm>
            <a:off x="8097625" y="696688"/>
            <a:ext cx="3912124" cy="3447288"/>
          </a:xfrm>
        </p:spPr>
        <p:txBody>
          <a:bodyPr anchor="ctr" anchorCtr="0">
            <a:noAutofit/>
          </a:bodyPr>
          <a:lstStyle>
            <a:lvl1pPr algn="l">
              <a:lnSpc>
                <a:spcPct val="80000"/>
              </a:lnSpc>
              <a:defRPr sz="4000">
                <a:solidFill>
                  <a:schemeClr val="bg2"/>
                </a:solidFill>
              </a:defRPr>
            </a:lvl1pPr>
          </a:lstStyle>
          <a:p>
            <a:r>
              <a:rPr lang="en-US"/>
              <a:t>Click to edit Master title style</a:t>
            </a:r>
          </a:p>
        </p:txBody>
      </p:sp>
      <p:sp>
        <p:nvSpPr>
          <p:cNvPr id="3" name="Text Placeholder 7">
            <a:extLst>
              <a:ext uri="{FF2B5EF4-FFF2-40B4-BE49-F238E27FC236}">
                <a16:creationId xmlns:a16="http://schemas.microsoft.com/office/drawing/2014/main" id="{AF3ADCCC-FA43-7DCA-36DD-741C471925AA}"/>
              </a:ext>
            </a:extLst>
          </p:cNvPr>
          <p:cNvSpPr>
            <a:spLocks noGrp="1"/>
          </p:cNvSpPr>
          <p:nvPr>
            <p:ph type="body" sz="quarter" idx="11" hasCustomPrompt="1"/>
          </p:nvPr>
        </p:nvSpPr>
        <p:spPr>
          <a:xfrm>
            <a:off x="10956018" y="6132957"/>
            <a:ext cx="987552" cy="630936"/>
          </a:xfrm>
          <a:blipFill>
            <a:blip r:embed="rId3" cstate="screen">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a:t> </a:t>
            </a:r>
          </a:p>
        </p:txBody>
      </p:sp>
    </p:spTree>
    <p:extLst>
      <p:ext uri="{BB962C8B-B14F-4D97-AF65-F5344CB8AC3E}">
        <p14:creationId xmlns:p14="http://schemas.microsoft.com/office/powerpoint/2010/main" val="2944141090"/>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ne column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543491"/>
            <a:ext cx="11277600" cy="672567"/>
          </a:xfrm>
        </p:spPr>
        <p:txBody>
          <a:bodyPr anchor="t" anchorCtr="0">
            <a:normAutofit/>
          </a:bodyPr>
          <a:lstStyle>
            <a:lvl1pPr algn="l">
              <a:lnSpc>
                <a:spcPct val="80000"/>
              </a:lnSpc>
              <a:defRPr sz="3600">
                <a:solidFill>
                  <a:schemeClr val="tx2"/>
                </a:solidFill>
              </a:defRPr>
            </a:lvl1pPr>
          </a:lstStyle>
          <a:p>
            <a:r>
              <a:rPr lang="en-US"/>
              <a:t>Click to edit Master title style</a:t>
            </a:r>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11" name="Text Placeholder 10">
            <a:extLst>
              <a:ext uri="{FF2B5EF4-FFF2-40B4-BE49-F238E27FC236}">
                <a16:creationId xmlns:a16="http://schemas.microsoft.com/office/drawing/2014/main" id="{4D3AD5E6-66E6-724A-BC5F-73B87795F23D}"/>
              </a:ext>
            </a:extLst>
          </p:cNvPr>
          <p:cNvSpPr>
            <a:spLocks noGrp="1"/>
          </p:cNvSpPr>
          <p:nvPr>
            <p:ph type="body" sz="quarter" idx="14"/>
          </p:nvPr>
        </p:nvSpPr>
        <p:spPr>
          <a:xfrm>
            <a:off x="485481" y="1420992"/>
            <a:ext cx="11249320" cy="4543044"/>
          </a:xfrm>
        </p:spPr>
        <p:txBody>
          <a:bodyPr>
            <a:noAutofit/>
          </a:bodyPr>
          <a:lstStyle>
            <a:lvl1pPr marL="0" indent="0">
              <a:lnSpc>
                <a:spcPct val="100000"/>
              </a:lnSpc>
              <a:spcBef>
                <a:spcPts val="600"/>
              </a:spcBef>
              <a:spcAft>
                <a:spcPts val="600"/>
              </a:spcAft>
              <a:buFontTx/>
              <a:buNone/>
              <a:tabLst/>
              <a:defRPr sz="2000">
                <a:solidFill>
                  <a:schemeClr val="tx1"/>
                </a:solidFill>
                <a:latin typeface="+mn-lt"/>
              </a:defRPr>
            </a:lvl1pPr>
            <a:lvl2pPr marL="227013" indent="-227013">
              <a:lnSpc>
                <a:spcPct val="100000"/>
              </a:lnSpc>
              <a:spcBef>
                <a:spcPts val="0"/>
              </a:spcBef>
              <a:spcAft>
                <a:spcPts val="600"/>
              </a:spcAft>
              <a:buClr>
                <a:schemeClr val="tx2"/>
              </a:buClr>
              <a:buFont typeface="Arial" panose="020B0604020202020204" pitchFamily="34" charset="0"/>
              <a:buChar char="•"/>
              <a:tabLst/>
              <a:defRPr sz="2000">
                <a:solidFill>
                  <a:schemeClr val="tx1"/>
                </a:solidFill>
                <a:latin typeface="+mj-lt"/>
              </a:defRPr>
            </a:lvl2pPr>
            <a:lvl3pPr marL="461963" indent="-234950">
              <a:lnSpc>
                <a:spcPct val="100000"/>
              </a:lnSpc>
              <a:spcBef>
                <a:spcPts val="0"/>
              </a:spcBef>
              <a:spcAft>
                <a:spcPts val="600"/>
              </a:spcAft>
              <a:tabLst/>
              <a:defRPr sz="1600">
                <a:solidFill>
                  <a:schemeClr val="tx1"/>
                </a:solidFill>
                <a:latin typeface="+mj-lt"/>
              </a:defRPr>
            </a:lvl3pPr>
            <a:lvl4pPr marL="687388" indent="-225425">
              <a:lnSpc>
                <a:spcPct val="100000"/>
              </a:lnSpc>
              <a:spcBef>
                <a:spcPts val="0"/>
              </a:spcBef>
              <a:spcAft>
                <a:spcPts val="600"/>
              </a:spcAft>
              <a:tabLst/>
              <a:defRPr sz="1400">
                <a:solidFill>
                  <a:schemeClr val="tx1"/>
                </a:solidFill>
                <a:latin typeface="+mj-lt"/>
              </a:defRPr>
            </a:lvl4pPr>
            <a:lvl5pPr marL="857250" indent="-169863">
              <a:lnSpc>
                <a:spcPct val="100000"/>
              </a:lnSpc>
              <a:spcBef>
                <a:spcPts val="0"/>
              </a:spcBef>
              <a:spcAft>
                <a:spcPts val="600"/>
              </a:spcAft>
              <a:tabLst/>
              <a:defRPr sz="1200">
                <a:solidFill>
                  <a:schemeClr val="tx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E40A311A-F8BF-4B10-8541-D51CBF36A968}"/>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©2024 ExlService Holdings, Inc. All rights reserved.</a:t>
            </a:r>
          </a:p>
        </p:txBody>
      </p:sp>
      <p:sp>
        <p:nvSpPr>
          <p:cNvPr id="14" name="TextBox 13">
            <a:extLst>
              <a:ext uri="{FF2B5EF4-FFF2-40B4-BE49-F238E27FC236}">
                <a16:creationId xmlns:a16="http://schemas.microsoft.com/office/drawing/2014/main" id="{F5C814BA-DC7B-4EC2-9419-EFE4D4EFB443}"/>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a:solidFill>
                <a:schemeClr val="tx2"/>
              </a:solidFill>
            </a:endParaRPr>
          </a:p>
        </p:txBody>
      </p:sp>
    </p:spTree>
    <p:extLst>
      <p:ext uri="{BB962C8B-B14F-4D97-AF65-F5344CB8AC3E}">
        <p14:creationId xmlns:p14="http://schemas.microsoft.com/office/powerpoint/2010/main" val="2677143594"/>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 column sub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543491"/>
            <a:ext cx="11277600" cy="558199"/>
          </a:xfrm>
        </p:spPr>
        <p:txBody>
          <a:bodyPr anchor="t" anchorCtr="0">
            <a:normAutofit/>
          </a:bodyPr>
          <a:lstStyle>
            <a:lvl1pPr algn="l">
              <a:lnSpc>
                <a:spcPct val="80000"/>
              </a:lnSpc>
              <a:defRPr sz="3600">
                <a:solidFill>
                  <a:schemeClr val="tx2"/>
                </a:solidFill>
              </a:defRPr>
            </a:lvl1pPr>
          </a:lstStyle>
          <a:p>
            <a:r>
              <a:rPr lang="en-US"/>
              <a:t>Click to edit Master title style</a:t>
            </a:r>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11" name="Text Placeholder 10">
            <a:extLst>
              <a:ext uri="{FF2B5EF4-FFF2-40B4-BE49-F238E27FC236}">
                <a16:creationId xmlns:a16="http://schemas.microsoft.com/office/drawing/2014/main" id="{4D3AD5E6-66E6-724A-BC5F-73B87795F23D}"/>
              </a:ext>
            </a:extLst>
          </p:cNvPr>
          <p:cNvSpPr>
            <a:spLocks noGrp="1"/>
          </p:cNvSpPr>
          <p:nvPr>
            <p:ph type="body" sz="quarter" idx="14"/>
          </p:nvPr>
        </p:nvSpPr>
        <p:spPr>
          <a:xfrm>
            <a:off x="485481" y="1636226"/>
            <a:ext cx="11249320" cy="4344320"/>
          </a:xfrm>
        </p:spPr>
        <p:txBody>
          <a:bodyPr>
            <a:noAutofit/>
          </a:bodyPr>
          <a:lstStyle>
            <a:lvl1pPr marL="0" indent="0">
              <a:lnSpc>
                <a:spcPct val="100000"/>
              </a:lnSpc>
              <a:spcBef>
                <a:spcPts val="600"/>
              </a:spcBef>
              <a:spcAft>
                <a:spcPts val="600"/>
              </a:spcAft>
              <a:buFontTx/>
              <a:buNone/>
              <a:tabLst/>
              <a:defRPr sz="2000">
                <a:solidFill>
                  <a:schemeClr val="tx1"/>
                </a:solidFill>
                <a:latin typeface="+mn-lt"/>
              </a:defRPr>
            </a:lvl1pPr>
            <a:lvl2pPr marL="227013" indent="-227013">
              <a:lnSpc>
                <a:spcPct val="100000"/>
              </a:lnSpc>
              <a:spcBef>
                <a:spcPts val="0"/>
              </a:spcBef>
              <a:spcAft>
                <a:spcPts val="600"/>
              </a:spcAft>
              <a:buClr>
                <a:schemeClr val="tx2"/>
              </a:buClr>
              <a:buFont typeface="Arial" panose="020B0604020202020204" pitchFamily="34" charset="0"/>
              <a:buChar char="•"/>
              <a:tabLst/>
              <a:defRPr sz="2000">
                <a:solidFill>
                  <a:schemeClr val="tx1"/>
                </a:solidFill>
                <a:latin typeface="+mj-lt"/>
              </a:defRPr>
            </a:lvl2pPr>
            <a:lvl3pPr marL="461963" indent="-234950">
              <a:lnSpc>
                <a:spcPct val="100000"/>
              </a:lnSpc>
              <a:spcBef>
                <a:spcPts val="0"/>
              </a:spcBef>
              <a:spcAft>
                <a:spcPts val="600"/>
              </a:spcAft>
              <a:tabLst/>
              <a:defRPr sz="1600">
                <a:solidFill>
                  <a:schemeClr val="tx1"/>
                </a:solidFill>
                <a:latin typeface="+mj-lt"/>
              </a:defRPr>
            </a:lvl3pPr>
            <a:lvl4pPr marL="687388" indent="-225425">
              <a:lnSpc>
                <a:spcPct val="100000"/>
              </a:lnSpc>
              <a:spcBef>
                <a:spcPts val="0"/>
              </a:spcBef>
              <a:spcAft>
                <a:spcPts val="600"/>
              </a:spcAft>
              <a:tabLst/>
              <a:defRPr sz="1400">
                <a:solidFill>
                  <a:schemeClr val="tx1"/>
                </a:solidFill>
                <a:latin typeface="+mj-lt"/>
              </a:defRPr>
            </a:lvl4pPr>
            <a:lvl5pPr marL="857250" indent="-169863">
              <a:lnSpc>
                <a:spcPct val="100000"/>
              </a:lnSpc>
              <a:spcBef>
                <a:spcPts val="0"/>
              </a:spcBef>
              <a:spcAft>
                <a:spcPts val="600"/>
              </a:spcAft>
              <a:tabLst/>
              <a:defRPr sz="1200">
                <a:solidFill>
                  <a:schemeClr val="tx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E40A311A-F8BF-4B10-8541-D51CBF36A968}"/>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©2024 ExlService Holdings, Inc. All rights reserved.</a:t>
            </a:r>
          </a:p>
        </p:txBody>
      </p:sp>
      <p:sp>
        <p:nvSpPr>
          <p:cNvPr id="14" name="TextBox 13">
            <a:extLst>
              <a:ext uri="{FF2B5EF4-FFF2-40B4-BE49-F238E27FC236}">
                <a16:creationId xmlns:a16="http://schemas.microsoft.com/office/drawing/2014/main" id="{F5C814BA-DC7B-4EC2-9419-EFE4D4EFB443}"/>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a:solidFill>
                <a:schemeClr val="tx2"/>
              </a:solidFill>
            </a:endParaRPr>
          </a:p>
        </p:txBody>
      </p:sp>
      <p:sp>
        <p:nvSpPr>
          <p:cNvPr id="4" name="Text Placeholder 3">
            <a:extLst>
              <a:ext uri="{FF2B5EF4-FFF2-40B4-BE49-F238E27FC236}">
                <a16:creationId xmlns:a16="http://schemas.microsoft.com/office/drawing/2014/main" id="{CC51CF4F-FD7D-FD19-6372-B37CB1750868}"/>
              </a:ext>
            </a:extLst>
          </p:cNvPr>
          <p:cNvSpPr>
            <a:spLocks noGrp="1"/>
          </p:cNvSpPr>
          <p:nvPr>
            <p:ph type="body" sz="quarter" idx="15"/>
          </p:nvPr>
        </p:nvSpPr>
        <p:spPr>
          <a:xfrm>
            <a:off x="485481" y="1111117"/>
            <a:ext cx="11249320" cy="245636"/>
          </a:xfrm>
        </p:spPr>
        <p:txBody>
          <a:bodyPr/>
          <a:lstStyle>
            <a:lvl1pPr marL="0" indent="0">
              <a:buFontTx/>
              <a:buNone/>
              <a:defRPr sz="1600" b="1">
                <a:solidFill>
                  <a:schemeClr val="accent3"/>
                </a:solidFill>
                <a:latin typeface="+mn-lt"/>
              </a:defRPr>
            </a:lvl1pPr>
            <a:lvl2pPr marL="290513" indent="0">
              <a:buFontTx/>
              <a:buNone/>
              <a:defRPr sz="1800">
                <a:solidFill>
                  <a:schemeClr val="accent3"/>
                </a:solidFill>
                <a:latin typeface="+mn-lt"/>
              </a:defRPr>
            </a:lvl2pPr>
            <a:lvl3pPr marL="582613" indent="0">
              <a:buFontTx/>
              <a:buNone/>
              <a:defRPr sz="1800">
                <a:solidFill>
                  <a:schemeClr val="accent3"/>
                </a:solidFill>
                <a:latin typeface="+mn-lt"/>
              </a:defRPr>
            </a:lvl3pPr>
            <a:lvl4pPr marL="855663" indent="0">
              <a:buFontTx/>
              <a:buNone/>
              <a:defRPr sz="1800">
                <a:solidFill>
                  <a:schemeClr val="accent3"/>
                </a:solidFill>
                <a:latin typeface="+mn-lt"/>
              </a:defRPr>
            </a:lvl4pPr>
            <a:lvl5pPr marL="1100138" indent="0">
              <a:buFontTx/>
              <a:buNone/>
              <a:defRPr sz="1800">
                <a:solidFill>
                  <a:schemeClr val="accent3"/>
                </a:solidFill>
                <a:latin typeface="+mn-lt"/>
              </a:defRPr>
            </a:lvl5pPr>
          </a:lstStyle>
          <a:p>
            <a:pPr lvl="0"/>
            <a:r>
              <a:rPr lang="en-US"/>
              <a:t>Click to edit Master text styles</a:t>
            </a:r>
          </a:p>
        </p:txBody>
      </p:sp>
    </p:spTree>
    <p:extLst>
      <p:ext uri="{BB962C8B-B14F-4D97-AF65-F5344CB8AC3E}">
        <p14:creationId xmlns:p14="http://schemas.microsoft.com/office/powerpoint/2010/main" val="3641992004"/>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543491"/>
            <a:ext cx="11277600" cy="672567"/>
          </a:xfrm>
        </p:spPr>
        <p:txBody>
          <a:bodyPr anchor="t" anchorCtr="0">
            <a:normAutofit/>
          </a:bodyPr>
          <a:lstStyle>
            <a:lvl1pPr algn="l">
              <a:lnSpc>
                <a:spcPct val="80000"/>
              </a:lnSpc>
              <a:defRPr sz="3600">
                <a:solidFill>
                  <a:schemeClr val="tx2"/>
                </a:solidFill>
              </a:defRPr>
            </a:lvl1pPr>
          </a:lstStyle>
          <a:p>
            <a:r>
              <a:rPr lang="en-US"/>
              <a:t>Click to edit Master title style</a:t>
            </a:r>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11" name="Text Placeholder 10">
            <a:extLst>
              <a:ext uri="{FF2B5EF4-FFF2-40B4-BE49-F238E27FC236}">
                <a16:creationId xmlns:a16="http://schemas.microsoft.com/office/drawing/2014/main" id="{4D3AD5E6-66E6-724A-BC5F-73B87795F23D}"/>
              </a:ext>
            </a:extLst>
          </p:cNvPr>
          <p:cNvSpPr>
            <a:spLocks noGrp="1"/>
          </p:cNvSpPr>
          <p:nvPr>
            <p:ph type="body" sz="quarter" idx="14"/>
          </p:nvPr>
        </p:nvSpPr>
        <p:spPr>
          <a:xfrm>
            <a:off x="485482" y="1420992"/>
            <a:ext cx="5077716" cy="4543044"/>
          </a:xfrm>
        </p:spPr>
        <p:txBody>
          <a:bodyPr>
            <a:noAutofit/>
          </a:bodyPr>
          <a:lstStyle>
            <a:lvl1pPr marL="0" indent="0">
              <a:lnSpc>
                <a:spcPct val="100000"/>
              </a:lnSpc>
              <a:spcBef>
                <a:spcPts val="600"/>
              </a:spcBef>
              <a:spcAft>
                <a:spcPts val="600"/>
              </a:spcAft>
              <a:buFontTx/>
              <a:buNone/>
              <a:tabLst/>
              <a:defRPr sz="2000">
                <a:solidFill>
                  <a:schemeClr val="tx1"/>
                </a:solidFill>
                <a:latin typeface="+mn-lt"/>
              </a:defRPr>
            </a:lvl1pPr>
            <a:lvl2pPr marL="227013" indent="-227013">
              <a:lnSpc>
                <a:spcPct val="100000"/>
              </a:lnSpc>
              <a:spcBef>
                <a:spcPts val="0"/>
              </a:spcBef>
              <a:spcAft>
                <a:spcPts val="600"/>
              </a:spcAft>
              <a:buClr>
                <a:schemeClr val="tx2"/>
              </a:buClr>
              <a:buFont typeface="Arial" panose="020B0604020202020204" pitchFamily="34" charset="0"/>
              <a:buChar char="•"/>
              <a:tabLst/>
              <a:defRPr sz="2000">
                <a:solidFill>
                  <a:schemeClr val="tx1"/>
                </a:solidFill>
                <a:latin typeface="+mj-lt"/>
              </a:defRPr>
            </a:lvl2pPr>
            <a:lvl3pPr marL="461963" indent="-234950">
              <a:lnSpc>
                <a:spcPct val="100000"/>
              </a:lnSpc>
              <a:spcBef>
                <a:spcPts val="0"/>
              </a:spcBef>
              <a:spcAft>
                <a:spcPts val="600"/>
              </a:spcAft>
              <a:tabLst/>
              <a:defRPr sz="1600">
                <a:solidFill>
                  <a:schemeClr val="tx1"/>
                </a:solidFill>
                <a:latin typeface="+mj-lt"/>
              </a:defRPr>
            </a:lvl3pPr>
            <a:lvl4pPr marL="687388" indent="-225425">
              <a:lnSpc>
                <a:spcPct val="100000"/>
              </a:lnSpc>
              <a:spcBef>
                <a:spcPts val="0"/>
              </a:spcBef>
              <a:spcAft>
                <a:spcPts val="600"/>
              </a:spcAft>
              <a:tabLst/>
              <a:defRPr sz="1400">
                <a:solidFill>
                  <a:schemeClr val="tx1"/>
                </a:solidFill>
                <a:latin typeface="+mj-lt"/>
              </a:defRPr>
            </a:lvl4pPr>
            <a:lvl5pPr marL="857250" indent="-169863">
              <a:lnSpc>
                <a:spcPct val="100000"/>
              </a:lnSpc>
              <a:spcBef>
                <a:spcPts val="0"/>
              </a:spcBef>
              <a:spcAft>
                <a:spcPts val="600"/>
              </a:spcAft>
              <a:tabLst/>
              <a:defRPr sz="1200">
                <a:solidFill>
                  <a:schemeClr val="tx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E40A311A-F8BF-4B10-8541-D51CBF36A968}"/>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©2024 ExlService Holdings, Inc. All rights reserved.</a:t>
            </a:r>
          </a:p>
        </p:txBody>
      </p:sp>
      <p:sp>
        <p:nvSpPr>
          <p:cNvPr id="14" name="TextBox 13">
            <a:extLst>
              <a:ext uri="{FF2B5EF4-FFF2-40B4-BE49-F238E27FC236}">
                <a16:creationId xmlns:a16="http://schemas.microsoft.com/office/drawing/2014/main" id="{F5C814BA-DC7B-4EC2-9419-EFE4D4EFB443}"/>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a:solidFill>
                <a:schemeClr val="tx2"/>
              </a:solidFill>
            </a:endParaRPr>
          </a:p>
        </p:txBody>
      </p:sp>
      <p:sp>
        <p:nvSpPr>
          <p:cNvPr id="6" name="Text Placeholder 5">
            <a:extLst>
              <a:ext uri="{FF2B5EF4-FFF2-40B4-BE49-F238E27FC236}">
                <a16:creationId xmlns:a16="http://schemas.microsoft.com/office/drawing/2014/main" id="{0DF97235-8ACD-EA2A-2D57-3EF3975E30C5}"/>
              </a:ext>
            </a:extLst>
          </p:cNvPr>
          <p:cNvSpPr>
            <a:spLocks noGrp="1"/>
          </p:cNvSpPr>
          <p:nvPr>
            <p:ph type="body" sz="quarter" idx="16"/>
          </p:nvPr>
        </p:nvSpPr>
        <p:spPr>
          <a:xfrm>
            <a:off x="6019016" y="1420813"/>
            <a:ext cx="5104613" cy="4572092"/>
          </a:xfrm>
        </p:spPr>
        <p:txBody>
          <a:bodyPr/>
          <a:lstStyle>
            <a:lvl1pPr marL="0" indent="0">
              <a:lnSpc>
                <a:spcPct val="100000"/>
              </a:lnSpc>
              <a:spcBef>
                <a:spcPts val="600"/>
              </a:spcBef>
              <a:spcAft>
                <a:spcPts val="600"/>
              </a:spcAft>
              <a:buFontTx/>
              <a:buNone/>
              <a:defRPr sz="2000">
                <a:solidFill>
                  <a:schemeClr val="tx1"/>
                </a:solidFill>
                <a:latin typeface="+mn-lt"/>
              </a:defRPr>
            </a:lvl1pPr>
            <a:lvl2pPr marL="515938" indent="-225425">
              <a:lnSpc>
                <a:spcPct val="100000"/>
              </a:lnSpc>
              <a:spcBef>
                <a:spcPts val="0"/>
              </a:spcBef>
              <a:spcAft>
                <a:spcPts val="600"/>
              </a:spcAft>
              <a:buClr>
                <a:schemeClr val="tx2"/>
              </a:buClr>
              <a:buFont typeface="Arial" panose="020B0604020202020204" pitchFamily="34" charset="0"/>
              <a:buChar char="•"/>
              <a:defRPr sz="2000">
                <a:solidFill>
                  <a:schemeClr val="tx1"/>
                </a:solidFill>
              </a:defRPr>
            </a:lvl2pPr>
            <a:lvl3pPr>
              <a:lnSpc>
                <a:spcPct val="100000"/>
              </a:lnSpc>
              <a:spcBef>
                <a:spcPts val="0"/>
              </a:spcBef>
              <a:spcAft>
                <a:spcPts val="600"/>
              </a:spcAft>
              <a:defRPr sz="1600">
                <a:solidFill>
                  <a:schemeClr val="tx1"/>
                </a:solidFill>
              </a:defRPr>
            </a:lvl3pPr>
            <a:lvl4pPr>
              <a:lnSpc>
                <a:spcPct val="100000"/>
              </a:lnSpc>
              <a:spcBef>
                <a:spcPts val="0"/>
              </a:spcBef>
              <a:spcAft>
                <a:spcPts val="600"/>
              </a:spcAft>
              <a:defRPr sz="1400">
                <a:solidFill>
                  <a:schemeClr val="tx1"/>
                </a:solidFill>
              </a:defRPr>
            </a:lvl4pPr>
            <a:lvl5pPr marL="1257300" indent="-157163">
              <a:lnSpc>
                <a:spcPct val="100000"/>
              </a:lnSpc>
              <a:spcBef>
                <a:spcPts val="0"/>
              </a:spcBef>
              <a:spcAft>
                <a:spcPts val="600"/>
              </a:spcAft>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9444678"/>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sub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543492"/>
            <a:ext cx="11277600" cy="567626"/>
          </a:xfrm>
        </p:spPr>
        <p:txBody>
          <a:bodyPr anchor="t" anchorCtr="0">
            <a:normAutofit/>
          </a:bodyPr>
          <a:lstStyle>
            <a:lvl1pPr algn="l">
              <a:lnSpc>
                <a:spcPct val="80000"/>
              </a:lnSpc>
              <a:defRPr sz="3600">
                <a:solidFill>
                  <a:schemeClr val="tx2"/>
                </a:solidFill>
              </a:defRPr>
            </a:lvl1pPr>
          </a:lstStyle>
          <a:p>
            <a:r>
              <a:rPr lang="en-US"/>
              <a:t>Click to edit Master title style</a:t>
            </a:r>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11" name="Text Placeholder 10">
            <a:extLst>
              <a:ext uri="{FF2B5EF4-FFF2-40B4-BE49-F238E27FC236}">
                <a16:creationId xmlns:a16="http://schemas.microsoft.com/office/drawing/2014/main" id="{4D3AD5E6-66E6-724A-BC5F-73B87795F23D}"/>
              </a:ext>
            </a:extLst>
          </p:cNvPr>
          <p:cNvSpPr>
            <a:spLocks noGrp="1"/>
          </p:cNvSpPr>
          <p:nvPr>
            <p:ph type="body" sz="quarter" idx="14"/>
          </p:nvPr>
        </p:nvSpPr>
        <p:spPr>
          <a:xfrm>
            <a:off x="485482" y="1636226"/>
            <a:ext cx="5077716" cy="4543044"/>
          </a:xfrm>
        </p:spPr>
        <p:txBody>
          <a:bodyPr>
            <a:noAutofit/>
          </a:bodyPr>
          <a:lstStyle>
            <a:lvl1pPr marL="0" indent="0">
              <a:lnSpc>
                <a:spcPct val="100000"/>
              </a:lnSpc>
              <a:spcBef>
                <a:spcPts val="600"/>
              </a:spcBef>
              <a:spcAft>
                <a:spcPts val="600"/>
              </a:spcAft>
              <a:buFontTx/>
              <a:buNone/>
              <a:tabLst/>
              <a:defRPr sz="2000">
                <a:solidFill>
                  <a:schemeClr val="tx1"/>
                </a:solidFill>
                <a:latin typeface="+mn-lt"/>
              </a:defRPr>
            </a:lvl1pPr>
            <a:lvl2pPr marL="227013" indent="-227013">
              <a:lnSpc>
                <a:spcPct val="100000"/>
              </a:lnSpc>
              <a:spcBef>
                <a:spcPts val="0"/>
              </a:spcBef>
              <a:spcAft>
                <a:spcPts val="600"/>
              </a:spcAft>
              <a:buClr>
                <a:schemeClr val="tx2"/>
              </a:buClr>
              <a:buFont typeface="Arial" panose="020B0604020202020204" pitchFamily="34" charset="0"/>
              <a:buChar char="•"/>
              <a:tabLst/>
              <a:defRPr sz="2000">
                <a:solidFill>
                  <a:schemeClr val="tx1"/>
                </a:solidFill>
                <a:latin typeface="+mj-lt"/>
              </a:defRPr>
            </a:lvl2pPr>
            <a:lvl3pPr marL="461963" indent="-234950">
              <a:lnSpc>
                <a:spcPct val="100000"/>
              </a:lnSpc>
              <a:spcBef>
                <a:spcPts val="0"/>
              </a:spcBef>
              <a:spcAft>
                <a:spcPts val="600"/>
              </a:spcAft>
              <a:tabLst/>
              <a:defRPr sz="1600">
                <a:solidFill>
                  <a:schemeClr val="tx1"/>
                </a:solidFill>
                <a:latin typeface="+mj-lt"/>
              </a:defRPr>
            </a:lvl3pPr>
            <a:lvl4pPr marL="687388" indent="-225425">
              <a:lnSpc>
                <a:spcPct val="100000"/>
              </a:lnSpc>
              <a:spcBef>
                <a:spcPts val="0"/>
              </a:spcBef>
              <a:spcAft>
                <a:spcPts val="600"/>
              </a:spcAft>
              <a:tabLst/>
              <a:defRPr sz="1400">
                <a:solidFill>
                  <a:schemeClr val="tx1"/>
                </a:solidFill>
                <a:latin typeface="+mj-lt"/>
              </a:defRPr>
            </a:lvl4pPr>
            <a:lvl5pPr marL="857250" indent="-169863">
              <a:lnSpc>
                <a:spcPct val="100000"/>
              </a:lnSpc>
              <a:spcBef>
                <a:spcPts val="0"/>
              </a:spcBef>
              <a:spcAft>
                <a:spcPts val="600"/>
              </a:spcAft>
              <a:tabLst/>
              <a:defRPr sz="1200">
                <a:solidFill>
                  <a:schemeClr val="tx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E40A311A-F8BF-4B10-8541-D51CBF36A968}"/>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©2024 ExlService Holdings, Inc. All rights reserved.</a:t>
            </a:r>
          </a:p>
        </p:txBody>
      </p:sp>
      <p:sp>
        <p:nvSpPr>
          <p:cNvPr id="14" name="TextBox 13">
            <a:extLst>
              <a:ext uri="{FF2B5EF4-FFF2-40B4-BE49-F238E27FC236}">
                <a16:creationId xmlns:a16="http://schemas.microsoft.com/office/drawing/2014/main" id="{F5C814BA-DC7B-4EC2-9419-EFE4D4EFB443}"/>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a:solidFill>
                <a:schemeClr val="tx2"/>
              </a:solidFill>
            </a:endParaRPr>
          </a:p>
        </p:txBody>
      </p:sp>
      <p:sp>
        <p:nvSpPr>
          <p:cNvPr id="6" name="Text Placeholder 5">
            <a:extLst>
              <a:ext uri="{FF2B5EF4-FFF2-40B4-BE49-F238E27FC236}">
                <a16:creationId xmlns:a16="http://schemas.microsoft.com/office/drawing/2014/main" id="{0DF97235-8ACD-EA2A-2D57-3EF3975E30C5}"/>
              </a:ext>
            </a:extLst>
          </p:cNvPr>
          <p:cNvSpPr>
            <a:spLocks noGrp="1"/>
          </p:cNvSpPr>
          <p:nvPr>
            <p:ph type="body" sz="quarter" idx="16"/>
          </p:nvPr>
        </p:nvSpPr>
        <p:spPr>
          <a:xfrm>
            <a:off x="6019016" y="1636226"/>
            <a:ext cx="5104613" cy="4572092"/>
          </a:xfrm>
        </p:spPr>
        <p:txBody>
          <a:bodyPr/>
          <a:lstStyle>
            <a:lvl1pPr marL="0" indent="0">
              <a:lnSpc>
                <a:spcPct val="100000"/>
              </a:lnSpc>
              <a:spcBef>
                <a:spcPts val="600"/>
              </a:spcBef>
              <a:spcAft>
                <a:spcPts val="600"/>
              </a:spcAft>
              <a:buFontTx/>
              <a:buNone/>
              <a:defRPr sz="2000">
                <a:solidFill>
                  <a:schemeClr val="tx1"/>
                </a:solidFill>
                <a:latin typeface="+mn-lt"/>
              </a:defRPr>
            </a:lvl1pPr>
            <a:lvl2pPr marL="515938" indent="-225425">
              <a:lnSpc>
                <a:spcPct val="100000"/>
              </a:lnSpc>
              <a:spcBef>
                <a:spcPts val="0"/>
              </a:spcBef>
              <a:spcAft>
                <a:spcPts val="600"/>
              </a:spcAft>
              <a:buClr>
                <a:schemeClr val="tx2"/>
              </a:buClr>
              <a:buFont typeface="Arial" panose="020B0604020202020204" pitchFamily="34" charset="0"/>
              <a:buChar char="•"/>
              <a:defRPr sz="2000">
                <a:solidFill>
                  <a:schemeClr val="tx1"/>
                </a:solidFill>
              </a:defRPr>
            </a:lvl2pPr>
            <a:lvl3pPr>
              <a:lnSpc>
                <a:spcPct val="100000"/>
              </a:lnSpc>
              <a:spcBef>
                <a:spcPts val="0"/>
              </a:spcBef>
              <a:spcAft>
                <a:spcPts val="600"/>
              </a:spcAft>
              <a:defRPr sz="1600">
                <a:solidFill>
                  <a:schemeClr val="tx1"/>
                </a:solidFill>
              </a:defRPr>
            </a:lvl3pPr>
            <a:lvl4pPr>
              <a:lnSpc>
                <a:spcPct val="100000"/>
              </a:lnSpc>
              <a:spcBef>
                <a:spcPts val="0"/>
              </a:spcBef>
              <a:spcAft>
                <a:spcPts val="600"/>
              </a:spcAft>
              <a:defRPr sz="1400">
                <a:solidFill>
                  <a:schemeClr val="tx1"/>
                </a:solidFill>
              </a:defRPr>
            </a:lvl4pPr>
            <a:lvl5pPr marL="1257300" indent="-157163">
              <a:lnSpc>
                <a:spcPct val="100000"/>
              </a:lnSpc>
              <a:spcBef>
                <a:spcPts val="0"/>
              </a:spcBef>
              <a:spcAft>
                <a:spcPts val="600"/>
              </a:spcAft>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3">
            <a:extLst>
              <a:ext uri="{FF2B5EF4-FFF2-40B4-BE49-F238E27FC236}">
                <a16:creationId xmlns:a16="http://schemas.microsoft.com/office/drawing/2014/main" id="{7DC9EA03-FA8F-AD79-F54A-F23726C03305}"/>
              </a:ext>
            </a:extLst>
          </p:cNvPr>
          <p:cNvSpPr>
            <a:spLocks noGrp="1"/>
          </p:cNvSpPr>
          <p:nvPr>
            <p:ph type="body" sz="quarter" idx="15"/>
          </p:nvPr>
        </p:nvSpPr>
        <p:spPr>
          <a:xfrm>
            <a:off x="485481" y="1111117"/>
            <a:ext cx="11249320" cy="245636"/>
          </a:xfrm>
        </p:spPr>
        <p:txBody>
          <a:bodyPr/>
          <a:lstStyle>
            <a:lvl1pPr marL="0" indent="0">
              <a:buFontTx/>
              <a:buNone/>
              <a:defRPr sz="1600" b="1">
                <a:solidFill>
                  <a:schemeClr val="accent3"/>
                </a:solidFill>
                <a:latin typeface="+mn-lt"/>
              </a:defRPr>
            </a:lvl1pPr>
            <a:lvl2pPr marL="290513" indent="0">
              <a:buFontTx/>
              <a:buNone/>
              <a:defRPr sz="1800">
                <a:solidFill>
                  <a:schemeClr val="accent3"/>
                </a:solidFill>
                <a:latin typeface="+mn-lt"/>
              </a:defRPr>
            </a:lvl2pPr>
            <a:lvl3pPr marL="582613" indent="0">
              <a:buFontTx/>
              <a:buNone/>
              <a:defRPr sz="1800">
                <a:solidFill>
                  <a:schemeClr val="accent3"/>
                </a:solidFill>
                <a:latin typeface="+mn-lt"/>
              </a:defRPr>
            </a:lvl3pPr>
            <a:lvl4pPr marL="855663" indent="0">
              <a:buFontTx/>
              <a:buNone/>
              <a:defRPr sz="1800">
                <a:solidFill>
                  <a:schemeClr val="accent3"/>
                </a:solidFill>
                <a:latin typeface="+mn-lt"/>
              </a:defRPr>
            </a:lvl4pPr>
            <a:lvl5pPr marL="1100138" indent="0">
              <a:buFontTx/>
              <a:buNone/>
              <a:defRPr sz="1800">
                <a:solidFill>
                  <a:schemeClr val="accent3"/>
                </a:solidFill>
                <a:latin typeface="+mn-lt"/>
              </a:defRPr>
            </a:lvl5pPr>
          </a:lstStyle>
          <a:p>
            <a:pPr lvl="0"/>
            <a:r>
              <a:rPr lang="en-US"/>
              <a:t>Click to edit Master text styles</a:t>
            </a:r>
          </a:p>
        </p:txBody>
      </p:sp>
    </p:spTree>
    <p:extLst>
      <p:ext uri="{BB962C8B-B14F-4D97-AF65-F5344CB8AC3E}">
        <p14:creationId xmlns:p14="http://schemas.microsoft.com/office/powerpoint/2010/main" val="3693004530"/>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der orange">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EADA6C-4309-5F43-BB9C-F8E480357C5F}"/>
              </a:ext>
            </a:extLst>
          </p:cNvPr>
          <p:cNvSpPr/>
          <p:nvPr userDrawn="1"/>
        </p:nvSpPr>
        <p:spPr>
          <a:xfrm>
            <a:off x="0" y="0"/>
            <a:ext cx="443310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57200" y="984831"/>
            <a:ext cx="3679371" cy="2314550"/>
          </a:xfrm>
        </p:spPr>
        <p:txBody>
          <a:bodyPr anchor="t" anchorCtr="0">
            <a:normAutofit/>
          </a:bodyPr>
          <a:lstStyle>
            <a:lvl1pPr algn="l">
              <a:lnSpc>
                <a:spcPct val="80000"/>
              </a:lnSpc>
              <a:defRPr sz="4400">
                <a:solidFill>
                  <a:schemeClr val="bg1"/>
                </a:solidFill>
              </a:defRPr>
            </a:lvl1pPr>
          </a:lstStyle>
          <a:p>
            <a:r>
              <a:rPr lang="en-US"/>
              <a:t>Click to edit Master title style</a:t>
            </a:r>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10" name="Text Placeholder 10">
            <a:extLst>
              <a:ext uri="{FF2B5EF4-FFF2-40B4-BE49-F238E27FC236}">
                <a16:creationId xmlns:a16="http://schemas.microsoft.com/office/drawing/2014/main" id="{51B10F47-1891-E844-AA61-A0FE1C2C91DF}"/>
              </a:ext>
            </a:extLst>
          </p:cNvPr>
          <p:cNvSpPr>
            <a:spLocks noGrp="1"/>
          </p:cNvSpPr>
          <p:nvPr>
            <p:ph type="body" sz="quarter" idx="14"/>
          </p:nvPr>
        </p:nvSpPr>
        <p:spPr>
          <a:xfrm>
            <a:off x="4977353" y="984831"/>
            <a:ext cx="5527444" cy="5029470"/>
          </a:xfrm>
        </p:spPr>
        <p:txBody>
          <a:bodyPr>
            <a:noAutofit/>
          </a:bodyPr>
          <a:lstStyle>
            <a:lvl1pPr marL="0" indent="0">
              <a:lnSpc>
                <a:spcPct val="100000"/>
              </a:lnSpc>
              <a:spcBef>
                <a:spcPts val="600"/>
              </a:spcBef>
              <a:spcAft>
                <a:spcPts val="1200"/>
              </a:spcAft>
              <a:buFontTx/>
              <a:buNone/>
              <a:tabLst/>
              <a:defRPr sz="2000">
                <a:solidFill>
                  <a:schemeClr val="tx1"/>
                </a:solidFill>
                <a:latin typeface="+mn-lt"/>
              </a:defRPr>
            </a:lvl1pPr>
            <a:lvl2pPr marL="460375" indent="-223838">
              <a:lnSpc>
                <a:spcPct val="100000"/>
              </a:lnSpc>
              <a:spcBef>
                <a:spcPts val="0"/>
              </a:spcBef>
              <a:spcAft>
                <a:spcPts val="600"/>
              </a:spcAft>
              <a:buClr>
                <a:schemeClr val="tx2"/>
              </a:buClr>
              <a:buFont typeface="Arial" panose="020B0604020202020204" pitchFamily="34" charset="0"/>
              <a:buChar char="•"/>
              <a:tabLst/>
              <a:defRPr sz="2000">
                <a:solidFill>
                  <a:schemeClr val="tx1"/>
                </a:solidFill>
                <a:latin typeface="+mj-lt"/>
              </a:defRPr>
            </a:lvl2pPr>
            <a:lvl3pPr marL="690563" indent="-223838">
              <a:lnSpc>
                <a:spcPct val="100000"/>
              </a:lnSpc>
              <a:spcBef>
                <a:spcPts val="0"/>
              </a:spcBef>
              <a:spcAft>
                <a:spcPts val="600"/>
              </a:spcAft>
              <a:tabLst/>
              <a:defRPr sz="1600">
                <a:solidFill>
                  <a:schemeClr val="tx1"/>
                </a:solidFill>
                <a:latin typeface="+mj-lt"/>
              </a:defRPr>
            </a:lvl3pPr>
            <a:lvl4pPr marL="857250" indent="-173038">
              <a:lnSpc>
                <a:spcPct val="100000"/>
              </a:lnSpc>
              <a:spcBef>
                <a:spcPts val="0"/>
              </a:spcBef>
              <a:spcAft>
                <a:spcPts val="600"/>
              </a:spcAft>
              <a:tabLst/>
              <a:defRPr sz="1400">
                <a:solidFill>
                  <a:schemeClr val="tx1"/>
                </a:solidFill>
                <a:latin typeface="+mj-lt"/>
              </a:defRPr>
            </a:lvl4pPr>
            <a:lvl5pPr marL="1084263" indent="-150813">
              <a:lnSpc>
                <a:spcPct val="100000"/>
              </a:lnSpc>
              <a:spcBef>
                <a:spcPts val="0"/>
              </a:spcBef>
              <a:spcAft>
                <a:spcPts val="600"/>
              </a:spcAft>
              <a:tabLst/>
              <a:defRPr sz="1200">
                <a:solidFill>
                  <a:schemeClr val="tx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9B9E5FAE-F0AB-4773-BB2C-98261E32F572}"/>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©2024 ExlService Holdings, Inc. All rights reserved.</a:t>
            </a:r>
          </a:p>
        </p:txBody>
      </p:sp>
      <p:sp>
        <p:nvSpPr>
          <p:cNvPr id="14" name="TextBox 13">
            <a:extLst>
              <a:ext uri="{FF2B5EF4-FFF2-40B4-BE49-F238E27FC236}">
                <a16:creationId xmlns:a16="http://schemas.microsoft.com/office/drawing/2014/main" id="{C894B692-DFFE-4127-B155-C2352630574E}"/>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a:solidFill>
                <a:schemeClr val="tx2"/>
              </a:solidFill>
            </a:endParaRPr>
          </a:p>
        </p:txBody>
      </p:sp>
      <p:sp>
        <p:nvSpPr>
          <p:cNvPr id="6" name="Text Placeholder 5">
            <a:extLst>
              <a:ext uri="{FF2B5EF4-FFF2-40B4-BE49-F238E27FC236}">
                <a16:creationId xmlns:a16="http://schemas.microsoft.com/office/drawing/2014/main" id="{F6620FF5-63E7-D7A1-E95E-667A3A5A47A4}"/>
              </a:ext>
            </a:extLst>
          </p:cNvPr>
          <p:cNvSpPr>
            <a:spLocks noGrp="1"/>
          </p:cNvSpPr>
          <p:nvPr>
            <p:ph type="body" sz="quarter" idx="15"/>
          </p:nvPr>
        </p:nvSpPr>
        <p:spPr>
          <a:xfrm>
            <a:off x="457200" y="3325305"/>
            <a:ext cx="3679825" cy="2314575"/>
          </a:xfrm>
        </p:spPr>
        <p:txBody>
          <a:bodyPr/>
          <a:lstStyle>
            <a:lvl1pPr marL="0" indent="0">
              <a:lnSpc>
                <a:spcPct val="100000"/>
              </a:lnSpc>
              <a:spcAft>
                <a:spcPts val="300"/>
              </a:spcAft>
              <a:buFontTx/>
              <a:buNone/>
              <a:defRPr sz="2200">
                <a:solidFill>
                  <a:schemeClr val="bg1"/>
                </a:solidFill>
                <a:latin typeface="+mn-lt"/>
              </a:defRPr>
            </a:lvl1pPr>
            <a:lvl2pPr marL="227013" indent="-227013">
              <a:lnSpc>
                <a:spcPct val="100000"/>
              </a:lnSpc>
              <a:spcAft>
                <a:spcPts val="300"/>
              </a:spcAft>
              <a:buFont typeface="Arial" panose="020B0604020202020204" pitchFamily="34" charset="0"/>
              <a:buChar char="•"/>
              <a:defRPr sz="2000">
                <a:solidFill>
                  <a:schemeClr val="bg1"/>
                </a:solidFill>
              </a:defRPr>
            </a:lvl2pPr>
            <a:lvl3pPr marL="461963" indent="-225425">
              <a:lnSpc>
                <a:spcPct val="100000"/>
              </a:lnSpc>
              <a:spcAft>
                <a:spcPts val="300"/>
              </a:spcAft>
              <a:tabLst/>
              <a:defRPr>
                <a:solidFill>
                  <a:schemeClr val="bg1"/>
                </a:solidFill>
              </a:defRPr>
            </a:lvl3pPr>
            <a:lvl4pPr marL="744538" indent="-225425">
              <a:lnSpc>
                <a:spcPct val="100000"/>
              </a:lnSpc>
              <a:spcAft>
                <a:spcPts val="300"/>
              </a:spcAft>
              <a:tabLst/>
              <a:defRPr>
                <a:solidFill>
                  <a:schemeClr val="bg1"/>
                </a:solidFill>
              </a:defRPr>
            </a:lvl4pPr>
            <a:lvl5pPr marL="971550" indent="-169863">
              <a:lnSpc>
                <a:spcPct val="100000"/>
              </a:lnSpc>
              <a:spcAft>
                <a:spcPts val="300"/>
              </a:spcAf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1915494"/>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ider slate gray">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EADA6C-4309-5F43-BB9C-F8E480357C5F}"/>
              </a:ext>
            </a:extLst>
          </p:cNvPr>
          <p:cNvSpPr/>
          <p:nvPr userDrawn="1"/>
        </p:nvSpPr>
        <p:spPr>
          <a:xfrm>
            <a:off x="0" y="0"/>
            <a:ext cx="443310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57200" y="984831"/>
            <a:ext cx="3679371" cy="2314550"/>
          </a:xfrm>
        </p:spPr>
        <p:txBody>
          <a:bodyPr anchor="t" anchorCtr="0">
            <a:normAutofit/>
          </a:bodyPr>
          <a:lstStyle>
            <a:lvl1pPr algn="l">
              <a:lnSpc>
                <a:spcPct val="80000"/>
              </a:lnSpc>
              <a:defRPr sz="4400">
                <a:solidFill>
                  <a:schemeClr val="bg1"/>
                </a:solidFill>
              </a:defRPr>
            </a:lvl1pPr>
          </a:lstStyle>
          <a:p>
            <a:r>
              <a:rPr lang="en-US"/>
              <a:t>Click to edit Master title style</a:t>
            </a:r>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10" name="Text Placeholder 10">
            <a:extLst>
              <a:ext uri="{FF2B5EF4-FFF2-40B4-BE49-F238E27FC236}">
                <a16:creationId xmlns:a16="http://schemas.microsoft.com/office/drawing/2014/main" id="{51B10F47-1891-E844-AA61-A0FE1C2C91DF}"/>
              </a:ext>
            </a:extLst>
          </p:cNvPr>
          <p:cNvSpPr>
            <a:spLocks noGrp="1"/>
          </p:cNvSpPr>
          <p:nvPr>
            <p:ph type="body" sz="quarter" idx="14"/>
          </p:nvPr>
        </p:nvSpPr>
        <p:spPr>
          <a:xfrm>
            <a:off x="4977353" y="984831"/>
            <a:ext cx="5527444" cy="5029470"/>
          </a:xfrm>
        </p:spPr>
        <p:txBody>
          <a:bodyPr>
            <a:noAutofit/>
          </a:bodyPr>
          <a:lstStyle>
            <a:lvl1pPr marL="0" indent="0">
              <a:lnSpc>
                <a:spcPct val="100000"/>
              </a:lnSpc>
              <a:spcBef>
                <a:spcPts val="600"/>
              </a:spcBef>
              <a:spcAft>
                <a:spcPts val="1200"/>
              </a:spcAft>
              <a:buFontTx/>
              <a:buNone/>
              <a:tabLst/>
              <a:defRPr sz="2000">
                <a:solidFill>
                  <a:schemeClr val="tx1"/>
                </a:solidFill>
                <a:latin typeface="+mn-lt"/>
              </a:defRPr>
            </a:lvl1pPr>
            <a:lvl2pPr marL="460375" indent="-223838">
              <a:lnSpc>
                <a:spcPct val="100000"/>
              </a:lnSpc>
              <a:spcBef>
                <a:spcPts val="0"/>
              </a:spcBef>
              <a:spcAft>
                <a:spcPts val="600"/>
              </a:spcAft>
              <a:buClr>
                <a:schemeClr val="tx2"/>
              </a:buClr>
              <a:buFont typeface="Arial" panose="020B0604020202020204" pitchFamily="34" charset="0"/>
              <a:buChar char="•"/>
              <a:tabLst/>
              <a:defRPr sz="2000">
                <a:solidFill>
                  <a:schemeClr val="tx1"/>
                </a:solidFill>
                <a:latin typeface="+mj-lt"/>
              </a:defRPr>
            </a:lvl2pPr>
            <a:lvl3pPr marL="690563" indent="-223838">
              <a:lnSpc>
                <a:spcPct val="100000"/>
              </a:lnSpc>
              <a:spcBef>
                <a:spcPts val="0"/>
              </a:spcBef>
              <a:spcAft>
                <a:spcPts val="600"/>
              </a:spcAft>
              <a:tabLst/>
              <a:defRPr sz="1600">
                <a:solidFill>
                  <a:schemeClr val="tx1"/>
                </a:solidFill>
                <a:latin typeface="+mj-lt"/>
              </a:defRPr>
            </a:lvl3pPr>
            <a:lvl4pPr marL="857250" indent="-173038">
              <a:lnSpc>
                <a:spcPct val="100000"/>
              </a:lnSpc>
              <a:spcBef>
                <a:spcPts val="0"/>
              </a:spcBef>
              <a:spcAft>
                <a:spcPts val="600"/>
              </a:spcAft>
              <a:tabLst/>
              <a:defRPr sz="1400">
                <a:solidFill>
                  <a:schemeClr val="tx1"/>
                </a:solidFill>
                <a:latin typeface="+mj-lt"/>
              </a:defRPr>
            </a:lvl4pPr>
            <a:lvl5pPr marL="1084263" indent="-150813">
              <a:lnSpc>
                <a:spcPct val="100000"/>
              </a:lnSpc>
              <a:spcBef>
                <a:spcPts val="0"/>
              </a:spcBef>
              <a:spcAft>
                <a:spcPts val="600"/>
              </a:spcAft>
              <a:tabLst/>
              <a:defRPr sz="1200">
                <a:solidFill>
                  <a:schemeClr val="tx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9B9E5FAE-F0AB-4773-BB2C-98261E32F572}"/>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©2025 ExlService Holdings, Inc. All rights reserved.</a:t>
            </a:r>
          </a:p>
        </p:txBody>
      </p:sp>
      <p:sp>
        <p:nvSpPr>
          <p:cNvPr id="14" name="TextBox 13">
            <a:extLst>
              <a:ext uri="{FF2B5EF4-FFF2-40B4-BE49-F238E27FC236}">
                <a16:creationId xmlns:a16="http://schemas.microsoft.com/office/drawing/2014/main" id="{C894B692-DFFE-4127-B155-C2352630574E}"/>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a:solidFill>
                <a:schemeClr val="tx2"/>
              </a:solidFill>
            </a:endParaRPr>
          </a:p>
        </p:txBody>
      </p:sp>
      <p:sp>
        <p:nvSpPr>
          <p:cNvPr id="4" name="Text Placeholder 5">
            <a:extLst>
              <a:ext uri="{FF2B5EF4-FFF2-40B4-BE49-F238E27FC236}">
                <a16:creationId xmlns:a16="http://schemas.microsoft.com/office/drawing/2014/main" id="{C8AEF62A-DB20-DFA5-60EF-17E3D0291795}"/>
              </a:ext>
            </a:extLst>
          </p:cNvPr>
          <p:cNvSpPr>
            <a:spLocks noGrp="1"/>
          </p:cNvSpPr>
          <p:nvPr>
            <p:ph type="body" sz="quarter" idx="15"/>
          </p:nvPr>
        </p:nvSpPr>
        <p:spPr>
          <a:xfrm>
            <a:off x="457200" y="3325305"/>
            <a:ext cx="3679825" cy="2314575"/>
          </a:xfrm>
        </p:spPr>
        <p:txBody>
          <a:bodyPr/>
          <a:lstStyle>
            <a:lvl1pPr marL="0" indent="0">
              <a:lnSpc>
                <a:spcPct val="100000"/>
              </a:lnSpc>
              <a:spcAft>
                <a:spcPts val="300"/>
              </a:spcAft>
              <a:buFontTx/>
              <a:buNone/>
              <a:defRPr sz="2200">
                <a:solidFill>
                  <a:schemeClr val="bg1"/>
                </a:solidFill>
                <a:latin typeface="+mn-lt"/>
              </a:defRPr>
            </a:lvl1pPr>
            <a:lvl2pPr marL="227013" indent="-227013">
              <a:lnSpc>
                <a:spcPct val="100000"/>
              </a:lnSpc>
              <a:spcAft>
                <a:spcPts val="300"/>
              </a:spcAft>
              <a:buFont typeface="Arial" panose="020B0604020202020204" pitchFamily="34" charset="0"/>
              <a:buChar char="•"/>
              <a:defRPr sz="2000">
                <a:solidFill>
                  <a:schemeClr val="bg1"/>
                </a:solidFill>
              </a:defRPr>
            </a:lvl2pPr>
            <a:lvl3pPr marL="461963" indent="-225425">
              <a:lnSpc>
                <a:spcPct val="100000"/>
              </a:lnSpc>
              <a:spcAft>
                <a:spcPts val="300"/>
              </a:spcAft>
              <a:tabLst/>
              <a:defRPr>
                <a:solidFill>
                  <a:schemeClr val="bg1"/>
                </a:solidFill>
              </a:defRPr>
            </a:lvl3pPr>
            <a:lvl4pPr marL="744538" indent="-225425">
              <a:lnSpc>
                <a:spcPct val="100000"/>
              </a:lnSpc>
              <a:spcAft>
                <a:spcPts val="300"/>
              </a:spcAft>
              <a:tabLst/>
              <a:defRPr>
                <a:solidFill>
                  <a:schemeClr val="bg1"/>
                </a:solidFill>
              </a:defRPr>
            </a:lvl4pPr>
            <a:lvl5pPr marL="971550" indent="-169863">
              <a:lnSpc>
                <a:spcPct val="100000"/>
              </a:lnSpc>
              <a:spcAft>
                <a:spcPts val="300"/>
              </a:spcAf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6923571"/>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Logo Whit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9EBB55-289A-DA4A-A0D3-EAD7AEF5765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850621" y="89262"/>
            <a:ext cx="10490758" cy="6679474"/>
          </a:xfrm>
          <a:prstGeom prst="rect">
            <a:avLst/>
          </a:prstGeom>
        </p:spPr>
      </p:pic>
    </p:spTree>
    <p:extLst>
      <p:ext uri="{BB962C8B-B14F-4D97-AF65-F5344CB8AC3E}">
        <p14:creationId xmlns:p14="http://schemas.microsoft.com/office/powerpoint/2010/main" val="1122447627"/>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ider midnight blue">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EADA6C-4309-5F43-BB9C-F8E480357C5F}"/>
              </a:ext>
            </a:extLst>
          </p:cNvPr>
          <p:cNvSpPr/>
          <p:nvPr userDrawn="1"/>
        </p:nvSpPr>
        <p:spPr>
          <a:xfrm>
            <a:off x="0" y="0"/>
            <a:ext cx="443310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57200" y="984831"/>
            <a:ext cx="3679371" cy="2314550"/>
          </a:xfrm>
        </p:spPr>
        <p:txBody>
          <a:bodyPr anchor="t" anchorCtr="0">
            <a:normAutofit/>
          </a:bodyPr>
          <a:lstStyle>
            <a:lvl1pPr algn="l">
              <a:lnSpc>
                <a:spcPct val="80000"/>
              </a:lnSpc>
              <a:defRPr sz="4400">
                <a:solidFill>
                  <a:schemeClr val="bg1"/>
                </a:solidFill>
              </a:defRPr>
            </a:lvl1pPr>
          </a:lstStyle>
          <a:p>
            <a:r>
              <a:rPr lang="en-US"/>
              <a:t>Click to edit Master title style</a:t>
            </a:r>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10" name="Text Placeholder 10">
            <a:extLst>
              <a:ext uri="{FF2B5EF4-FFF2-40B4-BE49-F238E27FC236}">
                <a16:creationId xmlns:a16="http://schemas.microsoft.com/office/drawing/2014/main" id="{51B10F47-1891-E844-AA61-A0FE1C2C91DF}"/>
              </a:ext>
            </a:extLst>
          </p:cNvPr>
          <p:cNvSpPr>
            <a:spLocks noGrp="1"/>
          </p:cNvSpPr>
          <p:nvPr>
            <p:ph type="body" sz="quarter" idx="14"/>
          </p:nvPr>
        </p:nvSpPr>
        <p:spPr>
          <a:xfrm>
            <a:off x="4977353" y="984831"/>
            <a:ext cx="5527444" cy="5029470"/>
          </a:xfrm>
        </p:spPr>
        <p:txBody>
          <a:bodyPr>
            <a:noAutofit/>
          </a:bodyPr>
          <a:lstStyle>
            <a:lvl1pPr marL="0" indent="0">
              <a:lnSpc>
                <a:spcPct val="100000"/>
              </a:lnSpc>
              <a:spcBef>
                <a:spcPts val="600"/>
              </a:spcBef>
              <a:spcAft>
                <a:spcPts val="1200"/>
              </a:spcAft>
              <a:buFontTx/>
              <a:buNone/>
              <a:tabLst/>
              <a:defRPr sz="2000">
                <a:solidFill>
                  <a:schemeClr val="accent3"/>
                </a:solidFill>
                <a:latin typeface="+mn-lt"/>
              </a:defRPr>
            </a:lvl1pPr>
            <a:lvl2pPr marL="460375" indent="-223838">
              <a:lnSpc>
                <a:spcPct val="100000"/>
              </a:lnSpc>
              <a:spcBef>
                <a:spcPts val="0"/>
              </a:spcBef>
              <a:spcAft>
                <a:spcPts val="600"/>
              </a:spcAft>
              <a:buClr>
                <a:schemeClr val="accent3"/>
              </a:buClr>
              <a:buFont typeface="Arial" panose="020B0604020202020204" pitchFamily="34" charset="0"/>
              <a:buChar char="•"/>
              <a:tabLst/>
              <a:defRPr sz="2000">
                <a:solidFill>
                  <a:schemeClr val="tx1"/>
                </a:solidFill>
                <a:latin typeface="+mj-lt"/>
              </a:defRPr>
            </a:lvl2pPr>
            <a:lvl3pPr marL="690563" indent="-223838">
              <a:lnSpc>
                <a:spcPct val="100000"/>
              </a:lnSpc>
              <a:spcBef>
                <a:spcPts val="0"/>
              </a:spcBef>
              <a:spcAft>
                <a:spcPts val="600"/>
              </a:spcAft>
              <a:buClr>
                <a:schemeClr val="accent3"/>
              </a:buClr>
              <a:tabLst/>
              <a:defRPr sz="1600">
                <a:solidFill>
                  <a:schemeClr val="tx1"/>
                </a:solidFill>
                <a:latin typeface="+mj-lt"/>
              </a:defRPr>
            </a:lvl3pPr>
            <a:lvl4pPr marL="857250" indent="-173038">
              <a:lnSpc>
                <a:spcPct val="100000"/>
              </a:lnSpc>
              <a:spcBef>
                <a:spcPts val="0"/>
              </a:spcBef>
              <a:spcAft>
                <a:spcPts val="600"/>
              </a:spcAft>
              <a:tabLst/>
              <a:defRPr sz="1400">
                <a:solidFill>
                  <a:schemeClr val="tx1"/>
                </a:solidFill>
                <a:latin typeface="+mj-lt"/>
              </a:defRPr>
            </a:lvl4pPr>
            <a:lvl5pPr marL="1084263" indent="-150813">
              <a:lnSpc>
                <a:spcPct val="100000"/>
              </a:lnSpc>
              <a:spcBef>
                <a:spcPts val="0"/>
              </a:spcBef>
              <a:spcAft>
                <a:spcPts val="600"/>
              </a:spcAft>
              <a:tabLst/>
              <a:defRPr sz="1200">
                <a:solidFill>
                  <a:schemeClr val="tx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9B9E5FAE-F0AB-4773-BB2C-98261E32F572}"/>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©2025 ExlService Holdings, Inc. All rights reserved.</a:t>
            </a:r>
          </a:p>
        </p:txBody>
      </p:sp>
      <p:sp>
        <p:nvSpPr>
          <p:cNvPr id="14" name="TextBox 13">
            <a:extLst>
              <a:ext uri="{FF2B5EF4-FFF2-40B4-BE49-F238E27FC236}">
                <a16:creationId xmlns:a16="http://schemas.microsoft.com/office/drawing/2014/main" id="{C894B692-DFFE-4127-B155-C2352630574E}"/>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a:solidFill>
                <a:schemeClr val="tx2"/>
              </a:solidFill>
            </a:endParaRPr>
          </a:p>
        </p:txBody>
      </p:sp>
      <p:sp>
        <p:nvSpPr>
          <p:cNvPr id="3" name="Text Placeholder 5">
            <a:extLst>
              <a:ext uri="{FF2B5EF4-FFF2-40B4-BE49-F238E27FC236}">
                <a16:creationId xmlns:a16="http://schemas.microsoft.com/office/drawing/2014/main" id="{150E4EC5-C9CD-0784-3B8B-14E383CDC869}"/>
              </a:ext>
            </a:extLst>
          </p:cNvPr>
          <p:cNvSpPr>
            <a:spLocks noGrp="1"/>
          </p:cNvSpPr>
          <p:nvPr>
            <p:ph type="body" sz="quarter" idx="15"/>
          </p:nvPr>
        </p:nvSpPr>
        <p:spPr>
          <a:xfrm>
            <a:off x="457200" y="3325305"/>
            <a:ext cx="3679825" cy="2314575"/>
          </a:xfrm>
        </p:spPr>
        <p:txBody>
          <a:bodyPr/>
          <a:lstStyle>
            <a:lvl1pPr marL="0" indent="0">
              <a:lnSpc>
                <a:spcPct val="100000"/>
              </a:lnSpc>
              <a:spcAft>
                <a:spcPts val="300"/>
              </a:spcAft>
              <a:buFontTx/>
              <a:buNone/>
              <a:defRPr sz="2200">
                <a:solidFill>
                  <a:schemeClr val="bg1"/>
                </a:solidFill>
                <a:latin typeface="+mn-lt"/>
              </a:defRPr>
            </a:lvl1pPr>
            <a:lvl2pPr marL="227013" indent="-227013">
              <a:lnSpc>
                <a:spcPct val="100000"/>
              </a:lnSpc>
              <a:spcAft>
                <a:spcPts val="300"/>
              </a:spcAft>
              <a:buFont typeface="Arial" panose="020B0604020202020204" pitchFamily="34" charset="0"/>
              <a:buChar char="•"/>
              <a:defRPr sz="2000">
                <a:solidFill>
                  <a:schemeClr val="bg1"/>
                </a:solidFill>
              </a:defRPr>
            </a:lvl2pPr>
            <a:lvl3pPr marL="461963" indent="-225425">
              <a:lnSpc>
                <a:spcPct val="100000"/>
              </a:lnSpc>
              <a:spcAft>
                <a:spcPts val="300"/>
              </a:spcAft>
              <a:tabLst/>
              <a:defRPr>
                <a:solidFill>
                  <a:schemeClr val="bg1"/>
                </a:solidFill>
              </a:defRPr>
            </a:lvl3pPr>
            <a:lvl4pPr marL="744538" indent="-225425">
              <a:lnSpc>
                <a:spcPct val="100000"/>
              </a:lnSpc>
              <a:spcAft>
                <a:spcPts val="300"/>
              </a:spcAft>
              <a:tabLst/>
              <a:defRPr>
                <a:solidFill>
                  <a:schemeClr val="bg1"/>
                </a:solidFill>
              </a:defRPr>
            </a:lvl4pPr>
            <a:lvl5pPr marL="971550" indent="-169863">
              <a:lnSpc>
                <a:spcPct val="100000"/>
              </a:lnSpc>
              <a:spcAft>
                <a:spcPts val="300"/>
              </a:spcAf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6775995"/>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ider light blue">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EADA6C-4309-5F43-BB9C-F8E480357C5F}"/>
              </a:ext>
            </a:extLst>
          </p:cNvPr>
          <p:cNvSpPr/>
          <p:nvPr userDrawn="1"/>
        </p:nvSpPr>
        <p:spPr>
          <a:xfrm>
            <a:off x="0" y="0"/>
            <a:ext cx="4433105"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57200" y="984831"/>
            <a:ext cx="3679371" cy="2314550"/>
          </a:xfrm>
        </p:spPr>
        <p:txBody>
          <a:bodyPr anchor="t" anchorCtr="0">
            <a:normAutofit/>
          </a:bodyPr>
          <a:lstStyle>
            <a:lvl1pPr algn="l">
              <a:lnSpc>
                <a:spcPct val="80000"/>
              </a:lnSpc>
              <a:defRPr sz="4400">
                <a:solidFill>
                  <a:schemeClr val="tx2"/>
                </a:solidFill>
              </a:defRPr>
            </a:lvl1pPr>
          </a:lstStyle>
          <a:p>
            <a:r>
              <a:rPr lang="en-US"/>
              <a:t>Click to edit Master title style</a:t>
            </a:r>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10" name="Text Placeholder 10">
            <a:extLst>
              <a:ext uri="{FF2B5EF4-FFF2-40B4-BE49-F238E27FC236}">
                <a16:creationId xmlns:a16="http://schemas.microsoft.com/office/drawing/2014/main" id="{51B10F47-1891-E844-AA61-A0FE1C2C91DF}"/>
              </a:ext>
            </a:extLst>
          </p:cNvPr>
          <p:cNvSpPr>
            <a:spLocks noGrp="1"/>
          </p:cNvSpPr>
          <p:nvPr>
            <p:ph type="body" sz="quarter" idx="14"/>
          </p:nvPr>
        </p:nvSpPr>
        <p:spPr>
          <a:xfrm>
            <a:off x="4977353" y="984831"/>
            <a:ext cx="5527444" cy="5029470"/>
          </a:xfrm>
        </p:spPr>
        <p:txBody>
          <a:bodyPr>
            <a:noAutofit/>
          </a:bodyPr>
          <a:lstStyle>
            <a:lvl1pPr marL="0" indent="0">
              <a:lnSpc>
                <a:spcPct val="100000"/>
              </a:lnSpc>
              <a:spcBef>
                <a:spcPts val="600"/>
              </a:spcBef>
              <a:spcAft>
                <a:spcPts val="1200"/>
              </a:spcAft>
              <a:buFontTx/>
              <a:buNone/>
              <a:tabLst/>
              <a:defRPr sz="2000">
                <a:solidFill>
                  <a:schemeClr val="tx1"/>
                </a:solidFill>
                <a:latin typeface="+mn-lt"/>
              </a:defRPr>
            </a:lvl1pPr>
            <a:lvl2pPr marL="460375" indent="-223838">
              <a:lnSpc>
                <a:spcPct val="100000"/>
              </a:lnSpc>
              <a:spcBef>
                <a:spcPts val="0"/>
              </a:spcBef>
              <a:spcAft>
                <a:spcPts val="600"/>
              </a:spcAft>
              <a:buClr>
                <a:schemeClr val="tx2"/>
              </a:buClr>
              <a:buFont typeface="Arial" panose="020B0604020202020204" pitchFamily="34" charset="0"/>
              <a:buChar char="•"/>
              <a:tabLst/>
              <a:defRPr sz="2000">
                <a:solidFill>
                  <a:schemeClr val="tx1"/>
                </a:solidFill>
                <a:latin typeface="+mj-lt"/>
              </a:defRPr>
            </a:lvl2pPr>
            <a:lvl3pPr marL="690563" indent="-223838">
              <a:lnSpc>
                <a:spcPct val="100000"/>
              </a:lnSpc>
              <a:spcBef>
                <a:spcPts val="0"/>
              </a:spcBef>
              <a:spcAft>
                <a:spcPts val="600"/>
              </a:spcAft>
              <a:buClr>
                <a:schemeClr val="tx1"/>
              </a:buClr>
              <a:tabLst/>
              <a:defRPr sz="1600">
                <a:solidFill>
                  <a:schemeClr val="tx1"/>
                </a:solidFill>
                <a:latin typeface="+mj-lt"/>
              </a:defRPr>
            </a:lvl3pPr>
            <a:lvl4pPr marL="857250" indent="-173038">
              <a:lnSpc>
                <a:spcPct val="100000"/>
              </a:lnSpc>
              <a:spcBef>
                <a:spcPts val="0"/>
              </a:spcBef>
              <a:spcAft>
                <a:spcPts val="600"/>
              </a:spcAft>
              <a:tabLst/>
              <a:defRPr sz="1400">
                <a:solidFill>
                  <a:schemeClr val="tx1"/>
                </a:solidFill>
                <a:latin typeface="+mj-lt"/>
              </a:defRPr>
            </a:lvl4pPr>
            <a:lvl5pPr marL="1084263" indent="-150813">
              <a:lnSpc>
                <a:spcPct val="100000"/>
              </a:lnSpc>
              <a:spcBef>
                <a:spcPts val="0"/>
              </a:spcBef>
              <a:spcAft>
                <a:spcPts val="600"/>
              </a:spcAft>
              <a:tabLst/>
              <a:defRPr sz="1200">
                <a:solidFill>
                  <a:schemeClr val="tx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9B9E5FAE-F0AB-4773-BB2C-98261E32F572}"/>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©2024 ExlService Holdings, Inc. All rights reserved.</a:t>
            </a:r>
          </a:p>
        </p:txBody>
      </p:sp>
      <p:sp>
        <p:nvSpPr>
          <p:cNvPr id="14" name="TextBox 13">
            <a:extLst>
              <a:ext uri="{FF2B5EF4-FFF2-40B4-BE49-F238E27FC236}">
                <a16:creationId xmlns:a16="http://schemas.microsoft.com/office/drawing/2014/main" id="{C894B692-DFFE-4127-B155-C2352630574E}"/>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a:solidFill>
                <a:schemeClr val="tx2"/>
              </a:solidFill>
            </a:endParaRPr>
          </a:p>
        </p:txBody>
      </p:sp>
      <p:sp>
        <p:nvSpPr>
          <p:cNvPr id="3" name="Text Placeholder 5">
            <a:extLst>
              <a:ext uri="{FF2B5EF4-FFF2-40B4-BE49-F238E27FC236}">
                <a16:creationId xmlns:a16="http://schemas.microsoft.com/office/drawing/2014/main" id="{87AF6875-806F-55D2-B677-EBF1DABD0717}"/>
              </a:ext>
            </a:extLst>
          </p:cNvPr>
          <p:cNvSpPr>
            <a:spLocks noGrp="1"/>
          </p:cNvSpPr>
          <p:nvPr>
            <p:ph type="body" sz="quarter" idx="15"/>
          </p:nvPr>
        </p:nvSpPr>
        <p:spPr>
          <a:xfrm>
            <a:off x="457200" y="3325305"/>
            <a:ext cx="3679825" cy="2314575"/>
          </a:xfrm>
        </p:spPr>
        <p:txBody>
          <a:bodyPr/>
          <a:lstStyle>
            <a:lvl1pPr marL="0" indent="0">
              <a:lnSpc>
                <a:spcPct val="100000"/>
              </a:lnSpc>
              <a:spcAft>
                <a:spcPts val="300"/>
              </a:spcAft>
              <a:buFontTx/>
              <a:buNone/>
              <a:defRPr sz="2200">
                <a:solidFill>
                  <a:schemeClr val="tx2"/>
                </a:solidFill>
                <a:latin typeface="+mn-lt"/>
              </a:defRPr>
            </a:lvl1pPr>
            <a:lvl2pPr marL="227013" indent="-227013">
              <a:lnSpc>
                <a:spcPct val="100000"/>
              </a:lnSpc>
              <a:spcAft>
                <a:spcPts val="300"/>
              </a:spcAft>
              <a:buFont typeface="Arial" panose="020B0604020202020204" pitchFamily="34" charset="0"/>
              <a:buChar char="•"/>
              <a:defRPr sz="2000">
                <a:solidFill>
                  <a:schemeClr val="tx2"/>
                </a:solidFill>
              </a:defRPr>
            </a:lvl2pPr>
            <a:lvl3pPr marL="461963" indent="-225425">
              <a:lnSpc>
                <a:spcPct val="100000"/>
              </a:lnSpc>
              <a:spcAft>
                <a:spcPts val="300"/>
              </a:spcAft>
              <a:tabLst/>
              <a:defRPr>
                <a:solidFill>
                  <a:schemeClr val="tx2"/>
                </a:solidFill>
              </a:defRPr>
            </a:lvl3pPr>
            <a:lvl4pPr marL="744538" indent="-225425">
              <a:lnSpc>
                <a:spcPct val="100000"/>
              </a:lnSpc>
              <a:spcAft>
                <a:spcPts val="300"/>
              </a:spcAft>
              <a:tabLst/>
              <a:defRPr>
                <a:solidFill>
                  <a:schemeClr val="tx2"/>
                </a:solidFill>
              </a:defRPr>
            </a:lvl4pPr>
            <a:lvl5pPr marL="971550" indent="-169863">
              <a:lnSpc>
                <a:spcPct val="100000"/>
              </a:lnSpc>
              <a:spcAft>
                <a:spcPts val="3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0712290"/>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ider photo">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977353" y="984831"/>
            <a:ext cx="6136849" cy="891103"/>
          </a:xfrm>
        </p:spPr>
        <p:txBody>
          <a:bodyPr anchor="t" anchorCtr="0">
            <a:normAutofit/>
          </a:bodyPr>
          <a:lstStyle>
            <a:lvl1pPr algn="l">
              <a:lnSpc>
                <a:spcPct val="80000"/>
              </a:lnSpc>
              <a:defRPr sz="3600">
                <a:solidFill>
                  <a:schemeClr val="tx2"/>
                </a:solidFill>
              </a:defRPr>
            </a:lvl1pPr>
          </a:lstStyle>
          <a:p>
            <a:r>
              <a:rPr lang="en-US"/>
              <a:t>Click to edit Master title style</a:t>
            </a:r>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10" name="Text Placeholder 10">
            <a:extLst>
              <a:ext uri="{FF2B5EF4-FFF2-40B4-BE49-F238E27FC236}">
                <a16:creationId xmlns:a16="http://schemas.microsoft.com/office/drawing/2014/main" id="{51B10F47-1891-E844-AA61-A0FE1C2C91DF}"/>
              </a:ext>
            </a:extLst>
          </p:cNvPr>
          <p:cNvSpPr>
            <a:spLocks noGrp="1"/>
          </p:cNvSpPr>
          <p:nvPr>
            <p:ph type="body" sz="quarter" idx="14"/>
          </p:nvPr>
        </p:nvSpPr>
        <p:spPr>
          <a:xfrm>
            <a:off x="4977353" y="1883303"/>
            <a:ext cx="6136849" cy="4130997"/>
          </a:xfrm>
        </p:spPr>
        <p:txBody>
          <a:bodyPr>
            <a:noAutofit/>
          </a:bodyPr>
          <a:lstStyle>
            <a:lvl1pPr marL="0" indent="0">
              <a:lnSpc>
                <a:spcPct val="100000"/>
              </a:lnSpc>
              <a:spcBef>
                <a:spcPts val="600"/>
              </a:spcBef>
              <a:spcAft>
                <a:spcPts val="1200"/>
              </a:spcAft>
              <a:buFontTx/>
              <a:buNone/>
              <a:tabLst/>
              <a:defRPr sz="2000">
                <a:solidFill>
                  <a:schemeClr val="tx1"/>
                </a:solidFill>
                <a:latin typeface="+mn-lt"/>
              </a:defRPr>
            </a:lvl1pPr>
            <a:lvl2pPr marL="460375" indent="-223838">
              <a:lnSpc>
                <a:spcPct val="100000"/>
              </a:lnSpc>
              <a:spcBef>
                <a:spcPts val="0"/>
              </a:spcBef>
              <a:spcAft>
                <a:spcPts val="600"/>
              </a:spcAft>
              <a:buClr>
                <a:schemeClr val="tx2"/>
              </a:buClr>
              <a:buFont typeface="Arial" panose="020B0604020202020204" pitchFamily="34" charset="0"/>
              <a:buChar char="•"/>
              <a:tabLst/>
              <a:defRPr sz="2000">
                <a:solidFill>
                  <a:schemeClr val="tx1"/>
                </a:solidFill>
                <a:latin typeface="+mj-lt"/>
              </a:defRPr>
            </a:lvl2pPr>
            <a:lvl3pPr marL="690563" indent="-223838">
              <a:lnSpc>
                <a:spcPct val="100000"/>
              </a:lnSpc>
              <a:spcBef>
                <a:spcPts val="0"/>
              </a:spcBef>
              <a:spcAft>
                <a:spcPts val="600"/>
              </a:spcAft>
              <a:tabLst/>
              <a:defRPr sz="1600">
                <a:solidFill>
                  <a:schemeClr val="tx1"/>
                </a:solidFill>
                <a:latin typeface="+mj-lt"/>
              </a:defRPr>
            </a:lvl3pPr>
            <a:lvl4pPr marL="857250" indent="-173038">
              <a:lnSpc>
                <a:spcPct val="100000"/>
              </a:lnSpc>
              <a:spcBef>
                <a:spcPts val="0"/>
              </a:spcBef>
              <a:spcAft>
                <a:spcPts val="600"/>
              </a:spcAft>
              <a:tabLst/>
              <a:defRPr sz="1400">
                <a:solidFill>
                  <a:schemeClr val="tx1"/>
                </a:solidFill>
                <a:latin typeface="+mj-lt"/>
              </a:defRPr>
            </a:lvl4pPr>
            <a:lvl5pPr marL="1084263" indent="-150813">
              <a:lnSpc>
                <a:spcPct val="100000"/>
              </a:lnSpc>
              <a:spcBef>
                <a:spcPts val="0"/>
              </a:spcBef>
              <a:spcAft>
                <a:spcPts val="600"/>
              </a:spcAft>
              <a:tabLst/>
              <a:defRPr sz="1200">
                <a:solidFill>
                  <a:schemeClr val="tx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9B9E5FAE-F0AB-4773-BB2C-98261E32F572}"/>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©2024 ExlService Holdings, Inc. All rights reserved.</a:t>
            </a:r>
          </a:p>
        </p:txBody>
      </p:sp>
      <p:sp>
        <p:nvSpPr>
          <p:cNvPr id="14" name="TextBox 13">
            <a:extLst>
              <a:ext uri="{FF2B5EF4-FFF2-40B4-BE49-F238E27FC236}">
                <a16:creationId xmlns:a16="http://schemas.microsoft.com/office/drawing/2014/main" id="{C894B692-DFFE-4127-B155-C2352630574E}"/>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a:solidFill>
                <a:schemeClr val="tx2"/>
              </a:solidFill>
            </a:endParaRPr>
          </a:p>
        </p:txBody>
      </p:sp>
      <p:sp>
        <p:nvSpPr>
          <p:cNvPr id="4" name="Picture Placeholder 3">
            <a:extLst>
              <a:ext uri="{FF2B5EF4-FFF2-40B4-BE49-F238E27FC236}">
                <a16:creationId xmlns:a16="http://schemas.microsoft.com/office/drawing/2014/main" id="{4B95AAFB-5AB3-8043-3405-030A209051B7}"/>
              </a:ext>
            </a:extLst>
          </p:cNvPr>
          <p:cNvSpPr>
            <a:spLocks noGrp="1"/>
          </p:cNvSpPr>
          <p:nvPr>
            <p:ph type="pic" sz="quarter" idx="15" hasCustomPrompt="1"/>
          </p:nvPr>
        </p:nvSpPr>
        <p:spPr>
          <a:xfrm>
            <a:off x="0" y="0"/>
            <a:ext cx="4434840" cy="6858000"/>
          </a:xfrm>
          <a:solidFill>
            <a:schemeClr val="bg1">
              <a:lumMod val="95000"/>
            </a:schemeClr>
          </a:solidFill>
        </p:spPr>
        <p:txBody>
          <a:bodyPr tIns="1828800"/>
          <a:lstStyle>
            <a:lvl1pPr marL="0" indent="0" algn="ctr">
              <a:buFontTx/>
              <a:buNone/>
              <a:defRPr>
                <a:solidFill>
                  <a:schemeClr val="tx1"/>
                </a:solidFill>
              </a:defRPr>
            </a:lvl1pPr>
          </a:lstStyle>
          <a:p>
            <a:r>
              <a:rPr lang="en-US"/>
              <a:t>Insert photo here</a:t>
            </a:r>
            <a:br>
              <a:rPr lang="en-US"/>
            </a:br>
            <a:r>
              <a:rPr lang="en-US"/>
              <a:t>4.85”w x 7.5” h </a:t>
            </a:r>
          </a:p>
        </p:txBody>
      </p:sp>
    </p:spTree>
    <p:extLst>
      <p:ext uri="{BB962C8B-B14F-4D97-AF65-F5344CB8AC3E}">
        <p14:creationId xmlns:p14="http://schemas.microsoft.com/office/powerpoint/2010/main" val="2884971735"/>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rge photo graphic">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3B1206E-A64A-F045-95E1-24068C9F08E7}"/>
              </a:ext>
            </a:extLst>
          </p:cNvPr>
          <p:cNvSpPr>
            <a:spLocks noGrp="1"/>
          </p:cNvSpPr>
          <p:nvPr>
            <p:ph type="pic" sz="quarter" idx="15" hasCustomPrompt="1"/>
          </p:nvPr>
        </p:nvSpPr>
        <p:spPr>
          <a:xfrm>
            <a:off x="4433888" y="0"/>
            <a:ext cx="7758112" cy="6858000"/>
          </a:xfrm>
          <a:solidFill>
            <a:schemeClr val="accent6"/>
          </a:solidFill>
        </p:spPr>
        <p:txBody>
          <a:bodyPr anchor="ctr" anchorCtr="0"/>
          <a:lstStyle>
            <a:lvl1pPr marL="0" indent="0" algn="ctr">
              <a:buNone/>
              <a:defRPr>
                <a:solidFill>
                  <a:schemeClr val="accent1"/>
                </a:solidFill>
              </a:defRPr>
            </a:lvl1pPr>
          </a:lstStyle>
          <a:p>
            <a:r>
              <a:rPr lang="en-US"/>
              <a:t>Insert  photo</a:t>
            </a:r>
            <a:br>
              <a:rPr lang="en-US"/>
            </a:br>
            <a:r>
              <a:rPr lang="en-US"/>
              <a:t>8.48”w x 7.5”h</a:t>
            </a:r>
          </a:p>
        </p:txBody>
      </p:sp>
      <p:sp>
        <p:nvSpPr>
          <p:cNvPr id="10" name="Rectangle 9">
            <a:extLst>
              <a:ext uri="{FF2B5EF4-FFF2-40B4-BE49-F238E27FC236}">
                <a16:creationId xmlns:a16="http://schemas.microsoft.com/office/drawing/2014/main" id="{F3400FEE-AF2A-4A4C-A689-68AC86084282}"/>
              </a:ext>
            </a:extLst>
          </p:cNvPr>
          <p:cNvSpPr/>
          <p:nvPr userDrawn="1"/>
        </p:nvSpPr>
        <p:spPr>
          <a:xfrm>
            <a:off x="-1" y="0"/>
            <a:ext cx="443310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57200" y="984831"/>
            <a:ext cx="3679371" cy="1649186"/>
          </a:xfrm>
        </p:spPr>
        <p:txBody>
          <a:bodyPr anchor="t" anchorCtr="0">
            <a:noAutofit/>
          </a:bodyPr>
          <a:lstStyle>
            <a:lvl1pPr algn="l">
              <a:lnSpc>
                <a:spcPct val="80000"/>
              </a:lnSpc>
              <a:defRPr sz="4400">
                <a:solidFill>
                  <a:schemeClr val="bg1"/>
                </a:solidFill>
              </a:defRPr>
            </a:lvl1pPr>
          </a:lstStyle>
          <a:p>
            <a:r>
              <a:rPr lang="en-US"/>
              <a:t>Click to edit Master title style</a:t>
            </a:r>
          </a:p>
        </p:txBody>
      </p:sp>
      <p:sp>
        <p:nvSpPr>
          <p:cNvPr id="6" name="Text Placeholder 5">
            <a:extLst>
              <a:ext uri="{FF2B5EF4-FFF2-40B4-BE49-F238E27FC236}">
                <a16:creationId xmlns:a16="http://schemas.microsoft.com/office/drawing/2014/main" id="{06621137-81BE-E247-928E-32116562395A}"/>
              </a:ext>
            </a:extLst>
          </p:cNvPr>
          <p:cNvSpPr>
            <a:spLocks noGrp="1"/>
          </p:cNvSpPr>
          <p:nvPr>
            <p:ph type="body" sz="quarter" idx="14"/>
          </p:nvPr>
        </p:nvSpPr>
        <p:spPr>
          <a:xfrm>
            <a:off x="457200" y="3234979"/>
            <a:ext cx="3679825" cy="3159220"/>
          </a:xfrm>
        </p:spPr>
        <p:txBody>
          <a:bodyPr/>
          <a:lstStyle>
            <a:lvl1pPr marL="0" indent="0">
              <a:lnSpc>
                <a:spcPct val="100000"/>
              </a:lnSpc>
              <a:spcBef>
                <a:spcPts val="0"/>
              </a:spcBef>
              <a:spcAft>
                <a:spcPts val="1200"/>
              </a:spcAft>
              <a:buFontTx/>
              <a:buNone/>
              <a:defRPr sz="1800">
                <a:solidFill>
                  <a:schemeClr val="bg1"/>
                </a:solidFill>
                <a:latin typeface="+mn-lt"/>
              </a:defRPr>
            </a:lvl1pPr>
            <a:lvl2pPr marL="228600" indent="-222250">
              <a:lnSpc>
                <a:spcPct val="100000"/>
              </a:lnSpc>
              <a:spcBef>
                <a:spcPts val="0"/>
              </a:spcBef>
              <a:spcAft>
                <a:spcPts val="600"/>
              </a:spcAft>
              <a:buFont typeface="Arial" panose="020B0604020202020204" pitchFamily="34" charset="0"/>
              <a:buChar char="•"/>
              <a:tabLst/>
              <a:defRPr sz="1800">
                <a:solidFill>
                  <a:schemeClr val="bg1"/>
                </a:solidFill>
                <a:latin typeface="+mj-lt"/>
              </a:defRPr>
            </a:lvl2pPr>
            <a:lvl3pPr marL="519113" indent="-274638">
              <a:lnSpc>
                <a:spcPct val="100000"/>
              </a:lnSpc>
              <a:spcBef>
                <a:spcPts val="0"/>
              </a:spcBef>
              <a:spcAft>
                <a:spcPts val="600"/>
              </a:spcAft>
              <a:tabLst/>
              <a:defRPr sz="1800">
                <a:solidFill>
                  <a:schemeClr val="bg1"/>
                </a:solidFill>
                <a:latin typeface="+mj-lt"/>
              </a:defRPr>
            </a:lvl3pPr>
            <a:lvl4pPr marL="803275" indent="-238125">
              <a:lnSpc>
                <a:spcPct val="100000"/>
              </a:lnSpc>
              <a:spcBef>
                <a:spcPts val="0"/>
              </a:spcBef>
              <a:spcAft>
                <a:spcPts val="600"/>
              </a:spcAft>
              <a:tabLst/>
              <a:defRPr sz="1800">
                <a:solidFill>
                  <a:schemeClr val="bg1"/>
                </a:solidFill>
                <a:latin typeface="+mj-lt"/>
              </a:defRPr>
            </a:lvl4pPr>
            <a:lvl5pPr marL="1085850" indent="-276225">
              <a:lnSpc>
                <a:spcPct val="100000"/>
              </a:lnSpc>
              <a:spcBef>
                <a:spcPts val="0"/>
              </a:spcBef>
              <a:spcAft>
                <a:spcPts val="600"/>
              </a:spcAft>
              <a:tabLst/>
              <a:defRPr sz="18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a:extLst>
              <a:ext uri="{FF2B5EF4-FFF2-40B4-BE49-F238E27FC236}">
                <a16:creationId xmlns:a16="http://schemas.microsoft.com/office/drawing/2014/main" id="{58AB0188-0104-FB47-ADB6-72A9A5869AD9}"/>
              </a:ext>
            </a:extLst>
          </p:cNvPr>
          <p:cNvSpPr>
            <a:spLocks noGrp="1"/>
          </p:cNvSpPr>
          <p:nvPr>
            <p:ph type="body" sz="quarter" idx="16" hasCustomPrompt="1"/>
          </p:nvPr>
        </p:nvSpPr>
        <p:spPr>
          <a:xfrm>
            <a:off x="10956018" y="6132957"/>
            <a:ext cx="987552" cy="630936"/>
          </a:xfrm>
          <a:blipFill>
            <a:blip r:embed="rId2" cstate="screen">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a:t> </a:t>
            </a:r>
          </a:p>
        </p:txBody>
      </p:sp>
      <p:sp>
        <p:nvSpPr>
          <p:cNvPr id="12" name="TextBox 11">
            <a:extLst>
              <a:ext uri="{FF2B5EF4-FFF2-40B4-BE49-F238E27FC236}">
                <a16:creationId xmlns:a16="http://schemas.microsoft.com/office/drawing/2014/main" id="{02021025-6C5D-4AD1-B98F-3B9F05B818B5}"/>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1"/>
                </a:solidFill>
                <a:effectLst/>
                <a:uLnTx/>
                <a:uFillTx/>
                <a:latin typeface="Calibri" panose="020F0502020204030204"/>
                <a:ea typeface="+mn-ea"/>
                <a:cs typeface="+mn-cs"/>
              </a:rPr>
              <a:t>©2024 ExlService Holdings, Inc. All rights reserved.</a:t>
            </a:r>
          </a:p>
        </p:txBody>
      </p:sp>
      <p:sp>
        <p:nvSpPr>
          <p:cNvPr id="13" name="TextBox 12">
            <a:extLst>
              <a:ext uri="{FF2B5EF4-FFF2-40B4-BE49-F238E27FC236}">
                <a16:creationId xmlns:a16="http://schemas.microsoft.com/office/drawing/2014/main" id="{0927DF11-5732-451F-BDC5-76D509152895}"/>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bg1"/>
                </a:solidFill>
              </a:rPr>
              <a:t>‹#›</a:t>
            </a:fld>
            <a:endParaRPr lang="en-US" sz="800">
              <a:solidFill>
                <a:schemeClr val="bg1"/>
              </a:solidFill>
            </a:endParaRPr>
          </a:p>
        </p:txBody>
      </p:sp>
    </p:spTree>
    <p:extLst>
      <p:ext uri="{BB962C8B-B14F-4D97-AF65-F5344CB8AC3E}">
        <p14:creationId xmlns:p14="http://schemas.microsoft.com/office/powerpoint/2010/main" val="3211801618"/>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ase study stats">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022A485-3031-104C-93B7-435966E4994D}"/>
              </a:ext>
            </a:extLst>
          </p:cNvPr>
          <p:cNvSpPr/>
          <p:nvPr userDrawn="1"/>
        </p:nvSpPr>
        <p:spPr>
          <a:xfrm>
            <a:off x="0" y="0"/>
            <a:ext cx="12192000" cy="2844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457200" y="3302000"/>
            <a:ext cx="5638800" cy="1598774"/>
          </a:xfrm>
        </p:spPr>
        <p:txBody>
          <a:bodyPr anchor="t" anchorCtr="0">
            <a:noAutofit/>
          </a:bodyPr>
          <a:lstStyle>
            <a:lvl1pPr algn="l">
              <a:lnSpc>
                <a:spcPct val="80000"/>
              </a:lnSpc>
              <a:defRPr sz="4400">
                <a:solidFill>
                  <a:schemeClr val="tx2"/>
                </a:solidFill>
              </a:defRPr>
            </a:lvl1pPr>
          </a:lstStyle>
          <a:p>
            <a:r>
              <a:rPr lang="en-US"/>
              <a:t>Click to edit </a:t>
            </a:r>
            <a:br>
              <a:rPr lang="en-US"/>
            </a:br>
            <a:r>
              <a:rPr lang="en-US"/>
              <a:t>Master </a:t>
            </a:r>
            <a:br>
              <a:rPr lang="en-US"/>
            </a:br>
            <a:r>
              <a:rPr lang="en-US"/>
              <a:t>title style</a:t>
            </a:r>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lnSpc>
                <a:spcPct val="100000"/>
              </a:lnSpc>
              <a:spcBef>
                <a:spcPts val="0"/>
              </a:spcBef>
              <a:spcAft>
                <a:spcPts val="300"/>
              </a:spcAft>
              <a:buNone/>
              <a:defRPr sz="1400" b="1" i="0">
                <a:solidFill>
                  <a:schemeClr val="accent3"/>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pic>
        <p:nvPicPr>
          <p:cNvPr id="24" name="Picture 23">
            <a:extLst>
              <a:ext uri="{FF2B5EF4-FFF2-40B4-BE49-F238E27FC236}">
                <a16:creationId xmlns:a16="http://schemas.microsoft.com/office/drawing/2014/main" id="{54BE4AA2-7A93-2244-97DF-BEAFE86FE2B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14" name="Text Placeholder 13">
            <a:extLst>
              <a:ext uri="{FF2B5EF4-FFF2-40B4-BE49-F238E27FC236}">
                <a16:creationId xmlns:a16="http://schemas.microsoft.com/office/drawing/2014/main" id="{B3583DCB-C2A9-8D44-82F4-C2F87B09BE52}"/>
              </a:ext>
            </a:extLst>
          </p:cNvPr>
          <p:cNvSpPr>
            <a:spLocks noGrp="1"/>
          </p:cNvSpPr>
          <p:nvPr>
            <p:ph type="body" sz="quarter" idx="15"/>
          </p:nvPr>
        </p:nvSpPr>
        <p:spPr>
          <a:xfrm>
            <a:off x="457200" y="1613721"/>
            <a:ext cx="3549650" cy="636534"/>
          </a:xfrm>
        </p:spPr>
        <p:txBody>
          <a:bodyPr/>
          <a:lstStyle>
            <a:lvl1pPr marL="0" indent="0">
              <a:buNone/>
              <a:defRPr sz="4400">
                <a:solidFill>
                  <a:schemeClr val="accent3"/>
                </a:solidFill>
                <a:latin typeface="+mj-lt"/>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17" name="Text Placeholder 13">
            <a:extLst>
              <a:ext uri="{FF2B5EF4-FFF2-40B4-BE49-F238E27FC236}">
                <a16:creationId xmlns:a16="http://schemas.microsoft.com/office/drawing/2014/main" id="{CD5564F4-F564-D243-90A4-29A81E8B1643}"/>
              </a:ext>
            </a:extLst>
          </p:cNvPr>
          <p:cNvSpPr>
            <a:spLocks noGrp="1"/>
          </p:cNvSpPr>
          <p:nvPr>
            <p:ph type="body" sz="quarter" idx="16"/>
          </p:nvPr>
        </p:nvSpPr>
        <p:spPr>
          <a:xfrm>
            <a:off x="4320283" y="1613721"/>
            <a:ext cx="3549650" cy="636534"/>
          </a:xfrm>
        </p:spPr>
        <p:txBody>
          <a:bodyPr/>
          <a:lstStyle>
            <a:lvl1pPr marL="0" indent="0">
              <a:buNone/>
              <a:defRPr sz="4400">
                <a:solidFill>
                  <a:schemeClr val="accent3"/>
                </a:solidFill>
                <a:latin typeface="+mj-lt"/>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18" name="Text Placeholder 13">
            <a:extLst>
              <a:ext uri="{FF2B5EF4-FFF2-40B4-BE49-F238E27FC236}">
                <a16:creationId xmlns:a16="http://schemas.microsoft.com/office/drawing/2014/main" id="{029C3C3B-98EF-4B44-BB0A-8940FAB64FCD}"/>
              </a:ext>
            </a:extLst>
          </p:cNvPr>
          <p:cNvSpPr>
            <a:spLocks noGrp="1"/>
          </p:cNvSpPr>
          <p:nvPr>
            <p:ph type="body" sz="quarter" idx="17"/>
          </p:nvPr>
        </p:nvSpPr>
        <p:spPr>
          <a:xfrm>
            <a:off x="8183365" y="1613721"/>
            <a:ext cx="3549650" cy="636534"/>
          </a:xfrm>
        </p:spPr>
        <p:txBody>
          <a:bodyPr/>
          <a:lstStyle>
            <a:lvl1pPr marL="0" indent="0">
              <a:buNone/>
              <a:defRPr sz="4400">
                <a:solidFill>
                  <a:schemeClr val="accent3"/>
                </a:solidFill>
                <a:latin typeface="+mj-lt"/>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19" name="Text Placeholder 5">
            <a:extLst>
              <a:ext uri="{FF2B5EF4-FFF2-40B4-BE49-F238E27FC236}">
                <a16:creationId xmlns:a16="http://schemas.microsoft.com/office/drawing/2014/main" id="{73B81C94-B4A5-5B45-9AF6-02EAAAE1B2ED}"/>
              </a:ext>
            </a:extLst>
          </p:cNvPr>
          <p:cNvSpPr>
            <a:spLocks noGrp="1"/>
          </p:cNvSpPr>
          <p:nvPr>
            <p:ph type="body" sz="quarter" idx="18"/>
          </p:nvPr>
        </p:nvSpPr>
        <p:spPr>
          <a:xfrm>
            <a:off x="457200" y="2311900"/>
            <a:ext cx="3549650" cy="447525"/>
          </a:xfrm>
        </p:spPr>
        <p:txBody>
          <a:bodyPr/>
          <a:lstStyle>
            <a:lvl1pPr marL="0" indent="0">
              <a:spcBef>
                <a:spcPts val="0"/>
              </a:spcBef>
              <a:spcAft>
                <a:spcPts val="0"/>
              </a:spcAft>
              <a:buNone/>
              <a:defRPr sz="1500" b="0" i="0">
                <a:solidFill>
                  <a:schemeClr val="tx1"/>
                </a:solidFill>
                <a:latin typeface="+mj-lt"/>
                <a:cs typeface="Calibri" panose="020F0502020204030204" pitchFamily="34" charset="0"/>
              </a:defRPr>
            </a:lvl1pPr>
            <a:lvl2pPr marL="228600" indent="-222250">
              <a:spcBef>
                <a:spcPts val="0"/>
              </a:spcBef>
              <a:spcAft>
                <a:spcPts val="0"/>
              </a:spcAft>
              <a:tabLst/>
              <a:defRPr sz="1500">
                <a:latin typeface="+mj-lt"/>
              </a:defRPr>
            </a:lvl2pPr>
            <a:lvl3pPr marL="519113" indent="-274638">
              <a:spcBef>
                <a:spcPts val="0"/>
              </a:spcBef>
              <a:spcAft>
                <a:spcPts val="0"/>
              </a:spcAft>
              <a:tabLst/>
              <a:defRPr sz="1500">
                <a:latin typeface="+mj-lt"/>
              </a:defRPr>
            </a:lvl3pPr>
            <a:lvl4pPr marL="803275" indent="-238125">
              <a:spcBef>
                <a:spcPts val="0"/>
              </a:spcBef>
              <a:spcAft>
                <a:spcPts val="0"/>
              </a:spcAft>
              <a:tabLst/>
              <a:defRPr sz="1500">
                <a:latin typeface="+mj-lt"/>
              </a:defRPr>
            </a:lvl4pPr>
            <a:lvl5pPr marL="1085850" indent="-276225">
              <a:spcBef>
                <a:spcPts val="0"/>
              </a:spcBef>
              <a:spcAft>
                <a:spcPts val="0"/>
              </a:spcAft>
              <a:tabLst/>
              <a:defRPr sz="1500">
                <a:latin typeface="+mj-lt"/>
              </a:defRPr>
            </a:lvl5pPr>
          </a:lstStyle>
          <a:p>
            <a:pPr lvl="0"/>
            <a:r>
              <a:rPr lang="en-US"/>
              <a:t>Click to edit Master text styles</a:t>
            </a:r>
          </a:p>
        </p:txBody>
      </p:sp>
      <p:sp>
        <p:nvSpPr>
          <p:cNvPr id="20" name="Text Placeholder 5">
            <a:extLst>
              <a:ext uri="{FF2B5EF4-FFF2-40B4-BE49-F238E27FC236}">
                <a16:creationId xmlns:a16="http://schemas.microsoft.com/office/drawing/2014/main" id="{C134E51F-B9D7-714C-A962-DAC3EA7E9B3B}"/>
              </a:ext>
            </a:extLst>
          </p:cNvPr>
          <p:cNvSpPr>
            <a:spLocks noGrp="1"/>
          </p:cNvSpPr>
          <p:nvPr>
            <p:ph type="body" sz="quarter" idx="19"/>
          </p:nvPr>
        </p:nvSpPr>
        <p:spPr>
          <a:xfrm>
            <a:off x="4310008" y="2311900"/>
            <a:ext cx="3549650" cy="447525"/>
          </a:xfrm>
        </p:spPr>
        <p:txBody>
          <a:bodyPr/>
          <a:lstStyle>
            <a:lvl1pPr marL="0" indent="0">
              <a:spcBef>
                <a:spcPts val="0"/>
              </a:spcBef>
              <a:spcAft>
                <a:spcPts val="0"/>
              </a:spcAft>
              <a:buNone/>
              <a:defRPr sz="1500" b="0" i="0">
                <a:solidFill>
                  <a:schemeClr val="tx1"/>
                </a:solidFill>
                <a:latin typeface="+mj-lt"/>
                <a:cs typeface="Calibri" panose="020F0502020204030204" pitchFamily="34" charset="0"/>
              </a:defRPr>
            </a:lvl1pPr>
            <a:lvl2pPr marL="228600" indent="-222250">
              <a:spcBef>
                <a:spcPts val="0"/>
              </a:spcBef>
              <a:spcAft>
                <a:spcPts val="0"/>
              </a:spcAft>
              <a:tabLst/>
              <a:defRPr sz="1500">
                <a:latin typeface="+mj-lt"/>
              </a:defRPr>
            </a:lvl2pPr>
            <a:lvl3pPr marL="519113" indent="-274638">
              <a:spcBef>
                <a:spcPts val="0"/>
              </a:spcBef>
              <a:spcAft>
                <a:spcPts val="0"/>
              </a:spcAft>
              <a:tabLst/>
              <a:defRPr sz="1500">
                <a:latin typeface="+mj-lt"/>
              </a:defRPr>
            </a:lvl3pPr>
            <a:lvl4pPr marL="803275" indent="-238125">
              <a:spcBef>
                <a:spcPts val="0"/>
              </a:spcBef>
              <a:spcAft>
                <a:spcPts val="0"/>
              </a:spcAft>
              <a:tabLst/>
              <a:defRPr sz="1500">
                <a:latin typeface="+mj-lt"/>
              </a:defRPr>
            </a:lvl4pPr>
            <a:lvl5pPr marL="1085850" indent="-276225">
              <a:spcBef>
                <a:spcPts val="0"/>
              </a:spcBef>
              <a:spcAft>
                <a:spcPts val="0"/>
              </a:spcAft>
              <a:tabLst/>
              <a:defRPr sz="1500">
                <a:latin typeface="+mj-lt"/>
              </a:defRPr>
            </a:lvl5pPr>
          </a:lstStyle>
          <a:p>
            <a:pPr lvl="0"/>
            <a:r>
              <a:rPr lang="en-US"/>
              <a:t>Click to edit Master text styles</a:t>
            </a:r>
          </a:p>
        </p:txBody>
      </p:sp>
      <p:sp>
        <p:nvSpPr>
          <p:cNvPr id="21" name="Text Placeholder 5">
            <a:extLst>
              <a:ext uri="{FF2B5EF4-FFF2-40B4-BE49-F238E27FC236}">
                <a16:creationId xmlns:a16="http://schemas.microsoft.com/office/drawing/2014/main" id="{B8FBFB3F-D200-8E45-A44B-EBD239092EB0}"/>
              </a:ext>
            </a:extLst>
          </p:cNvPr>
          <p:cNvSpPr>
            <a:spLocks noGrp="1"/>
          </p:cNvSpPr>
          <p:nvPr>
            <p:ph type="body" sz="quarter" idx="20"/>
          </p:nvPr>
        </p:nvSpPr>
        <p:spPr>
          <a:xfrm>
            <a:off x="8173092" y="2311900"/>
            <a:ext cx="3549650" cy="447525"/>
          </a:xfrm>
        </p:spPr>
        <p:txBody>
          <a:bodyPr/>
          <a:lstStyle>
            <a:lvl1pPr marL="0" indent="0">
              <a:spcBef>
                <a:spcPts val="0"/>
              </a:spcBef>
              <a:spcAft>
                <a:spcPts val="0"/>
              </a:spcAft>
              <a:buNone/>
              <a:defRPr sz="1500" b="0" i="0">
                <a:solidFill>
                  <a:schemeClr val="tx1"/>
                </a:solidFill>
                <a:latin typeface="+mj-lt"/>
                <a:cs typeface="Calibri" panose="020F0502020204030204" pitchFamily="34" charset="0"/>
              </a:defRPr>
            </a:lvl1pPr>
            <a:lvl2pPr marL="228600" indent="-222250">
              <a:spcBef>
                <a:spcPts val="0"/>
              </a:spcBef>
              <a:spcAft>
                <a:spcPts val="0"/>
              </a:spcAft>
              <a:tabLst/>
              <a:defRPr sz="1500">
                <a:latin typeface="+mj-lt"/>
              </a:defRPr>
            </a:lvl2pPr>
            <a:lvl3pPr marL="519113" indent="-274638">
              <a:spcBef>
                <a:spcPts val="0"/>
              </a:spcBef>
              <a:spcAft>
                <a:spcPts val="0"/>
              </a:spcAft>
              <a:tabLst/>
              <a:defRPr sz="1500">
                <a:latin typeface="+mj-lt"/>
              </a:defRPr>
            </a:lvl3pPr>
            <a:lvl4pPr marL="803275" indent="-238125">
              <a:spcBef>
                <a:spcPts val="0"/>
              </a:spcBef>
              <a:spcAft>
                <a:spcPts val="0"/>
              </a:spcAft>
              <a:tabLst/>
              <a:defRPr sz="1500">
                <a:latin typeface="+mj-lt"/>
              </a:defRPr>
            </a:lvl4pPr>
            <a:lvl5pPr marL="1085850" indent="-276225">
              <a:spcBef>
                <a:spcPts val="0"/>
              </a:spcBef>
              <a:spcAft>
                <a:spcPts val="0"/>
              </a:spcAft>
              <a:tabLst/>
              <a:defRPr sz="1500">
                <a:latin typeface="+mj-lt"/>
              </a:defRPr>
            </a:lvl5pPr>
          </a:lstStyle>
          <a:p>
            <a:pPr lvl="0"/>
            <a:r>
              <a:rPr lang="en-US"/>
              <a:t>Click to edit Master text styles</a:t>
            </a:r>
          </a:p>
        </p:txBody>
      </p:sp>
      <p:sp>
        <p:nvSpPr>
          <p:cNvPr id="15" name="Text Placeholder 10">
            <a:extLst>
              <a:ext uri="{FF2B5EF4-FFF2-40B4-BE49-F238E27FC236}">
                <a16:creationId xmlns:a16="http://schemas.microsoft.com/office/drawing/2014/main" id="{DB9533FB-101C-564C-A9B2-8BBC8342D8CB}"/>
              </a:ext>
            </a:extLst>
          </p:cNvPr>
          <p:cNvSpPr>
            <a:spLocks noGrp="1"/>
          </p:cNvSpPr>
          <p:nvPr>
            <p:ph type="body" sz="quarter" idx="21"/>
          </p:nvPr>
        </p:nvSpPr>
        <p:spPr>
          <a:xfrm>
            <a:off x="457200" y="5001689"/>
            <a:ext cx="5638800" cy="1240085"/>
          </a:xfrm>
        </p:spPr>
        <p:txBody>
          <a:bodyPr>
            <a:noAutofit/>
          </a:bodyPr>
          <a:lstStyle>
            <a:lvl1pPr marL="0" indent="0">
              <a:spcBef>
                <a:spcPts val="0"/>
              </a:spcBef>
              <a:spcAft>
                <a:spcPts val="400"/>
              </a:spcAft>
              <a:buFontTx/>
              <a:buNone/>
              <a:tabLst/>
              <a:defRPr sz="1500" b="1">
                <a:solidFill>
                  <a:schemeClr val="tx1"/>
                </a:solidFill>
                <a:latin typeface="+mj-lt"/>
              </a:defRPr>
            </a:lvl1pPr>
            <a:lvl2pPr marL="230188" indent="-230188">
              <a:spcBef>
                <a:spcPts val="0"/>
              </a:spcBef>
              <a:spcAft>
                <a:spcPts val="400"/>
              </a:spcAft>
              <a:buFont typeface="Arial" panose="020B0604020202020204" pitchFamily="34" charset="0"/>
              <a:buChar char="•"/>
              <a:tabLst/>
              <a:defRPr sz="1500">
                <a:solidFill>
                  <a:schemeClr val="tx1"/>
                </a:solidFill>
                <a:latin typeface="+mj-lt"/>
              </a:defRPr>
            </a:lvl2pPr>
            <a:lvl3pPr marL="460375" indent="-223838">
              <a:spcBef>
                <a:spcPts val="0"/>
              </a:spcBef>
              <a:spcAft>
                <a:spcPts val="400"/>
              </a:spcAft>
              <a:tabLst/>
              <a:defRPr sz="1500">
                <a:solidFill>
                  <a:schemeClr val="tx1"/>
                </a:solidFill>
                <a:latin typeface="+mj-lt"/>
              </a:defRPr>
            </a:lvl3pPr>
            <a:lvl4pPr marL="690563" indent="-230188">
              <a:spcBef>
                <a:spcPts val="0"/>
              </a:spcBef>
              <a:spcAft>
                <a:spcPts val="400"/>
              </a:spcAft>
              <a:tabLst/>
              <a:defRPr sz="1500">
                <a:solidFill>
                  <a:schemeClr val="tx1"/>
                </a:solidFill>
                <a:latin typeface="+mj-lt"/>
              </a:defRPr>
            </a:lvl4pPr>
            <a:lvl5pPr marL="914400" indent="-211138">
              <a:spcBef>
                <a:spcPts val="0"/>
              </a:spcBef>
              <a:spcAft>
                <a:spcPts val="400"/>
              </a:spcAft>
              <a:tabLst/>
              <a:defRPr sz="1500">
                <a:solidFill>
                  <a:schemeClr val="tx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Box 15">
            <a:extLst>
              <a:ext uri="{FF2B5EF4-FFF2-40B4-BE49-F238E27FC236}">
                <a16:creationId xmlns:a16="http://schemas.microsoft.com/office/drawing/2014/main" id="{57023BF8-94F9-4D4F-AE8F-3AB0B07713D0}"/>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©2024 ExlService Holdings, Inc. All rights reserved.</a:t>
            </a:r>
          </a:p>
        </p:txBody>
      </p:sp>
      <p:sp>
        <p:nvSpPr>
          <p:cNvPr id="22" name="TextBox 21">
            <a:extLst>
              <a:ext uri="{FF2B5EF4-FFF2-40B4-BE49-F238E27FC236}">
                <a16:creationId xmlns:a16="http://schemas.microsoft.com/office/drawing/2014/main" id="{554628D0-DB29-484F-AE87-9BA55BF787A1}"/>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a:solidFill>
                <a:schemeClr val="tx2"/>
              </a:solidFill>
            </a:endParaRPr>
          </a:p>
        </p:txBody>
      </p:sp>
    </p:spTree>
    <p:extLst>
      <p:ext uri="{BB962C8B-B14F-4D97-AF65-F5344CB8AC3E}">
        <p14:creationId xmlns:p14="http://schemas.microsoft.com/office/powerpoint/2010/main" val="65466506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ase study detaile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D0396F7-F256-7EC8-5CFA-5E28D456D666}"/>
              </a:ext>
            </a:extLst>
          </p:cNvPr>
          <p:cNvSpPr/>
          <p:nvPr userDrawn="1"/>
        </p:nvSpPr>
        <p:spPr>
          <a:xfrm>
            <a:off x="0" y="0"/>
            <a:ext cx="12192000" cy="1204111"/>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54BE4AA2-7A93-2244-97DF-BEAFE86FE2B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16" name="TextBox 15">
            <a:extLst>
              <a:ext uri="{FF2B5EF4-FFF2-40B4-BE49-F238E27FC236}">
                <a16:creationId xmlns:a16="http://schemas.microsoft.com/office/drawing/2014/main" id="{57023BF8-94F9-4D4F-AE8F-3AB0B07713D0}"/>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©2024 ExlService Holdings, Inc. All rights reserved.</a:t>
            </a:r>
          </a:p>
        </p:txBody>
      </p:sp>
      <p:sp>
        <p:nvSpPr>
          <p:cNvPr id="22" name="TextBox 21">
            <a:extLst>
              <a:ext uri="{FF2B5EF4-FFF2-40B4-BE49-F238E27FC236}">
                <a16:creationId xmlns:a16="http://schemas.microsoft.com/office/drawing/2014/main" id="{554628D0-DB29-484F-AE87-9BA55BF787A1}"/>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a:solidFill>
                <a:schemeClr val="tx2"/>
              </a:solidFill>
            </a:endParaRPr>
          </a:p>
        </p:txBody>
      </p:sp>
      <p:sp>
        <p:nvSpPr>
          <p:cNvPr id="6" name="TextBox 5">
            <a:extLst>
              <a:ext uri="{FF2B5EF4-FFF2-40B4-BE49-F238E27FC236}">
                <a16:creationId xmlns:a16="http://schemas.microsoft.com/office/drawing/2014/main" id="{1C0C95D7-21A9-CC2A-7CC1-81A26F21BCF3}"/>
              </a:ext>
            </a:extLst>
          </p:cNvPr>
          <p:cNvSpPr txBox="1"/>
          <p:nvPr userDrawn="1"/>
        </p:nvSpPr>
        <p:spPr>
          <a:xfrm>
            <a:off x="8766928" y="976213"/>
            <a:ext cx="3322063" cy="861774"/>
          </a:xfrm>
          <a:prstGeom prst="rect">
            <a:avLst/>
          </a:prstGeom>
          <a:noFill/>
        </p:spPr>
        <p:txBody>
          <a:bodyPr wrap="none" rtlCol="0">
            <a:spAutoFit/>
          </a:bodyPr>
          <a:lstStyle/>
          <a:p>
            <a:r>
              <a:rPr lang="en-US" sz="5000">
                <a:solidFill>
                  <a:schemeClr val="bg1"/>
                </a:solidFill>
                <a:latin typeface="+mj-lt"/>
              </a:rPr>
              <a:t>CASE STUDY</a:t>
            </a:r>
          </a:p>
        </p:txBody>
      </p:sp>
      <p:sp>
        <p:nvSpPr>
          <p:cNvPr id="10" name="Text Placeholder 9">
            <a:extLst>
              <a:ext uri="{FF2B5EF4-FFF2-40B4-BE49-F238E27FC236}">
                <a16:creationId xmlns:a16="http://schemas.microsoft.com/office/drawing/2014/main" id="{09F8A7F0-36A8-F7F8-93EA-B7D45AAAE0F1}"/>
              </a:ext>
            </a:extLst>
          </p:cNvPr>
          <p:cNvSpPr>
            <a:spLocks noGrp="1"/>
          </p:cNvSpPr>
          <p:nvPr>
            <p:ph type="body" sz="quarter" idx="10"/>
          </p:nvPr>
        </p:nvSpPr>
        <p:spPr>
          <a:xfrm>
            <a:off x="457200" y="281154"/>
            <a:ext cx="11524268" cy="558199"/>
          </a:xfrm>
        </p:spPr>
        <p:txBody>
          <a:bodyPr/>
          <a:lstStyle>
            <a:lvl1pPr marL="0" indent="0">
              <a:buNone/>
              <a:defRPr sz="3600"/>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27" name="Text Placeholder 26">
            <a:extLst>
              <a:ext uri="{FF2B5EF4-FFF2-40B4-BE49-F238E27FC236}">
                <a16:creationId xmlns:a16="http://schemas.microsoft.com/office/drawing/2014/main" id="{0341B144-3A4C-B95E-E40F-3D52D3981375}"/>
              </a:ext>
            </a:extLst>
          </p:cNvPr>
          <p:cNvSpPr>
            <a:spLocks noGrp="1"/>
          </p:cNvSpPr>
          <p:nvPr>
            <p:ph type="body" sz="quarter" idx="12"/>
          </p:nvPr>
        </p:nvSpPr>
        <p:spPr>
          <a:xfrm>
            <a:off x="457200" y="54360"/>
            <a:ext cx="8308975" cy="227798"/>
          </a:xfrm>
        </p:spPr>
        <p:txBody>
          <a:bodyPr/>
          <a:lstStyle>
            <a:lvl1pPr marL="0" indent="0">
              <a:buFontTx/>
              <a:buNone/>
              <a:defRPr sz="1600" b="1">
                <a:solidFill>
                  <a:schemeClr val="accent3"/>
                </a:solidFill>
                <a:latin typeface="+mn-lt"/>
              </a:defRPr>
            </a:lvl1pPr>
          </a:lstStyle>
          <a:p>
            <a:pPr lvl="0"/>
            <a:r>
              <a:rPr lang="en-US"/>
              <a:t>Click to edit Master text styles</a:t>
            </a:r>
          </a:p>
        </p:txBody>
      </p:sp>
      <p:sp>
        <p:nvSpPr>
          <p:cNvPr id="29" name="Text Placeholder 26">
            <a:extLst>
              <a:ext uri="{FF2B5EF4-FFF2-40B4-BE49-F238E27FC236}">
                <a16:creationId xmlns:a16="http://schemas.microsoft.com/office/drawing/2014/main" id="{85C16B2F-0E6E-4C9F-FDC9-5049DDE918B7}"/>
              </a:ext>
            </a:extLst>
          </p:cNvPr>
          <p:cNvSpPr>
            <a:spLocks noGrp="1"/>
          </p:cNvSpPr>
          <p:nvPr>
            <p:ph type="body" sz="quarter" idx="13" hasCustomPrompt="1"/>
          </p:nvPr>
        </p:nvSpPr>
        <p:spPr>
          <a:xfrm>
            <a:off x="457201" y="1570034"/>
            <a:ext cx="2201157" cy="282410"/>
          </a:xfrm>
        </p:spPr>
        <p:txBody>
          <a:bodyPr/>
          <a:lstStyle>
            <a:lvl1pPr marL="0" indent="0">
              <a:buFontTx/>
              <a:buNone/>
              <a:defRPr sz="1600" b="1">
                <a:solidFill>
                  <a:schemeClr val="accent3"/>
                </a:solidFill>
                <a:latin typeface="+mn-lt"/>
              </a:defRPr>
            </a:lvl1pPr>
          </a:lstStyle>
          <a:p>
            <a:pPr lvl="0"/>
            <a:r>
              <a:rPr lang="en-US"/>
              <a:t>Client</a:t>
            </a:r>
          </a:p>
        </p:txBody>
      </p:sp>
      <p:sp>
        <p:nvSpPr>
          <p:cNvPr id="32" name="Text Placeholder 31">
            <a:extLst>
              <a:ext uri="{FF2B5EF4-FFF2-40B4-BE49-F238E27FC236}">
                <a16:creationId xmlns:a16="http://schemas.microsoft.com/office/drawing/2014/main" id="{FD25BC01-6A2C-BC8A-CE0F-9CCBDA97A1D6}"/>
              </a:ext>
            </a:extLst>
          </p:cNvPr>
          <p:cNvSpPr>
            <a:spLocks noGrp="1"/>
          </p:cNvSpPr>
          <p:nvPr>
            <p:ph type="body" sz="quarter" idx="14" hasCustomPrompt="1"/>
          </p:nvPr>
        </p:nvSpPr>
        <p:spPr>
          <a:xfrm>
            <a:off x="461388" y="1924655"/>
            <a:ext cx="2196206" cy="1055065"/>
          </a:xfrm>
        </p:spPr>
        <p:txBody>
          <a:bodyPr/>
          <a:lstStyle>
            <a:lvl1pPr marL="0" indent="0">
              <a:buFontTx/>
              <a:buNone/>
              <a:defRPr lang="en-US" sz="1800" kern="1200" dirty="0" smtClean="0">
                <a:solidFill>
                  <a:srgbClr val="000000"/>
                </a:solidFill>
                <a:latin typeface="+mj-lt"/>
                <a:ea typeface="+mn-ea"/>
                <a:cs typeface="+mn-cs"/>
              </a:defRPr>
            </a:lvl1pPr>
            <a:lvl2pPr marL="290513" indent="0">
              <a:buFontTx/>
              <a:buNone/>
              <a:defRPr lang="en-US" sz="1800" kern="1200" dirty="0" smtClean="0">
                <a:solidFill>
                  <a:srgbClr val="000000"/>
                </a:solidFill>
                <a:latin typeface="+mj-lt"/>
                <a:ea typeface="+mn-ea"/>
                <a:cs typeface="+mn-cs"/>
              </a:defRPr>
            </a:lvl2pPr>
            <a:lvl3pPr marL="582613" indent="0">
              <a:buFontTx/>
              <a:buNone/>
              <a:defRPr lang="en-US" sz="1800" kern="1200" dirty="0" smtClean="0">
                <a:solidFill>
                  <a:srgbClr val="000000"/>
                </a:solidFill>
                <a:latin typeface="+mj-lt"/>
                <a:ea typeface="+mn-ea"/>
                <a:cs typeface="+mn-cs"/>
              </a:defRPr>
            </a:lvl3pPr>
            <a:lvl4pPr marL="855663" indent="0">
              <a:buFontTx/>
              <a:buNone/>
              <a:defRPr lang="en-US" sz="1800" kern="1200" dirty="0" smtClean="0">
                <a:solidFill>
                  <a:srgbClr val="000000"/>
                </a:solidFill>
                <a:latin typeface="+mj-lt"/>
                <a:ea typeface="+mn-ea"/>
                <a:cs typeface="+mn-cs"/>
              </a:defRPr>
            </a:lvl4pPr>
            <a:lvl5pPr marL="1100138" indent="0">
              <a:buFontTx/>
              <a:buNone/>
              <a:defRPr lang="en-US" sz="1800" kern="1200" dirty="0">
                <a:solidFill>
                  <a:srgbClr val="000000"/>
                </a:solidFill>
                <a:latin typeface="+mj-lt"/>
                <a:ea typeface="+mn-ea"/>
                <a:cs typeface="+mn-cs"/>
              </a:defRPr>
            </a:lvl5pPr>
          </a:lstStyle>
          <a:p>
            <a:pPr lvl="0"/>
            <a:r>
              <a:rPr lang="en-US"/>
              <a:t>Client industry intro description goes here on up to four lines of text content</a:t>
            </a:r>
          </a:p>
        </p:txBody>
      </p:sp>
      <p:sp>
        <p:nvSpPr>
          <p:cNvPr id="33" name="Text Placeholder 26">
            <a:extLst>
              <a:ext uri="{FF2B5EF4-FFF2-40B4-BE49-F238E27FC236}">
                <a16:creationId xmlns:a16="http://schemas.microsoft.com/office/drawing/2014/main" id="{702C7A7B-5BE8-27C7-C967-54B2501D1DD1}"/>
              </a:ext>
            </a:extLst>
          </p:cNvPr>
          <p:cNvSpPr>
            <a:spLocks noGrp="1"/>
          </p:cNvSpPr>
          <p:nvPr>
            <p:ph type="body" sz="quarter" idx="15" hasCustomPrompt="1"/>
          </p:nvPr>
        </p:nvSpPr>
        <p:spPr>
          <a:xfrm>
            <a:off x="457201" y="3151528"/>
            <a:ext cx="2201157" cy="282410"/>
          </a:xfrm>
        </p:spPr>
        <p:txBody>
          <a:bodyPr/>
          <a:lstStyle>
            <a:lvl1pPr marL="0" indent="0">
              <a:buFontTx/>
              <a:buNone/>
              <a:defRPr sz="1600" b="1">
                <a:solidFill>
                  <a:schemeClr val="accent3"/>
                </a:solidFill>
                <a:latin typeface="+mn-lt"/>
              </a:defRPr>
            </a:lvl1pPr>
          </a:lstStyle>
          <a:p>
            <a:pPr lvl="0"/>
            <a:r>
              <a:rPr lang="en-US"/>
              <a:t>Client challenges</a:t>
            </a:r>
          </a:p>
        </p:txBody>
      </p:sp>
      <p:sp>
        <p:nvSpPr>
          <p:cNvPr id="37" name="Text Placeholder 36">
            <a:extLst>
              <a:ext uri="{FF2B5EF4-FFF2-40B4-BE49-F238E27FC236}">
                <a16:creationId xmlns:a16="http://schemas.microsoft.com/office/drawing/2014/main" id="{C924DEDB-3EDF-E33C-EF76-4E02B7B6B8EF}"/>
              </a:ext>
            </a:extLst>
          </p:cNvPr>
          <p:cNvSpPr>
            <a:spLocks noGrp="1"/>
          </p:cNvSpPr>
          <p:nvPr>
            <p:ph type="body" sz="quarter" idx="16"/>
          </p:nvPr>
        </p:nvSpPr>
        <p:spPr>
          <a:xfrm>
            <a:off x="457201" y="3502135"/>
            <a:ext cx="2201157" cy="2598720"/>
          </a:xfrm>
        </p:spPr>
        <p:txBody>
          <a:bodyPr/>
          <a:lstStyle>
            <a:lvl1pPr marL="112713" indent="-112713">
              <a:spcBef>
                <a:spcPts val="200"/>
              </a:spcBef>
              <a:spcAft>
                <a:spcPts val="200"/>
              </a:spcAft>
              <a:buClr>
                <a:schemeClr val="accent3"/>
              </a:buClr>
              <a:defRPr sz="1100">
                <a:solidFill>
                  <a:schemeClr val="tx1"/>
                </a:solidFill>
              </a:defRPr>
            </a:lvl1pPr>
          </a:lstStyle>
          <a:p>
            <a:pPr lvl="0"/>
            <a:r>
              <a:rPr lang="en-US"/>
              <a:t>Click to edit Master text styles</a:t>
            </a:r>
          </a:p>
        </p:txBody>
      </p:sp>
      <p:sp>
        <p:nvSpPr>
          <p:cNvPr id="43" name="Text Placeholder 26">
            <a:extLst>
              <a:ext uri="{FF2B5EF4-FFF2-40B4-BE49-F238E27FC236}">
                <a16:creationId xmlns:a16="http://schemas.microsoft.com/office/drawing/2014/main" id="{FDA3A212-8F30-D033-AB41-B7498539543D}"/>
              </a:ext>
            </a:extLst>
          </p:cNvPr>
          <p:cNvSpPr>
            <a:spLocks noGrp="1"/>
          </p:cNvSpPr>
          <p:nvPr>
            <p:ph type="body" sz="quarter" idx="17" hasCustomPrompt="1"/>
          </p:nvPr>
        </p:nvSpPr>
        <p:spPr>
          <a:xfrm>
            <a:off x="3054221" y="1570034"/>
            <a:ext cx="2414504" cy="282410"/>
          </a:xfrm>
        </p:spPr>
        <p:txBody>
          <a:bodyPr/>
          <a:lstStyle>
            <a:lvl1pPr marL="0" indent="0">
              <a:buFontTx/>
              <a:buNone/>
              <a:defRPr sz="1600" b="1">
                <a:solidFill>
                  <a:schemeClr val="accent3"/>
                </a:solidFill>
                <a:latin typeface="+mn-lt"/>
              </a:defRPr>
            </a:lvl1pPr>
          </a:lstStyle>
          <a:p>
            <a:pPr lvl="0"/>
            <a:r>
              <a:rPr lang="en-US"/>
              <a:t>Scope</a:t>
            </a:r>
          </a:p>
        </p:txBody>
      </p:sp>
      <p:sp>
        <p:nvSpPr>
          <p:cNvPr id="44" name="Text Placeholder 36">
            <a:extLst>
              <a:ext uri="{FF2B5EF4-FFF2-40B4-BE49-F238E27FC236}">
                <a16:creationId xmlns:a16="http://schemas.microsoft.com/office/drawing/2014/main" id="{A14E640B-FB32-E6A5-7E82-DDDAEC38172A}"/>
              </a:ext>
            </a:extLst>
          </p:cNvPr>
          <p:cNvSpPr>
            <a:spLocks noGrp="1"/>
          </p:cNvSpPr>
          <p:nvPr>
            <p:ph type="body" sz="quarter" idx="18"/>
          </p:nvPr>
        </p:nvSpPr>
        <p:spPr>
          <a:xfrm>
            <a:off x="3054221" y="1924656"/>
            <a:ext cx="5603600" cy="2363868"/>
          </a:xfrm>
        </p:spPr>
        <p:txBody>
          <a:bodyPr/>
          <a:lstStyle>
            <a:lvl1pPr marL="112713" indent="-112713">
              <a:spcBef>
                <a:spcPts val="200"/>
              </a:spcBef>
              <a:spcAft>
                <a:spcPts val="200"/>
              </a:spcAft>
              <a:buClr>
                <a:schemeClr val="accent3"/>
              </a:buClr>
              <a:defRPr sz="1100">
                <a:solidFill>
                  <a:schemeClr val="tx1"/>
                </a:solidFill>
              </a:defRPr>
            </a:lvl1pPr>
          </a:lstStyle>
          <a:p>
            <a:pPr lvl="0"/>
            <a:r>
              <a:rPr lang="en-US"/>
              <a:t>Click to edit Master text styles</a:t>
            </a:r>
          </a:p>
        </p:txBody>
      </p:sp>
      <p:sp>
        <p:nvSpPr>
          <p:cNvPr id="46" name="Text Placeholder 26">
            <a:extLst>
              <a:ext uri="{FF2B5EF4-FFF2-40B4-BE49-F238E27FC236}">
                <a16:creationId xmlns:a16="http://schemas.microsoft.com/office/drawing/2014/main" id="{2841CF6B-CB34-C014-F54E-BC4F141F3BBE}"/>
              </a:ext>
            </a:extLst>
          </p:cNvPr>
          <p:cNvSpPr>
            <a:spLocks noGrp="1"/>
          </p:cNvSpPr>
          <p:nvPr>
            <p:ph type="body" sz="quarter" idx="19" hasCustomPrompt="1"/>
          </p:nvPr>
        </p:nvSpPr>
        <p:spPr>
          <a:xfrm>
            <a:off x="3054221" y="4427256"/>
            <a:ext cx="2414504" cy="282410"/>
          </a:xfrm>
        </p:spPr>
        <p:txBody>
          <a:bodyPr/>
          <a:lstStyle>
            <a:lvl1pPr marL="0" indent="0">
              <a:buFontTx/>
              <a:buNone/>
              <a:defRPr sz="1600" b="1">
                <a:solidFill>
                  <a:schemeClr val="accent3"/>
                </a:solidFill>
                <a:latin typeface="+mn-lt"/>
              </a:defRPr>
            </a:lvl1pPr>
          </a:lstStyle>
          <a:p>
            <a:pPr lvl="0"/>
            <a:r>
              <a:rPr lang="en-US"/>
              <a:t>EXL solution</a:t>
            </a:r>
          </a:p>
        </p:txBody>
      </p:sp>
      <p:sp>
        <p:nvSpPr>
          <p:cNvPr id="47" name="Text Placeholder 36">
            <a:extLst>
              <a:ext uri="{FF2B5EF4-FFF2-40B4-BE49-F238E27FC236}">
                <a16:creationId xmlns:a16="http://schemas.microsoft.com/office/drawing/2014/main" id="{78ADAF88-FA61-AF79-0470-D140F7AA2F72}"/>
              </a:ext>
            </a:extLst>
          </p:cNvPr>
          <p:cNvSpPr>
            <a:spLocks noGrp="1"/>
          </p:cNvSpPr>
          <p:nvPr>
            <p:ph type="body" sz="quarter" idx="20"/>
          </p:nvPr>
        </p:nvSpPr>
        <p:spPr>
          <a:xfrm>
            <a:off x="3054221" y="4790839"/>
            <a:ext cx="5603600" cy="1310016"/>
          </a:xfrm>
        </p:spPr>
        <p:txBody>
          <a:bodyPr/>
          <a:lstStyle>
            <a:lvl1pPr marL="112713" indent="-112713">
              <a:spcBef>
                <a:spcPts val="200"/>
              </a:spcBef>
              <a:spcAft>
                <a:spcPts val="200"/>
              </a:spcAft>
              <a:buClr>
                <a:schemeClr val="accent3"/>
              </a:buClr>
              <a:defRPr sz="1100">
                <a:solidFill>
                  <a:schemeClr val="tx1"/>
                </a:solidFill>
              </a:defRPr>
            </a:lvl1pPr>
          </a:lstStyle>
          <a:p>
            <a:pPr lvl="0"/>
            <a:r>
              <a:rPr lang="en-US"/>
              <a:t>Click to edit Master text styles</a:t>
            </a:r>
          </a:p>
        </p:txBody>
      </p:sp>
      <p:cxnSp>
        <p:nvCxnSpPr>
          <p:cNvPr id="48" name="Straight Connector 47">
            <a:extLst>
              <a:ext uri="{FF2B5EF4-FFF2-40B4-BE49-F238E27FC236}">
                <a16:creationId xmlns:a16="http://schemas.microsoft.com/office/drawing/2014/main" id="{E6F7A8F4-AED5-94AE-36B9-7758B5EC0DB7}"/>
              </a:ext>
            </a:extLst>
          </p:cNvPr>
          <p:cNvCxnSpPr>
            <a:cxnSpLocks/>
          </p:cNvCxnSpPr>
          <p:nvPr userDrawn="1"/>
        </p:nvCxnSpPr>
        <p:spPr>
          <a:xfrm>
            <a:off x="8804633" y="1569450"/>
            <a:ext cx="0" cy="456350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Text Placeholder 26">
            <a:extLst>
              <a:ext uri="{FF2B5EF4-FFF2-40B4-BE49-F238E27FC236}">
                <a16:creationId xmlns:a16="http://schemas.microsoft.com/office/drawing/2014/main" id="{DE3059AE-6A6C-9CE8-454D-9F278F9EC3A2}"/>
              </a:ext>
            </a:extLst>
          </p:cNvPr>
          <p:cNvSpPr>
            <a:spLocks noGrp="1"/>
          </p:cNvSpPr>
          <p:nvPr>
            <p:ph type="body" sz="quarter" idx="21" hasCustomPrompt="1"/>
          </p:nvPr>
        </p:nvSpPr>
        <p:spPr>
          <a:xfrm>
            <a:off x="9125145" y="1570034"/>
            <a:ext cx="2677207" cy="282410"/>
          </a:xfrm>
        </p:spPr>
        <p:txBody>
          <a:bodyPr/>
          <a:lstStyle>
            <a:lvl1pPr marL="0" indent="0">
              <a:buFontTx/>
              <a:buNone/>
              <a:defRPr sz="1600" b="1">
                <a:solidFill>
                  <a:schemeClr val="tx2"/>
                </a:solidFill>
                <a:latin typeface="+mn-lt"/>
              </a:defRPr>
            </a:lvl1pPr>
          </a:lstStyle>
          <a:p>
            <a:pPr lvl="0"/>
            <a:r>
              <a:rPr lang="en-US"/>
              <a:t>Results</a:t>
            </a:r>
          </a:p>
        </p:txBody>
      </p:sp>
      <p:sp>
        <p:nvSpPr>
          <p:cNvPr id="51" name="Text Placeholder 36">
            <a:extLst>
              <a:ext uri="{FF2B5EF4-FFF2-40B4-BE49-F238E27FC236}">
                <a16:creationId xmlns:a16="http://schemas.microsoft.com/office/drawing/2014/main" id="{BD35A55A-C259-3ABC-DCF1-FF10E661689D}"/>
              </a:ext>
            </a:extLst>
          </p:cNvPr>
          <p:cNvSpPr>
            <a:spLocks noGrp="1"/>
          </p:cNvSpPr>
          <p:nvPr>
            <p:ph type="body" sz="quarter" idx="22"/>
          </p:nvPr>
        </p:nvSpPr>
        <p:spPr>
          <a:xfrm>
            <a:off x="9125146" y="1924655"/>
            <a:ext cx="2677206" cy="3975653"/>
          </a:xfrm>
        </p:spPr>
        <p:txBody>
          <a:bodyPr/>
          <a:lstStyle>
            <a:lvl1pPr marL="112713" indent="-112713">
              <a:spcBef>
                <a:spcPts val="200"/>
              </a:spcBef>
              <a:spcAft>
                <a:spcPts val="200"/>
              </a:spcAft>
              <a:buClr>
                <a:schemeClr val="tx2"/>
              </a:buClr>
              <a:defRPr sz="1100">
                <a:solidFill>
                  <a:schemeClr val="tx2"/>
                </a:solidFill>
                <a:latin typeface="+mn-lt"/>
              </a:defRPr>
            </a:lvl1pPr>
          </a:lstStyle>
          <a:p>
            <a:pPr lvl="0"/>
            <a:r>
              <a:rPr lang="en-US"/>
              <a:t>Click to edit Master text styles</a:t>
            </a:r>
          </a:p>
        </p:txBody>
      </p:sp>
    </p:spTree>
    <p:extLst>
      <p:ext uri="{BB962C8B-B14F-4D97-AF65-F5344CB8AC3E}">
        <p14:creationId xmlns:p14="http://schemas.microsoft.com/office/powerpoint/2010/main" val="1751596699"/>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highlight">
    <p:bg>
      <p:bgRef idx="1001">
        <a:schemeClr val="bg1"/>
      </p:bgRef>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4" name="Content Placeholder 3">
            <a:extLst>
              <a:ext uri="{FF2B5EF4-FFF2-40B4-BE49-F238E27FC236}">
                <a16:creationId xmlns:a16="http://schemas.microsoft.com/office/drawing/2014/main" id="{1CE9CC39-2615-554C-ADE2-A30C02888996}"/>
              </a:ext>
            </a:extLst>
          </p:cNvPr>
          <p:cNvSpPr>
            <a:spLocks noGrp="1"/>
          </p:cNvSpPr>
          <p:nvPr>
            <p:ph sz="quarter" idx="14" hasCustomPrompt="1"/>
          </p:nvPr>
        </p:nvSpPr>
        <p:spPr>
          <a:xfrm>
            <a:off x="4433888" y="1184239"/>
            <a:ext cx="7300912" cy="4456113"/>
          </a:xfrm>
          <a:noFill/>
        </p:spPr>
        <p:txBody>
          <a:bodyPr anchor="ctr" anchorCtr="0"/>
          <a:lstStyle>
            <a:lvl1pPr marL="0" indent="0" algn="ctr">
              <a:buNone/>
              <a:defRPr sz="1600"/>
            </a:lvl1pPr>
          </a:lstStyle>
          <a:p>
            <a:pPr lvl="0"/>
            <a:r>
              <a:rPr lang="en-US"/>
              <a:t>Insert infographics within this area</a:t>
            </a:r>
          </a:p>
        </p:txBody>
      </p:sp>
      <p:sp>
        <p:nvSpPr>
          <p:cNvPr id="10" name="Title 1">
            <a:extLst>
              <a:ext uri="{FF2B5EF4-FFF2-40B4-BE49-F238E27FC236}">
                <a16:creationId xmlns:a16="http://schemas.microsoft.com/office/drawing/2014/main" id="{1ACA16BD-E4B6-9444-B185-131F327A874C}"/>
              </a:ext>
            </a:extLst>
          </p:cNvPr>
          <p:cNvSpPr>
            <a:spLocks noGrp="1"/>
          </p:cNvSpPr>
          <p:nvPr>
            <p:ph type="ctrTitle"/>
          </p:nvPr>
        </p:nvSpPr>
        <p:spPr>
          <a:xfrm>
            <a:off x="457200" y="1184239"/>
            <a:ext cx="3679371" cy="1649186"/>
          </a:xfrm>
        </p:spPr>
        <p:txBody>
          <a:bodyPr anchor="t" anchorCtr="0">
            <a:noAutofit/>
          </a:bodyPr>
          <a:lstStyle>
            <a:lvl1pPr algn="l">
              <a:lnSpc>
                <a:spcPct val="80000"/>
              </a:lnSpc>
              <a:defRPr sz="44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B9479803-0328-0048-8006-F62792C416FF}"/>
              </a:ext>
            </a:extLst>
          </p:cNvPr>
          <p:cNvSpPr>
            <a:spLocks noGrp="1"/>
          </p:cNvSpPr>
          <p:nvPr>
            <p:ph type="body" sz="quarter" idx="16"/>
          </p:nvPr>
        </p:nvSpPr>
        <p:spPr>
          <a:xfrm>
            <a:off x="457200" y="6265985"/>
            <a:ext cx="3679825" cy="311028"/>
          </a:xfrm>
        </p:spPr>
        <p:txBody>
          <a:bodyPr anchor="b" anchorCtr="0"/>
          <a:lstStyle>
            <a:lvl1pPr marL="0" indent="0">
              <a:spcBef>
                <a:spcPts val="0"/>
              </a:spcBef>
              <a:buNone/>
              <a:defRPr sz="800">
                <a:latin typeface="+mj-lt"/>
              </a:defRPr>
            </a:lvl1pPr>
            <a:lvl2pPr marL="290513" indent="0">
              <a:spcBef>
                <a:spcPts val="0"/>
              </a:spcBef>
              <a:buNone/>
              <a:defRPr sz="1050"/>
            </a:lvl2pPr>
            <a:lvl3pPr marL="582613" indent="0">
              <a:spcBef>
                <a:spcPts val="0"/>
              </a:spcBef>
              <a:buNone/>
              <a:defRPr sz="1050"/>
            </a:lvl3pPr>
            <a:lvl4pPr marL="855663" indent="0">
              <a:spcBef>
                <a:spcPts val="0"/>
              </a:spcBef>
              <a:buNone/>
              <a:defRPr sz="1050"/>
            </a:lvl4pPr>
            <a:lvl5pPr marL="1100138" indent="0">
              <a:spcBef>
                <a:spcPts val="0"/>
              </a:spcBef>
              <a:buNone/>
              <a:defRPr sz="1050"/>
            </a:lvl5pPr>
          </a:lstStyle>
          <a:p>
            <a:pPr lvl="0"/>
            <a:r>
              <a:rPr lang="en-US"/>
              <a:t>Click to edit Master text styles</a:t>
            </a:r>
          </a:p>
        </p:txBody>
      </p:sp>
      <p:sp>
        <p:nvSpPr>
          <p:cNvPr id="12" name="Text Placeholder 10">
            <a:extLst>
              <a:ext uri="{FF2B5EF4-FFF2-40B4-BE49-F238E27FC236}">
                <a16:creationId xmlns:a16="http://schemas.microsoft.com/office/drawing/2014/main" id="{6CEDD1B3-BEED-F34A-B2B4-FB9C258BD230}"/>
              </a:ext>
            </a:extLst>
          </p:cNvPr>
          <p:cNvSpPr>
            <a:spLocks noGrp="1"/>
          </p:cNvSpPr>
          <p:nvPr>
            <p:ph type="body" sz="quarter" idx="19"/>
          </p:nvPr>
        </p:nvSpPr>
        <p:spPr>
          <a:xfrm>
            <a:off x="457200" y="2933317"/>
            <a:ext cx="3667742" cy="1822983"/>
          </a:xfrm>
        </p:spPr>
        <p:txBody>
          <a:bodyPr>
            <a:noAutofit/>
          </a:bodyPr>
          <a:lstStyle>
            <a:lvl1pPr marL="0" indent="0">
              <a:spcBef>
                <a:spcPts val="0"/>
              </a:spcBef>
              <a:spcAft>
                <a:spcPts val="400"/>
              </a:spcAft>
              <a:buFontTx/>
              <a:buNone/>
              <a:tabLst/>
              <a:defRPr sz="2200">
                <a:solidFill>
                  <a:schemeClr val="tx1"/>
                </a:solidFill>
                <a:latin typeface="+mn-lt"/>
              </a:defRPr>
            </a:lvl1pPr>
            <a:lvl2pPr marL="460375" indent="-223838">
              <a:spcBef>
                <a:spcPts val="0"/>
              </a:spcBef>
              <a:spcAft>
                <a:spcPts val="400"/>
              </a:spcAft>
              <a:buClr>
                <a:schemeClr val="tx2"/>
              </a:buClr>
              <a:buFont typeface="Arial" panose="020B0604020202020204" pitchFamily="34" charset="0"/>
              <a:buChar char="•"/>
              <a:tabLst/>
              <a:defRPr sz="2000">
                <a:solidFill>
                  <a:schemeClr val="tx1"/>
                </a:solidFill>
                <a:latin typeface="+mj-lt"/>
              </a:defRPr>
            </a:lvl2pPr>
            <a:lvl3pPr marL="690563" indent="-223838">
              <a:spcBef>
                <a:spcPts val="0"/>
              </a:spcBef>
              <a:spcAft>
                <a:spcPts val="400"/>
              </a:spcAft>
              <a:tabLst/>
              <a:defRPr sz="2000">
                <a:solidFill>
                  <a:schemeClr val="tx1"/>
                </a:solidFill>
                <a:latin typeface="+mj-lt"/>
              </a:defRPr>
            </a:lvl3pPr>
            <a:lvl4pPr marL="914400" indent="-230188">
              <a:spcBef>
                <a:spcPts val="0"/>
              </a:spcBef>
              <a:spcAft>
                <a:spcPts val="400"/>
              </a:spcAft>
              <a:tabLst/>
              <a:defRPr sz="1800">
                <a:solidFill>
                  <a:schemeClr val="tx1"/>
                </a:solidFill>
                <a:latin typeface="+mj-lt"/>
              </a:defRPr>
            </a:lvl4pPr>
            <a:lvl5pPr marL="1144588" indent="-211138">
              <a:spcBef>
                <a:spcPts val="0"/>
              </a:spcBef>
              <a:spcAft>
                <a:spcPts val="400"/>
              </a:spcAft>
              <a:tabLst/>
              <a:defRPr sz="1800">
                <a:solidFill>
                  <a:schemeClr val="tx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Box 10">
            <a:extLst>
              <a:ext uri="{FF2B5EF4-FFF2-40B4-BE49-F238E27FC236}">
                <a16:creationId xmlns:a16="http://schemas.microsoft.com/office/drawing/2014/main" id="{BE405EF5-67A3-467C-B557-30C099F3F7D8}"/>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©2024 ExlService Holdings, Inc. All rights reserved.</a:t>
            </a:r>
          </a:p>
        </p:txBody>
      </p:sp>
      <p:sp>
        <p:nvSpPr>
          <p:cNvPr id="13" name="TextBox 12">
            <a:extLst>
              <a:ext uri="{FF2B5EF4-FFF2-40B4-BE49-F238E27FC236}">
                <a16:creationId xmlns:a16="http://schemas.microsoft.com/office/drawing/2014/main" id="{F7E476FB-F1EB-4325-8567-72CD95BF0CAA}"/>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a:solidFill>
                <a:schemeClr val="tx2"/>
              </a:solidFill>
            </a:endParaRPr>
          </a:p>
        </p:txBody>
      </p:sp>
    </p:spTree>
    <p:extLst>
      <p:ext uri="{BB962C8B-B14F-4D97-AF65-F5344CB8AC3E}">
        <p14:creationId xmlns:p14="http://schemas.microsoft.com/office/powerpoint/2010/main" val="69665918"/>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73797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act Slide White">
    <p:bg>
      <p:bgRef idx="1001">
        <a:schemeClr val="bg1"/>
      </p:bgRef>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941A1EF-1130-0847-A890-759BB7F11D76}"/>
              </a:ext>
            </a:extLst>
          </p:cNvPr>
          <p:cNvSpPr>
            <a:spLocks noGrp="1"/>
          </p:cNvSpPr>
          <p:nvPr>
            <p:ph type="body" sz="quarter" idx="10"/>
          </p:nvPr>
        </p:nvSpPr>
        <p:spPr>
          <a:xfrm>
            <a:off x="457200" y="2941639"/>
            <a:ext cx="3807869" cy="281142"/>
          </a:xfrm>
        </p:spPr>
        <p:txBody>
          <a:bodyPr/>
          <a:lstStyle>
            <a:lvl1pPr marL="0" indent="0">
              <a:buNone/>
              <a:defRPr sz="2000">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0" name="Text Placeholder 4">
            <a:extLst>
              <a:ext uri="{FF2B5EF4-FFF2-40B4-BE49-F238E27FC236}">
                <a16:creationId xmlns:a16="http://schemas.microsoft.com/office/drawing/2014/main" id="{D1B4C41C-FB42-AD48-A6C4-FD4FE1D148B0}"/>
              </a:ext>
            </a:extLst>
          </p:cNvPr>
          <p:cNvSpPr>
            <a:spLocks noGrp="1"/>
          </p:cNvSpPr>
          <p:nvPr>
            <p:ph type="body" sz="quarter" idx="11"/>
          </p:nvPr>
        </p:nvSpPr>
        <p:spPr>
          <a:xfrm>
            <a:off x="457200" y="3293332"/>
            <a:ext cx="3807869" cy="236380"/>
          </a:xfrm>
        </p:spPr>
        <p:txBody>
          <a:bodyPr/>
          <a:lstStyle>
            <a:lvl1pPr marL="0" indent="0">
              <a:buNone/>
              <a:defRPr sz="1500" b="1" i="0">
                <a:latin typeface="Calibri" panose="020F0502020204030204" pitchFamily="34" charset="0"/>
                <a:cs typeface="Calibri" panose="020F0502020204030204" pitchFamily="34" charset="0"/>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1" name="Text Placeholder 4">
            <a:extLst>
              <a:ext uri="{FF2B5EF4-FFF2-40B4-BE49-F238E27FC236}">
                <a16:creationId xmlns:a16="http://schemas.microsoft.com/office/drawing/2014/main" id="{F2667988-617F-004D-B13E-69F23C6018E9}"/>
              </a:ext>
            </a:extLst>
          </p:cNvPr>
          <p:cNvSpPr>
            <a:spLocks noGrp="1"/>
          </p:cNvSpPr>
          <p:nvPr>
            <p:ph type="body" sz="quarter" idx="12"/>
          </p:nvPr>
        </p:nvSpPr>
        <p:spPr>
          <a:xfrm>
            <a:off x="457200" y="3568293"/>
            <a:ext cx="3807869" cy="870124"/>
          </a:xfrm>
        </p:spPr>
        <p:txBody>
          <a:bodyPr/>
          <a:lstStyle>
            <a:lvl1pPr marL="0" indent="0">
              <a:spcBef>
                <a:spcPts val="300"/>
              </a:spcBef>
              <a:buNone/>
              <a:defRPr sz="1500">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2" name="Text Placeholder 4">
            <a:extLst>
              <a:ext uri="{FF2B5EF4-FFF2-40B4-BE49-F238E27FC236}">
                <a16:creationId xmlns:a16="http://schemas.microsoft.com/office/drawing/2014/main" id="{6FE5633E-57AE-5F4C-8DC4-A6A36A5A6C1D}"/>
              </a:ext>
            </a:extLst>
          </p:cNvPr>
          <p:cNvSpPr>
            <a:spLocks noGrp="1"/>
          </p:cNvSpPr>
          <p:nvPr>
            <p:ph type="body" sz="quarter" idx="13"/>
          </p:nvPr>
        </p:nvSpPr>
        <p:spPr>
          <a:xfrm>
            <a:off x="457200" y="4597790"/>
            <a:ext cx="3807869" cy="281142"/>
          </a:xfrm>
        </p:spPr>
        <p:txBody>
          <a:bodyPr/>
          <a:lstStyle>
            <a:lvl1pPr marL="0" indent="0">
              <a:buNone/>
              <a:defRPr sz="2000">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3" name="Text Placeholder 4">
            <a:extLst>
              <a:ext uri="{FF2B5EF4-FFF2-40B4-BE49-F238E27FC236}">
                <a16:creationId xmlns:a16="http://schemas.microsoft.com/office/drawing/2014/main" id="{3CD5681D-08CD-CE43-A482-97B6B98B3172}"/>
              </a:ext>
            </a:extLst>
          </p:cNvPr>
          <p:cNvSpPr>
            <a:spLocks noGrp="1"/>
          </p:cNvSpPr>
          <p:nvPr>
            <p:ph type="body" sz="quarter" idx="14"/>
          </p:nvPr>
        </p:nvSpPr>
        <p:spPr>
          <a:xfrm>
            <a:off x="457200" y="4949483"/>
            <a:ext cx="3807869" cy="236380"/>
          </a:xfrm>
        </p:spPr>
        <p:txBody>
          <a:bodyPr/>
          <a:lstStyle>
            <a:lvl1pPr marL="0" indent="0">
              <a:buNone/>
              <a:defRPr sz="1500" b="1" i="0">
                <a:latin typeface="Calibri" panose="020F0502020204030204" pitchFamily="34" charset="0"/>
                <a:cs typeface="Calibri" panose="020F0502020204030204" pitchFamily="34" charset="0"/>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4" name="Text Placeholder 4">
            <a:extLst>
              <a:ext uri="{FF2B5EF4-FFF2-40B4-BE49-F238E27FC236}">
                <a16:creationId xmlns:a16="http://schemas.microsoft.com/office/drawing/2014/main" id="{A24ABB26-7301-E846-A462-7610E217F0BE}"/>
              </a:ext>
            </a:extLst>
          </p:cNvPr>
          <p:cNvSpPr>
            <a:spLocks noGrp="1"/>
          </p:cNvSpPr>
          <p:nvPr>
            <p:ph type="body" sz="quarter" idx="15"/>
          </p:nvPr>
        </p:nvSpPr>
        <p:spPr>
          <a:xfrm>
            <a:off x="457200" y="5224444"/>
            <a:ext cx="3807869" cy="870124"/>
          </a:xfrm>
        </p:spPr>
        <p:txBody>
          <a:bodyPr/>
          <a:lstStyle>
            <a:lvl1pPr marL="0" indent="0">
              <a:spcBef>
                <a:spcPts val="300"/>
              </a:spcBef>
              <a:buNone/>
              <a:defRPr sz="1500">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5" name="Text Placeholder 4">
            <a:extLst>
              <a:ext uri="{FF2B5EF4-FFF2-40B4-BE49-F238E27FC236}">
                <a16:creationId xmlns:a16="http://schemas.microsoft.com/office/drawing/2014/main" id="{1903EF78-E55B-BE4C-9CF2-0175C0D0E832}"/>
              </a:ext>
            </a:extLst>
          </p:cNvPr>
          <p:cNvSpPr>
            <a:spLocks noGrp="1"/>
          </p:cNvSpPr>
          <p:nvPr>
            <p:ph type="body" sz="quarter" idx="16"/>
          </p:nvPr>
        </p:nvSpPr>
        <p:spPr>
          <a:xfrm>
            <a:off x="4792607" y="2941639"/>
            <a:ext cx="3807869" cy="281142"/>
          </a:xfrm>
        </p:spPr>
        <p:txBody>
          <a:bodyPr/>
          <a:lstStyle>
            <a:lvl1pPr marL="0" indent="0">
              <a:buNone/>
              <a:defRPr sz="1500">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6" name="Text Placeholder 4">
            <a:extLst>
              <a:ext uri="{FF2B5EF4-FFF2-40B4-BE49-F238E27FC236}">
                <a16:creationId xmlns:a16="http://schemas.microsoft.com/office/drawing/2014/main" id="{5EC6E547-EACF-304E-A8A1-B89AA8072024}"/>
              </a:ext>
            </a:extLst>
          </p:cNvPr>
          <p:cNvSpPr>
            <a:spLocks noGrp="1"/>
          </p:cNvSpPr>
          <p:nvPr>
            <p:ph type="body" sz="quarter" idx="17"/>
          </p:nvPr>
        </p:nvSpPr>
        <p:spPr>
          <a:xfrm>
            <a:off x="4792607" y="3293332"/>
            <a:ext cx="3807869" cy="236380"/>
          </a:xfrm>
        </p:spPr>
        <p:txBody>
          <a:bodyPr/>
          <a:lstStyle>
            <a:lvl1pPr marL="0" indent="0">
              <a:buNone/>
              <a:defRPr sz="1500" b="1" i="0">
                <a:latin typeface="Calibri" panose="020F0502020204030204" pitchFamily="34" charset="0"/>
                <a:cs typeface="Calibri" panose="020F0502020204030204" pitchFamily="34" charset="0"/>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7" name="Text Placeholder 4">
            <a:extLst>
              <a:ext uri="{FF2B5EF4-FFF2-40B4-BE49-F238E27FC236}">
                <a16:creationId xmlns:a16="http://schemas.microsoft.com/office/drawing/2014/main" id="{032E99CF-0040-9145-B590-C27DD73EAEAC}"/>
              </a:ext>
            </a:extLst>
          </p:cNvPr>
          <p:cNvSpPr>
            <a:spLocks noGrp="1"/>
          </p:cNvSpPr>
          <p:nvPr>
            <p:ph type="body" sz="quarter" idx="18"/>
          </p:nvPr>
        </p:nvSpPr>
        <p:spPr>
          <a:xfrm>
            <a:off x="4792607" y="3568293"/>
            <a:ext cx="3807869" cy="870124"/>
          </a:xfrm>
        </p:spPr>
        <p:txBody>
          <a:bodyPr/>
          <a:lstStyle>
            <a:lvl1pPr marL="0" indent="0">
              <a:spcBef>
                <a:spcPts val="300"/>
              </a:spcBef>
              <a:buNone/>
              <a:defRPr sz="1500">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21" name="Text Placeholder 4">
            <a:extLst>
              <a:ext uri="{FF2B5EF4-FFF2-40B4-BE49-F238E27FC236}">
                <a16:creationId xmlns:a16="http://schemas.microsoft.com/office/drawing/2014/main" id="{28F4786A-0F68-1A46-8E73-D7568095F32D}"/>
              </a:ext>
            </a:extLst>
          </p:cNvPr>
          <p:cNvSpPr>
            <a:spLocks noGrp="1"/>
          </p:cNvSpPr>
          <p:nvPr>
            <p:ph type="body" sz="quarter" idx="21"/>
          </p:nvPr>
        </p:nvSpPr>
        <p:spPr>
          <a:xfrm>
            <a:off x="4792607" y="4597790"/>
            <a:ext cx="3807869" cy="1496778"/>
          </a:xfrm>
        </p:spPr>
        <p:txBody>
          <a:bodyPr/>
          <a:lstStyle>
            <a:lvl1pPr marL="0" indent="0">
              <a:spcBef>
                <a:spcPts val="300"/>
              </a:spcBef>
              <a:buNone/>
              <a:defRPr sz="1500">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pic>
        <p:nvPicPr>
          <p:cNvPr id="23" name="Picture 22">
            <a:extLst>
              <a:ext uri="{FF2B5EF4-FFF2-40B4-BE49-F238E27FC236}">
                <a16:creationId xmlns:a16="http://schemas.microsoft.com/office/drawing/2014/main" id="{E31D6697-EB49-1144-B5F3-9918FB7982C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5684" y="1133447"/>
            <a:ext cx="1797646" cy="1152337"/>
          </a:xfrm>
          <a:prstGeom prst="rect">
            <a:avLst/>
          </a:prstGeom>
        </p:spPr>
      </p:pic>
    </p:spTree>
    <p:extLst>
      <p:ext uri="{BB962C8B-B14F-4D97-AF65-F5344CB8AC3E}">
        <p14:creationId xmlns:p14="http://schemas.microsoft.com/office/powerpoint/2010/main" val="1573514717"/>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act Slide Orange">
    <p:bg>
      <p:bgPr>
        <a:solidFill>
          <a:schemeClr val="bg2"/>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941A1EF-1130-0847-A890-759BB7F11D76}"/>
              </a:ext>
            </a:extLst>
          </p:cNvPr>
          <p:cNvSpPr>
            <a:spLocks noGrp="1"/>
          </p:cNvSpPr>
          <p:nvPr>
            <p:ph type="body" sz="quarter" idx="10"/>
          </p:nvPr>
        </p:nvSpPr>
        <p:spPr>
          <a:xfrm>
            <a:off x="457200" y="2941639"/>
            <a:ext cx="3807869" cy="281142"/>
          </a:xfrm>
        </p:spPr>
        <p:txBody>
          <a:bodyPr/>
          <a:lstStyle>
            <a:lvl1pPr marL="0" indent="0">
              <a:buNone/>
              <a:defRPr sz="2000">
                <a:solidFill>
                  <a:schemeClr val="tx1"/>
                </a:solidFill>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0" name="Text Placeholder 4">
            <a:extLst>
              <a:ext uri="{FF2B5EF4-FFF2-40B4-BE49-F238E27FC236}">
                <a16:creationId xmlns:a16="http://schemas.microsoft.com/office/drawing/2014/main" id="{D1B4C41C-FB42-AD48-A6C4-FD4FE1D148B0}"/>
              </a:ext>
            </a:extLst>
          </p:cNvPr>
          <p:cNvSpPr>
            <a:spLocks noGrp="1"/>
          </p:cNvSpPr>
          <p:nvPr>
            <p:ph type="body" sz="quarter" idx="11"/>
          </p:nvPr>
        </p:nvSpPr>
        <p:spPr>
          <a:xfrm>
            <a:off x="457200" y="3293332"/>
            <a:ext cx="3807869" cy="236380"/>
          </a:xfrm>
        </p:spPr>
        <p:txBody>
          <a:bodyPr/>
          <a:lstStyle>
            <a:lvl1pPr marL="0" indent="0">
              <a:buNone/>
              <a:defRPr sz="1500" b="1" i="0">
                <a:solidFill>
                  <a:schemeClr val="tx1"/>
                </a:solidFill>
                <a:latin typeface="Calibri" panose="020F0502020204030204" pitchFamily="34" charset="0"/>
                <a:cs typeface="Calibri" panose="020F0502020204030204" pitchFamily="34" charset="0"/>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1" name="Text Placeholder 4">
            <a:extLst>
              <a:ext uri="{FF2B5EF4-FFF2-40B4-BE49-F238E27FC236}">
                <a16:creationId xmlns:a16="http://schemas.microsoft.com/office/drawing/2014/main" id="{F2667988-617F-004D-B13E-69F23C6018E9}"/>
              </a:ext>
            </a:extLst>
          </p:cNvPr>
          <p:cNvSpPr>
            <a:spLocks noGrp="1"/>
          </p:cNvSpPr>
          <p:nvPr>
            <p:ph type="body" sz="quarter" idx="12"/>
          </p:nvPr>
        </p:nvSpPr>
        <p:spPr>
          <a:xfrm>
            <a:off x="457200" y="3568293"/>
            <a:ext cx="3807869" cy="870124"/>
          </a:xfrm>
        </p:spPr>
        <p:txBody>
          <a:bodyPr/>
          <a:lstStyle>
            <a:lvl1pPr marL="0" indent="0">
              <a:spcBef>
                <a:spcPts val="300"/>
              </a:spcBef>
              <a:buNone/>
              <a:defRPr sz="1500">
                <a:solidFill>
                  <a:schemeClr val="tx1"/>
                </a:solidFill>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2" name="Text Placeholder 4">
            <a:extLst>
              <a:ext uri="{FF2B5EF4-FFF2-40B4-BE49-F238E27FC236}">
                <a16:creationId xmlns:a16="http://schemas.microsoft.com/office/drawing/2014/main" id="{6FE5633E-57AE-5F4C-8DC4-A6A36A5A6C1D}"/>
              </a:ext>
            </a:extLst>
          </p:cNvPr>
          <p:cNvSpPr>
            <a:spLocks noGrp="1"/>
          </p:cNvSpPr>
          <p:nvPr>
            <p:ph type="body" sz="quarter" idx="13"/>
          </p:nvPr>
        </p:nvSpPr>
        <p:spPr>
          <a:xfrm>
            <a:off x="457200" y="4597790"/>
            <a:ext cx="3807869" cy="281142"/>
          </a:xfrm>
        </p:spPr>
        <p:txBody>
          <a:bodyPr/>
          <a:lstStyle>
            <a:lvl1pPr marL="0" indent="0">
              <a:buNone/>
              <a:defRPr sz="2000">
                <a:solidFill>
                  <a:schemeClr val="tx1"/>
                </a:solidFill>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3" name="Text Placeholder 4">
            <a:extLst>
              <a:ext uri="{FF2B5EF4-FFF2-40B4-BE49-F238E27FC236}">
                <a16:creationId xmlns:a16="http://schemas.microsoft.com/office/drawing/2014/main" id="{3CD5681D-08CD-CE43-A482-97B6B98B3172}"/>
              </a:ext>
            </a:extLst>
          </p:cNvPr>
          <p:cNvSpPr>
            <a:spLocks noGrp="1"/>
          </p:cNvSpPr>
          <p:nvPr>
            <p:ph type="body" sz="quarter" idx="14"/>
          </p:nvPr>
        </p:nvSpPr>
        <p:spPr>
          <a:xfrm>
            <a:off x="457200" y="4949483"/>
            <a:ext cx="3807869" cy="236380"/>
          </a:xfrm>
        </p:spPr>
        <p:txBody>
          <a:bodyPr/>
          <a:lstStyle>
            <a:lvl1pPr marL="0" indent="0">
              <a:buNone/>
              <a:defRPr sz="1500" b="1" i="0">
                <a:solidFill>
                  <a:schemeClr val="tx1"/>
                </a:solidFill>
                <a:latin typeface="Calibri" panose="020F0502020204030204" pitchFamily="34" charset="0"/>
                <a:cs typeface="Calibri" panose="020F0502020204030204" pitchFamily="34" charset="0"/>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4" name="Text Placeholder 4">
            <a:extLst>
              <a:ext uri="{FF2B5EF4-FFF2-40B4-BE49-F238E27FC236}">
                <a16:creationId xmlns:a16="http://schemas.microsoft.com/office/drawing/2014/main" id="{A24ABB26-7301-E846-A462-7610E217F0BE}"/>
              </a:ext>
            </a:extLst>
          </p:cNvPr>
          <p:cNvSpPr>
            <a:spLocks noGrp="1"/>
          </p:cNvSpPr>
          <p:nvPr>
            <p:ph type="body" sz="quarter" idx="15"/>
          </p:nvPr>
        </p:nvSpPr>
        <p:spPr>
          <a:xfrm>
            <a:off x="457200" y="5224444"/>
            <a:ext cx="3807869" cy="870124"/>
          </a:xfrm>
        </p:spPr>
        <p:txBody>
          <a:bodyPr/>
          <a:lstStyle>
            <a:lvl1pPr marL="0" indent="0">
              <a:spcBef>
                <a:spcPts val="300"/>
              </a:spcBef>
              <a:buNone/>
              <a:defRPr sz="1500">
                <a:solidFill>
                  <a:schemeClr val="tx1"/>
                </a:solidFill>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5" name="Text Placeholder 4">
            <a:extLst>
              <a:ext uri="{FF2B5EF4-FFF2-40B4-BE49-F238E27FC236}">
                <a16:creationId xmlns:a16="http://schemas.microsoft.com/office/drawing/2014/main" id="{1903EF78-E55B-BE4C-9CF2-0175C0D0E832}"/>
              </a:ext>
            </a:extLst>
          </p:cNvPr>
          <p:cNvSpPr>
            <a:spLocks noGrp="1"/>
          </p:cNvSpPr>
          <p:nvPr>
            <p:ph type="body" sz="quarter" idx="16"/>
          </p:nvPr>
        </p:nvSpPr>
        <p:spPr>
          <a:xfrm>
            <a:off x="4792607" y="2941639"/>
            <a:ext cx="3807869" cy="281142"/>
          </a:xfrm>
        </p:spPr>
        <p:txBody>
          <a:bodyPr/>
          <a:lstStyle>
            <a:lvl1pPr marL="0" indent="0">
              <a:buNone/>
              <a:defRPr sz="1500">
                <a:solidFill>
                  <a:schemeClr val="tx1"/>
                </a:solidFill>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6" name="Text Placeholder 4">
            <a:extLst>
              <a:ext uri="{FF2B5EF4-FFF2-40B4-BE49-F238E27FC236}">
                <a16:creationId xmlns:a16="http://schemas.microsoft.com/office/drawing/2014/main" id="{5EC6E547-EACF-304E-A8A1-B89AA8072024}"/>
              </a:ext>
            </a:extLst>
          </p:cNvPr>
          <p:cNvSpPr>
            <a:spLocks noGrp="1"/>
          </p:cNvSpPr>
          <p:nvPr>
            <p:ph type="body" sz="quarter" idx="17"/>
          </p:nvPr>
        </p:nvSpPr>
        <p:spPr>
          <a:xfrm>
            <a:off x="4792607" y="3293332"/>
            <a:ext cx="3807869" cy="236380"/>
          </a:xfrm>
        </p:spPr>
        <p:txBody>
          <a:bodyPr/>
          <a:lstStyle>
            <a:lvl1pPr marL="0" indent="0">
              <a:buNone/>
              <a:defRPr sz="1500" b="1" i="0">
                <a:solidFill>
                  <a:schemeClr val="tx1"/>
                </a:solidFill>
                <a:latin typeface="Calibri" panose="020F0502020204030204" pitchFamily="34" charset="0"/>
                <a:cs typeface="Calibri" panose="020F0502020204030204" pitchFamily="34" charset="0"/>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7" name="Text Placeholder 4">
            <a:extLst>
              <a:ext uri="{FF2B5EF4-FFF2-40B4-BE49-F238E27FC236}">
                <a16:creationId xmlns:a16="http://schemas.microsoft.com/office/drawing/2014/main" id="{032E99CF-0040-9145-B590-C27DD73EAEAC}"/>
              </a:ext>
            </a:extLst>
          </p:cNvPr>
          <p:cNvSpPr>
            <a:spLocks noGrp="1"/>
          </p:cNvSpPr>
          <p:nvPr>
            <p:ph type="body" sz="quarter" idx="18"/>
          </p:nvPr>
        </p:nvSpPr>
        <p:spPr>
          <a:xfrm>
            <a:off x="4792607" y="3568293"/>
            <a:ext cx="3807869" cy="870124"/>
          </a:xfrm>
        </p:spPr>
        <p:txBody>
          <a:bodyPr/>
          <a:lstStyle>
            <a:lvl1pPr marL="0" indent="0">
              <a:spcBef>
                <a:spcPts val="300"/>
              </a:spcBef>
              <a:buNone/>
              <a:defRPr sz="1500">
                <a:solidFill>
                  <a:schemeClr val="tx1"/>
                </a:solidFill>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21" name="Text Placeholder 4">
            <a:extLst>
              <a:ext uri="{FF2B5EF4-FFF2-40B4-BE49-F238E27FC236}">
                <a16:creationId xmlns:a16="http://schemas.microsoft.com/office/drawing/2014/main" id="{28F4786A-0F68-1A46-8E73-D7568095F32D}"/>
              </a:ext>
            </a:extLst>
          </p:cNvPr>
          <p:cNvSpPr>
            <a:spLocks noGrp="1"/>
          </p:cNvSpPr>
          <p:nvPr>
            <p:ph type="body" sz="quarter" idx="21"/>
          </p:nvPr>
        </p:nvSpPr>
        <p:spPr>
          <a:xfrm>
            <a:off x="4792607" y="4597790"/>
            <a:ext cx="3807869" cy="1496778"/>
          </a:xfrm>
        </p:spPr>
        <p:txBody>
          <a:bodyPr/>
          <a:lstStyle>
            <a:lvl1pPr marL="0" indent="0">
              <a:spcBef>
                <a:spcPts val="300"/>
              </a:spcBef>
              <a:buNone/>
              <a:defRPr sz="1500">
                <a:solidFill>
                  <a:schemeClr val="tx1"/>
                </a:solidFill>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pic>
        <p:nvPicPr>
          <p:cNvPr id="23" name="Picture 22">
            <a:extLst>
              <a:ext uri="{FF2B5EF4-FFF2-40B4-BE49-F238E27FC236}">
                <a16:creationId xmlns:a16="http://schemas.microsoft.com/office/drawing/2014/main" id="{E31D6697-EB49-1144-B5F3-9918FB7982C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5684" y="1133447"/>
            <a:ext cx="1797645" cy="1152337"/>
          </a:xfrm>
          <a:prstGeom prst="rect">
            <a:avLst/>
          </a:prstGeom>
        </p:spPr>
      </p:pic>
    </p:spTree>
    <p:extLst>
      <p:ext uri="{BB962C8B-B14F-4D97-AF65-F5344CB8AC3E}">
        <p14:creationId xmlns:p14="http://schemas.microsoft.com/office/powerpoint/2010/main" val="2378266953"/>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title orang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57200"/>
            <a:ext cx="11277600" cy="3413547"/>
          </a:xfrm>
        </p:spPr>
        <p:txBody>
          <a:bodyPr anchor="b"/>
          <a:lstStyle>
            <a:lvl1pPr algn="l">
              <a:lnSpc>
                <a:spcPct val="80000"/>
              </a:lnSpc>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457199" y="4027501"/>
            <a:ext cx="11277599" cy="936385"/>
          </a:xfrm>
        </p:spPr>
        <p:txBody>
          <a:bodyPr>
            <a:normAutofit/>
          </a:bodyPr>
          <a:lstStyle>
            <a:lvl1pPr marL="0" indent="0" algn="l">
              <a:spcBef>
                <a:spcPts val="0"/>
              </a:spcBef>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Tree>
    <p:extLst>
      <p:ext uri="{BB962C8B-B14F-4D97-AF65-F5344CB8AC3E}">
        <p14:creationId xmlns:p14="http://schemas.microsoft.com/office/powerpoint/2010/main" val="3788416789"/>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Case study detaile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D0396F7-F256-7EC8-5CFA-5E28D456D666}"/>
              </a:ext>
            </a:extLst>
          </p:cNvPr>
          <p:cNvSpPr/>
          <p:nvPr/>
        </p:nvSpPr>
        <p:spPr>
          <a:xfrm>
            <a:off x="0" y="0"/>
            <a:ext cx="12192000" cy="1204111"/>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511BE63-AB7C-B671-C72A-EFE88271CA5D}"/>
              </a:ext>
            </a:extLst>
          </p:cNvPr>
          <p:cNvSpPr txBox="1"/>
          <p:nvPr/>
        </p:nvSpPr>
        <p:spPr>
          <a:xfrm>
            <a:off x="8955344" y="645799"/>
            <a:ext cx="2945230" cy="769441"/>
          </a:xfrm>
          <a:prstGeom prst="rect">
            <a:avLst/>
          </a:prstGeom>
          <a:noFill/>
        </p:spPr>
        <p:txBody>
          <a:bodyPr wrap="none" rtlCol="0">
            <a:spAutoFit/>
          </a:bodyPr>
          <a:lstStyle/>
          <a:p>
            <a:r>
              <a:rPr lang="en-US" sz="4400">
                <a:solidFill>
                  <a:schemeClr val="bg1"/>
                </a:solidFill>
                <a:latin typeface="+mj-lt"/>
              </a:rPr>
              <a:t>CASE STUDY</a:t>
            </a:r>
          </a:p>
        </p:txBody>
      </p:sp>
      <p:pic>
        <p:nvPicPr>
          <p:cNvPr id="24" name="Picture 23">
            <a:extLst>
              <a:ext uri="{FF2B5EF4-FFF2-40B4-BE49-F238E27FC236}">
                <a16:creationId xmlns:a16="http://schemas.microsoft.com/office/drawing/2014/main" id="{54BE4AA2-7A93-2244-97DF-BEAFE86FE2B8}"/>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22" name="TextBox 21">
            <a:extLst>
              <a:ext uri="{FF2B5EF4-FFF2-40B4-BE49-F238E27FC236}">
                <a16:creationId xmlns:a16="http://schemas.microsoft.com/office/drawing/2014/main" id="{554628D0-DB29-484F-AE87-9BA55BF787A1}"/>
              </a:ext>
            </a:extLst>
          </p:cNvPr>
          <p:cNvSpPr txBox="1"/>
          <p:nvPr/>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rgbClr val="FB4D0A"/>
                </a:solidFill>
              </a:rPr>
              <a:t>‹#›</a:t>
            </a:fld>
            <a:endParaRPr lang="en-US" sz="800">
              <a:solidFill>
                <a:srgbClr val="FB4D0A"/>
              </a:solidFill>
            </a:endParaRPr>
          </a:p>
        </p:txBody>
      </p:sp>
      <p:sp>
        <p:nvSpPr>
          <p:cNvPr id="6" name="TextBox 5">
            <a:extLst>
              <a:ext uri="{FF2B5EF4-FFF2-40B4-BE49-F238E27FC236}">
                <a16:creationId xmlns:a16="http://schemas.microsoft.com/office/drawing/2014/main" id="{1C0C95D7-21A9-CC2A-7CC1-81A26F21BCF3}"/>
              </a:ext>
            </a:extLst>
          </p:cNvPr>
          <p:cNvSpPr txBox="1"/>
          <p:nvPr/>
        </p:nvSpPr>
        <p:spPr>
          <a:xfrm>
            <a:off x="8766928" y="976213"/>
            <a:ext cx="3322063" cy="861774"/>
          </a:xfrm>
          <a:prstGeom prst="rect">
            <a:avLst/>
          </a:prstGeom>
          <a:noFill/>
        </p:spPr>
        <p:txBody>
          <a:bodyPr wrap="none" rtlCol="0">
            <a:spAutoFit/>
          </a:bodyPr>
          <a:lstStyle/>
          <a:p>
            <a:r>
              <a:rPr lang="en-US" sz="5000">
                <a:solidFill>
                  <a:schemeClr val="bg1"/>
                </a:solidFill>
                <a:latin typeface="+mj-lt"/>
              </a:rPr>
              <a:t>CASE STUDY</a:t>
            </a:r>
          </a:p>
        </p:txBody>
      </p:sp>
      <p:sp>
        <p:nvSpPr>
          <p:cNvPr id="10" name="Text Placeholder 9">
            <a:extLst>
              <a:ext uri="{FF2B5EF4-FFF2-40B4-BE49-F238E27FC236}">
                <a16:creationId xmlns:a16="http://schemas.microsoft.com/office/drawing/2014/main" id="{09F8A7F0-36A8-F7F8-93EA-B7D45AAAE0F1}"/>
              </a:ext>
            </a:extLst>
          </p:cNvPr>
          <p:cNvSpPr>
            <a:spLocks noGrp="1"/>
          </p:cNvSpPr>
          <p:nvPr>
            <p:ph type="body" sz="quarter" idx="10"/>
          </p:nvPr>
        </p:nvSpPr>
        <p:spPr>
          <a:xfrm>
            <a:off x="457200" y="315990"/>
            <a:ext cx="11524268" cy="558199"/>
          </a:xfrm>
        </p:spPr>
        <p:txBody>
          <a:bodyPr/>
          <a:lstStyle>
            <a:lvl1pPr marL="0" indent="0">
              <a:buNone/>
              <a:defRPr sz="3600"/>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27" name="Text Placeholder 26">
            <a:extLst>
              <a:ext uri="{FF2B5EF4-FFF2-40B4-BE49-F238E27FC236}">
                <a16:creationId xmlns:a16="http://schemas.microsoft.com/office/drawing/2014/main" id="{0341B144-3A4C-B95E-E40F-3D52D3981375}"/>
              </a:ext>
            </a:extLst>
          </p:cNvPr>
          <p:cNvSpPr>
            <a:spLocks noGrp="1"/>
          </p:cNvSpPr>
          <p:nvPr>
            <p:ph type="body" sz="quarter" idx="12"/>
          </p:nvPr>
        </p:nvSpPr>
        <p:spPr>
          <a:xfrm>
            <a:off x="457200" y="855549"/>
            <a:ext cx="8308975" cy="227798"/>
          </a:xfrm>
        </p:spPr>
        <p:txBody>
          <a:bodyPr/>
          <a:lstStyle>
            <a:lvl1pPr marL="0" indent="0">
              <a:buFontTx/>
              <a:buNone/>
              <a:defRPr sz="1600" b="1">
                <a:solidFill>
                  <a:schemeClr val="accent3"/>
                </a:solidFill>
                <a:latin typeface="+mn-lt"/>
              </a:defRPr>
            </a:lvl1pPr>
          </a:lstStyle>
          <a:p>
            <a:pPr lvl="0"/>
            <a:r>
              <a:rPr lang="en-US"/>
              <a:t>Click to edit Master text styles</a:t>
            </a:r>
          </a:p>
        </p:txBody>
      </p:sp>
      <p:sp>
        <p:nvSpPr>
          <p:cNvPr id="29" name="Text Placeholder 26">
            <a:extLst>
              <a:ext uri="{FF2B5EF4-FFF2-40B4-BE49-F238E27FC236}">
                <a16:creationId xmlns:a16="http://schemas.microsoft.com/office/drawing/2014/main" id="{85C16B2F-0E6E-4C9F-FDC9-5049DDE918B7}"/>
              </a:ext>
            </a:extLst>
          </p:cNvPr>
          <p:cNvSpPr>
            <a:spLocks noGrp="1"/>
          </p:cNvSpPr>
          <p:nvPr>
            <p:ph type="body" sz="quarter" idx="13" hasCustomPrompt="1"/>
          </p:nvPr>
        </p:nvSpPr>
        <p:spPr>
          <a:xfrm>
            <a:off x="457201" y="1570034"/>
            <a:ext cx="2201157" cy="282410"/>
          </a:xfrm>
        </p:spPr>
        <p:txBody>
          <a:bodyPr/>
          <a:lstStyle>
            <a:lvl1pPr marL="0" indent="0">
              <a:buFontTx/>
              <a:buNone/>
              <a:defRPr sz="1600" b="1">
                <a:solidFill>
                  <a:schemeClr val="accent3"/>
                </a:solidFill>
                <a:latin typeface="+mn-lt"/>
              </a:defRPr>
            </a:lvl1pPr>
          </a:lstStyle>
          <a:p>
            <a:pPr lvl="0"/>
            <a:r>
              <a:rPr lang="en-US"/>
              <a:t>Client</a:t>
            </a:r>
          </a:p>
        </p:txBody>
      </p:sp>
      <p:sp>
        <p:nvSpPr>
          <p:cNvPr id="32" name="Text Placeholder 31">
            <a:extLst>
              <a:ext uri="{FF2B5EF4-FFF2-40B4-BE49-F238E27FC236}">
                <a16:creationId xmlns:a16="http://schemas.microsoft.com/office/drawing/2014/main" id="{FD25BC01-6A2C-BC8A-CE0F-9CCBDA97A1D6}"/>
              </a:ext>
            </a:extLst>
          </p:cNvPr>
          <p:cNvSpPr>
            <a:spLocks noGrp="1"/>
          </p:cNvSpPr>
          <p:nvPr>
            <p:ph type="body" sz="quarter" idx="14" hasCustomPrompt="1"/>
          </p:nvPr>
        </p:nvSpPr>
        <p:spPr>
          <a:xfrm>
            <a:off x="461388" y="1924655"/>
            <a:ext cx="2196206" cy="1055065"/>
          </a:xfrm>
        </p:spPr>
        <p:txBody>
          <a:bodyPr/>
          <a:lstStyle>
            <a:lvl1pPr marL="0" indent="0">
              <a:buFontTx/>
              <a:buNone/>
              <a:defRPr lang="en-US" sz="1800" kern="1200" dirty="0" smtClean="0">
                <a:solidFill>
                  <a:srgbClr val="000000"/>
                </a:solidFill>
                <a:latin typeface="+mj-lt"/>
                <a:ea typeface="+mn-ea"/>
                <a:cs typeface="+mn-cs"/>
              </a:defRPr>
            </a:lvl1pPr>
            <a:lvl2pPr marL="290513" indent="0">
              <a:buFontTx/>
              <a:buNone/>
              <a:defRPr lang="en-US" sz="1800" kern="1200" dirty="0" smtClean="0">
                <a:solidFill>
                  <a:srgbClr val="000000"/>
                </a:solidFill>
                <a:latin typeface="+mj-lt"/>
                <a:ea typeface="+mn-ea"/>
                <a:cs typeface="+mn-cs"/>
              </a:defRPr>
            </a:lvl2pPr>
            <a:lvl3pPr marL="582613" indent="0">
              <a:buFontTx/>
              <a:buNone/>
              <a:defRPr lang="en-US" sz="1800" kern="1200" dirty="0" smtClean="0">
                <a:solidFill>
                  <a:srgbClr val="000000"/>
                </a:solidFill>
                <a:latin typeface="+mj-lt"/>
                <a:ea typeface="+mn-ea"/>
                <a:cs typeface="+mn-cs"/>
              </a:defRPr>
            </a:lvl3pPr>
            <a:lvl4pPr marL="855663" indent="0">
              <a:buFontTx/>
              <a:buNone/>
              <a:defRPr lang="en-US" sz="1800" kern="1200" dirty="0" smtClean="0">
                <a:solidFill>
                  <a:srgbClr val="000000"/>
                </a:solidFill>
                <a:latin typeface="+mj-lt"/>
                <a:ea typeface="+mn-ea"/>
                <a:cs typeface="+mn-cs"/>
              </a:defRPr>
            </a:lvl4pPr>
            <a:lvl5pPr marL="1100138" indent="0">
              <a:buFontTx/>
              <a:buNone/>
              <a:defRPr lang="en-US" sz="1800" kern="1200" dirty="0">
                <a:solidFill>
                  <a:srgbClr val="000000"/>
                </a:solidFill>
                <a:latin typeface="+mj-lt"/>
                <a:ea typeface="+mn-ea"/>
                <a:cs typeface="+mn-cs"/>
              </a:defRPr>
            </a:lvl5pPr>
          </a:lstStyle>
          <a:p>
            <a:pPr lvl="0"/>
            <a:r>
              <a:rPr lang="en-US"/>
              <a:t>Client industry intro description goes here on up to four lines of text content</a:t>
            </a:r>
          </a:p>
        </p:txBody>
      </p:sp>
      <p:sp>
        <p:nvSpPr>
          <p:cNvPr id="33" name="Text Placeholder 26">
            <a:extLst>
              <a:ext uri="{FF2B5EF4-FFF2-40B4-BE49-F238E27FC236}">
                <a16:creationId xmlns:a16="http://schemas.microsoft.com/office/drawing/2014/main" id="{702C7A7B-5BE8-27C7-C967-54B2501D1DD1}"/>
              </a:ext>
            </a:extLst>
          </p:cNvPr>
          <p:cNvSpPr>
            <a:spLocks noGrp="1"/>
          </p:cNvSpPr>
          <p:nvPr>
            <p:ph type="body" sz="quarter" idx="15" hasCustomPrompt="1"/>
          </p:nvPr>
        </p:nvSpPr>
        <p:spPr>
          <a:xfrm>
            <a:off x="457201" y="3151528"/>
            <a:ext cx="2201157" cy="282410"/>
          </a:xfrm>
        </p:spPr>
        <p:txBody>
          <a:bodyPr/>
          <a:lstStyle>
            <a:lvl1pPr marL="0" indent="0">
              <a:buFontTx/>
              <a:buNone/>
              <a:defRPr sz="1600" b="1">
                <a:solidFill>
                  <a:schemeClr val="accent3"/>
                </a:solidFill>
                <a:latin typeface="+mn-lt"/>
              </a:defRPr>
            </a:lvl1pPr>
          </a:lstStyle>
          <a:p>
            <a:pPr lvl="0"/>
            <a:r>
              <a:rPr lang="en-US"/>
              <a:t>Client challenges</a:t>
            </a:r>
          </a:p>
        </p:txBody>
      </p:sp>
      <p:sp>
        <p:nvSpPr>
          <p:cNvPr id="37" name="Text Placeholder 36">
            <a:extLst>
              <a:ext uri="{FF2B5EF4-FFF2-40B4-BE49-F238E27FC236}">
                <a16:creationId xmlns:a16="http://schemas.microsoft.com/office/drawing/2014/main" id="{C924DEDB-3EDF-E33C-EF76-4E02B7B6B8EF}"/>
              </a:ext>
            </a:extLst>
          </p:cNvPr>
          <p:cNvSpPr>
            <a:spLocks noGrp="1"/>
          </p:cNvSpPr>
          <p:nvPr>
            <p:ph type="body" sz="quarter" idx="16"/>
          </p:nvPr>
        </p:nvSpPr>
        <p:spPr>
          <a:xfrm>
            <a:off x="457201" y="3502135"/>
            <a:ext cx="2201157" cy="2598720"/>
          </a:xfrm>
        </p:spPr>
        <p:txBody>
          <a:bodyPr/>
          <a:lstStyle>
            <a:lvl1pPr marL="112713" indent="-112713">
              <a:spcBef>
                <a:spcPts val="200"/>
              </a:spcBef>
              <a:spcAft>
                <a:spcPts val="200"/>
              </a:spcAft>
              <a:buClr>
                <a:schemeClr val="accent3"/>
              </a:buClr>
              <a:defRPr sz="1100">
                <a:solidFill>
                  <a:schemeClr val="tx1"/>
                </a:solidFill>
              </a:defRPr>
            </a:lvl1pPr>
          </a:lstStyle>
          <a:p>
            <a:pPr lvl="0"/>
            <a:r>
              <a:rPr lang="en-US"/>
              <a:t>Click to edit Master text styles</a:t>
            </a:r>
          </a:p>
        </p:txBody>
      </p:sp>
      <p:sp>
        <p:nvSpPr>
          <p:cNvPr id="43" name="Text Placeholder 26">
            <a:extLst>
              <a:ext uri="{FF2B5EF4-FFF2-40B4-BE49-F238E27FC236}">
                <a16:creationId xmlns:a16="http://schemas.microsoft.com/office/drawing/2014/main" id="{FDA3A212-8F30-D033-AB41-B7498539543D}"/>
              </a:ext>
            </a:extLst>
          </p:cNvPr>
          <p:cNvSpPr>
            <a:spLocks noGrp="1"/>
          </p:cNvSpPr>
          <p:nvPr>
            <p:ph type="body" sz="quarter" idx="17" hasCustomPrompt="1"/>
          </p:nvPr>
        </p:nvSpPr>
        <p:spPr>
          <a:xfrm>
            <a:off x="3054221" y="1570034"/>
            <a:ext cx="2414504" cy="282410"/>
          </a:xfrm>
        </p:spPr>
        <p:txBody>
          <a:bodyPr/>
          <a:lstStyle>
            <a:lvl1pPr marL="0" indent="0">
              <a:buFontTx/>
              <a:buNone/>
              <a:defRPr sz="1600" b="1">
                <a:solidFill>
                  <a:schemeClr val="accent3"/>
                </a:solidFill>
                <a:latin typeface="+mn-lt"/>
              </a:defRPr>
            </a:lvl1pPr>
          </a:lstStyle>
          <a:p>
            <a:pPr lvl="0"/>
            <a:r>
              <a:rPr lang="en-US"/>
              <a:t>Scope</a:t>
            </a:r>
          </a:p>
        </p:txBody>
      </p:sp>
      <p:sp>
        <p:nvSpPr>
          <p:cNvPr id="44" name="Text Placeholder 36">
            <a:extLst>
              <a:ext uri="{FF2B5EF4-FFF2-40B4-BE49-F238E27FC236}">
                <a16:creationId xmlns:a16="http://schemas.microsoft.com/office/drawing/2014/main" id="{A14E640B-FB32-E6A5-7E82-DDDAEC38172A}"/>
              </a:ext>
            </a:extLst>
          </p:cNvPr>
          <p:cNvSpPr>
            <a:spLocks noGrp="1"/>
          </p:cNvSpPr>
          <p:nvPr>
            <p:ph type="body" sz="quarter" idx="18"/>
          </p:nvPr>
        </p:nvSpPr>
        <p:spPr>
          <a:xfrm>
            <a:off x="3054221" y="1924656"/>
            <a:ext cx="5603600" cy="2363868"/>
          </a:xfrm>
        </p:spPr>
        <p:txBody>
          <a:bodyPr/>
          <a:lstStyle>
            <a:lvl1pPr marL="112713" indent="-112713">
              <a:spcBef>
                <a:spcPts val="200"/>
              </a:spcBef>
              <a:spcAft>
                <a:spcPts val="200"/>
              </a:spcAft>
              <a:buClr>
                <a:schemeClr val="accent3"/>
              </a:buClr>
              <a:defRPr sz="1100">
                <a:solidFill>
                  <a:schemeClr val="tx1"/>
                </a:solidFill>
              </a:defRPr>
            </a:lvl1pPr>
          </a:lstStyle>
          <a:p>
            <a:pPr lvl="0"/>
            <a:r>
              <a:rPr lang="en-US"/>
              <a:t>Click to edit Master text styles</a:t>
            </a:r>
          </a:p>
        </p:txBody>
      </p:sp>
      <p:sp>
        <p:nvSpPr>
          <p:cNvPr id="47" name="Text Placeholder 36">
            <a:extLst>
              <a:ext uri="{FF2B5EF4-FFF2-40B4-BE49-F238E27FC236}">
                <a16:creationId xmlns:a16="http://schemas.microsoft.com/office/drawing/2014/main" id="{78ADAF88-FA61-AF79-0470-D140F7AA2F72}"/>
              </a:ext>
            </a:extLst>
          </p:cNvPr>
          <p:cNvSpPr>
            <a:spLocks noGrp="1"/>
          </p:cNvSpPr>
          <p:nvPr>
            <p:ph type="body" sz="quarter" idx="20"/>
          </p:nvPr>
        </p:nvSpPr>
        <p:spPr>
          <a:xfrm>
            <a:off x="3054221" y="4790839"/>
            <a:ext cx="5603600" cy="1310016"/>
          </a:xfrm>
        </p:spPr>
        <p:txBody>
          <a:bodyPr/>
          <a:lstStyle>
            <a:lvl1pPr marL="112713" indent="-112713">
              <a:spcBef>
                <a:spcPts val="200"/>
              </a:spcBef>
              <a:spcAft>
                <a:spcPts val="200"/>
              </a:spcAft>
              <a:buClr>
                <a:schemeClr val="accent3"/>
              </a:buClr>
              <a:defRPr sz="1100">
                <a:solidFill>
                  <a:schemeClr val="tx1"/>
                </a:solidFill>
              </a:defRPr>
            </a:lvl1pPr>
          </a:lstStyle>
          <a:p>
            <a:pPr lvl="0"/>
            <a:r>
              <a:rPr lang="en-US"/>
              <a:t>Click to edit Master text styles</a:t>
            </a:r>
          </a:p>
        </p:txBody>
      </p:sp>
      <p:sp>
        <p:nvSpPr>
          <p:cNvPr id="49" name="Text Placeholder 26">
            <a:extLst>
              <a:ext uri="{FF2B5EF4-FFF2-40B4-BE49-F238E27FC236}">
                <a16:creationId xmlns:a16="http://schemas.microsoft.com/office/drawing/2014/main" id="{DE3059AE-6A6C-9CE8-454D-9F278F9EC3A2}"/>
              </a:ext>
            </a:extLst>
          </p:cNvPr>
          <p:cNvSpPr>
            <a:spLocks noGrp="1"/>
          </p:cNvSpPr>
          <p:nvPr>
            <p:ph type="body" sz="quarter" idx="21" hasCustomPrompt="1"/>
          </p:nvPr>
        </p:nvSpPr>
        <p:spPr>
          <a:xfrm>
            <a:off x="9125145" y="1570034"/>
            <a:ext cx="2677207" cy="282410"/>
          </a:xfrm>
        </p:spPr>
        <p:txBody>
          <a:bodyPr/>
          <a:lstStyle>
            <a:lvl1pPr marL="0" indent="0">
              <a:buFontTx/>
              <a:buNone/>
              <a:defRPr sz="1600" b="1">
                <a:solidFill>
                  <a:schemeClr val="tx2"/>
                </a:solidFill>
                <a:latin typeface="+mn-lt"/>
              </a:defRPr>
            </a:lvl1pPr>
          </a:lstStyle>
          <a:p>
            <a:pPr lvl="0"/>
            <a:r>
              <a:rPr lang="en-US"/>
              <a:t>Results</a:t>
            </a:r>
          </a:p>
        </p:txBody>
      </p:sp>
      <p:sp>
        <p:nvSpPr>
          <p:cNvPr id="51" name="Text Placeholder 36">
            <a:extLst>
              <a:ext uri="{FF2B5EF4-FFF2-40B4-BE49-F238E27FC236}">
                <a16:creationId xmlns:a16="http://schemas.microsoft.com/office/drawing/2014/main" id="{BD35A55A-C259-3ABC-DCF1-FF10E661689D}"/>
              </a:ext>
            </a:extLst>
          </p:cNvPr>
          <p:cNvSpPr>
            <a:spLocks noGrp="1"/>
          </p:cNvSpPr>
          <p:nvPr>
            <p:ph type="body" sz="quarter" idx="22"/>
          </p:nvPr>
        </p:nvSpPr>
        <p:spPr>
          <a:xfrm>
            <a:off x="9125146" y="1924655"/>
            <a:ext cx="2677206" cy="3975653"/>
          </a:xfrm>
        </p:spPr>
        <p:txBody>
          <a:bodyPr/>
          <a:lstStyle>
            <a:lvl1pPr marL="112713" indent="-112713">
              <a:spcBef>
                <a:spcPts val="200"/>
              </a:spcBef>
              <a:spcAft>
                <a:spcPts val="200"/>
              </a:spcAft>
              <a:buClr>
                <a:schemeClr val="tx2"/>
              </a:buClr>
              <a:defRPr sz="1100">
                <a:solidFill>
                  <a:schemeClr val="tx2"/>
                </a:solidFill>
                <a:latin typeface="+mn-lt"/>
              </a:defRPr>
            </a:lvl1pPr>
          </a:lstStyle>
          <a:p>
            <a:pPr lvl="0"/>
            <a:r>
              <a:rPr lang="en-US"/>
              <a:t>Click to edit Master text styles</a:t>
            </a:r>
          </a:p>
        </p:txBody>
      </p:sp>
      <p:sp>
        <p:nvSpPr>
          <p:cNvPr id="7" name="TextBox 6">
            <a:extLst>
              <a:ext uri="{FF2B5EF4-FFF2-40B4-BE49-F238E27FC236}">
                <a16:creationId xmlns:a16="http://schemas.microsoft.com/office/drawing/2014/main" id="{A213BDA3-45CF-94EC-C393-7B6C9306FBFA}"/>
              </a:ext>
            </a:extLst>
          </p:cNvPr>
          <p:cNvSpPr txBox="1"/>
          <p:nvPr userDrawn="1"/>
        </p:nvSpPr>
        <p:spPr>
          <a:xfrm>
            <a:off x="8055864" y="6409944"/>
            <a:ext cx="2450592" cy="215444"/>
          </a:xfrm>
          <a:prstGeom prst="rect">
            <a:avLst/>
          </a:prstGeom>
          <a:noFill/>
        </p:spPr>
        <p:txBody>
          <a:bodyPr vert="horz" rtlCol="0" anchor="t">
            <a:spAutoFit/>
          </a:bodyPr>
          <a:lstStyle/>
          <a:p>
            <a:pPr algn="r"/>
            <a:r>
              <a:rPr lang="en-US" sz="800" b="0" i="0" u="none">
                <a:solidFill>
                  <a:srgbClr val="000000"/>
                </a:solidFill>
                <a:latin typeface="Calibri" panose="020F0502020204030204" pitchFamily="34" charset="0"/>
              </a:rPr>
              <a:t>©2025 ExlService Holdings, Inc. All rights reserved.</a:t>
            </a:r>
            <a:endParaRPr lang="en-AU" sz="800" b="0" i="0" u="none">
              <a:solidFill>
                <a:srgbClr val="000000"/>
              </a:solidFill>
              <a:latin typeface="Calibri" panose="020F0502020204030204" pitchFamily="34" charset="0"/>
            </a:endParaRPr>
          </a:p>
        </p:txBody>
      </p:sp>
    </p:spTree>
    <p:extLst>
      <p:ext uri="{BB962C8B-B14F-4D97-AF65-F5344CB8AC3E}">
        <p14:creationId xmlns:p14="http://schemas.microsoft.com/office/powerpoint/2010/main" val="1006219359"/>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One Column Content">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CE9CC39-2615-554C-ADE2-A30C02888996}"/>
              </a:ext>
            </a:extLst>
          </p:cNvPr>
          <p:cNvSpPr>
            <a:spLocks noGrp="1"/>
          </p:cNvSpPr>
          <p:nvPr>
            <p:ph sz="quarter" idx="14" hasCustomPrompt="1"/>
          </p:nvPr>
        </p:nvSpPr>
        <p:spPr>
          <a:xfrm>
            <a:off x="457200" y="1415144"/>
            <a:ext cx="11277600" cy="4717813"/>
          </a:xfrm>
          <a:noFill/>
        </p:spPr>
        <p:txBody>
          <a:bodyPr anchor="ctr" anchorCtr="0"/>
          <a:lstStyle>
            <a:lvl1pPr marL="0" indent="0" algn="ctr">
              <a:buNone/>
              <a:defRPr sz="1600"/>
            </a:lvl1pPr>
          </a:lstStyle>
          <a:p>
            <a:pPr lvl="0"/>
            <a:r>
              <a:rPr lang="en-US"/>
              <a:t>Insert infographics within this area</a:t>
            </a:r>
          </a:p>
        </p:txBody>
      </p:sp>
      <p:sp>
        <p:nvSpPr>
          <p:cNvPr id="2" name="Title 1"/>
          <p:cNvSpPr>
            <a:spLocks noGrp="1"/>
          </p:cNvSpPr>
          <p:nvPr>
            <p:ph type="ctrTitle"/>
          </p:nvPr>
        </p:nvSpPr>
        <p:spPr>
          <a:xfrm>
            <a:off x="457200" y="456744"/>
            <a:ext cx="11277600" cy="864056"/>
          </a:xfrm>
        </p:spPr>
        <p:txBody>
          <a:bodyPr anchor="t" anchorCtr="0">
            <a:noAutofit/>
          </a:bodyPr>
          <a:lstStyle>
            <a:lvl1pPr algn="l">
              <a:lnSpc>
                <a:spcPct val="80000"/>
              </a:lnSpc>
              <a:defRPr sz="3200">
                <a:solidFill>
                  <a:schemeClr val="tx2"/>
                </a:solidFill>
              </a:defRPr>
            </a:lvl1pPr>
          </a:lstStyle>
          <a:p>
            <a:r>
              <a:rPr lang="en-US"/>
              <a:t>Click to edit Master title style</a:t>
            </a:r>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696686" y="1626159"/>
            <a:ext cx="5399314" cy="500184"/>
          </a:xfrm>
        </p:spPr>
        <p:txBody>
          <a:bodyPr>
            <a:noAutofit/>
          </a:bodyPr>
          <a:lstStyle>
            <a:lvl1pPr marL="0" indent="0">
              <a:spcBef>
                <a:spcPts val="0"/>
              </a:spcBef>
              <a:buNone/>
              <a:defRPr sz="1400" b="1" i="0">
                <a:solidFill>
                  <a:schemeClr val="tx2"/>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11" name="TextBox 10">
            <a:extLst>
              <a:ext uri="{FF2B5EF4-FFF2-40B4-BE49-F238E27FC236}">
                <a16:creationId xmlns:a16="http://schemas.microsoft.com/office/drawing/2014/main" id="{D25A80C5-9717-4669-8C34-1C395391F192}"/>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rgbClr val="FB4D0A"/>
                </a:solidFill>
              </a:rPr>
              <a:t>‹#›</a:t>
            </a:fld>
            <a:endParaRPr lang="en-US" sz="800">
              <a:solidFill>
                <a:srgbClr val="FB4D0A"/>
              </a:solidFill>
            </a:endParaRPr>
          </a:p>
        </p:txBody>
      </p:sp>
      <p:sp>
        <p:nvSpPr>
          <p:cNvPr id="7" name="TextBox 6">
            <a:extLst>
              <a:ext uri="{FF2B5EF4-FFF2-40B4-BE49-F238E27FC236}">
                <a16:creationId xmlns:a16="http://schemas.microsoft.com/office/drawing/2014/main" id="{3DCD3610-94DF-677D-E459-4230424F8036}"/>
              </a:ext>
            </a:extLst>
          </p:cNvPr>
          <p:cNvSpPr txBox="1"/>
          <p:nvPr userDrawn="1"/>
        </p:nvSpPr>
        <p:spPr>
          <a:xfrm>
            <a:off x="8055864" y="6409944"/>
            <a:ext cx="2450592" cy="215444"/>
          </a:xfrm>
          <a:prstGeom prst="rect">
            <a:avLst/>
          </a:prstGeom>
          <a:noFill/>
        </p:spPr>
        <p:txBody>
          <a:bodyPr vert="horz" rtlCol="0" anchor="t">
            <a:spAutoFit/>
          </a:bodyPr>
          <a:lstStyle/>
          <a:p>
            <a:pPr algn="r"/>
            <a:r>
              <a:rPr lang="en-US" sz="800" b="0" i="0" u="none">
                <a:solidFill>
                  <a:srgbClr val="000000"/>
                </a:solidFill>
                <a:latin typeface="Calibri" panose="020F0502020204030204" pitchFamily="34" charset="0"/>
              </a:rPr>
              <a:t>©2025 ExlService Holdings, Inc. All rights reserved.</a:t>
            </a:r>
            <a:endParaRPr lang="en-AU" sz="800" b="0" i="0" u="none">
              <a:solidFill>
                <a:srgbClr val="000000"/>
              </a:solidFill>
              <a:latin typeface="Calibri" panose="020F0502020204030204" pitchFamily="34" charset="0"/>
            </a:endParaRPr>
          </a:p>
        </p:txBody>
      </p:sp>
    </p:spTree>
    <p:extLst>
      <p:ext uri="{BB962C8B-B14F-4D97-AF65-F5344CB8AC3E}">
        <p14:creationId xmlns:p14="http://schemas.microsoft.com/office/powerpoint/2010/main" val="3331155357"/>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Quote Slide Oran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232900"/>
            <a:ext cx="11277600" cy="4708656"/>
          </a:xfrm>
        </p:spPr>
        <p:txBody>
          <a:bodyPr anchor="ctr" anchorCtr="0">
            <a:noAutofit/>
          </a:bodyPr>
          <a:lstStyle>
            <a:lvl1pPr algn="l">
              <a:lnSpc>
                <a:spcPct val="80000"/>
              </a:lnSpc>
              <a:defRPr sz="6000">
                <a:solidFill>
                  <a:schemeClr val="bg1"/>
                </a:solidFill>
              </a:defRPr>
            </a:lvl1pPr>
          </a:lstStyle>
          <a:p>
            <a:r>
              <a:rPr lang="en-US"/>
              <a:t>Click to edit Master title style</a:t>
            </a:r>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spcBef>
                <a:spcPts val="0"/>
              </a:spcBef>
              <a:buNone/>
              <a:defRPr sz="1400" b="1" i="0">
                <a:solidFill>
                  <a:schemeClr val="bg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Edit Master text styles</a:t>
            </a:r>
          </a:p>
        </p:txBody>
      </p:sp>
      <p:pic>
        <p:nvPicPr>
          <p:cNvPr id="7" name="Picture 6">
            <a:extLst>
              <a:ext uri="{FF2B5EF4-FFF2-40B4-BE49-F238E27FC236}">
                <a16:creationId xmlns:a16="http://schemas.microsoft.com/office/drawing/2014/main" id="{5E72D49C-3D1B-D700-1D0D-D3FB58708E1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11" name="TextBox 10">
            <a:extLst>
              <a:ext uri="{FF2B5EF4-FFF2-40B4-BE49-F238E27FC236}">
                <a16:creationId xmlns:a16="http://schemas.microsoft.com/office/drawing/2014/main" id="{F465A3B8-9498-97B8-AD73-71EFD4362566}"/>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©2025 ExlService Holdings, Inc. All rights reserved.</a:t>
            </a:r>
          </a:p>
        </p:txBody>
      </p:sp>
      <p:sp>
        <p:nvSpPr>
          <p:cNvPr id="13" name="TextBox 12">
            <a:extLst>
              <a:ext uri="{FF2B5EF4-FFF2-40B4-BE49-F238E27FC236}">
                <a16:creationId xmlns:a16="http://schemas.microsoft.com/office/drawing/2014/main" id="{B55EAC60-EB1A-E7A6-9885-1F28617D786D}"/>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a:solidFill>
                <a:schemeClr val="tx2"/>
              </a:solidFill>
            </a:endParaRPr>
          </a:p>
        </p:txBody>
      </p:sp>
    </p:spTree>
    <p:extLst>
      <p:ext uri="{BB962C8B-B14F-4D97-AF65-F5344CB8AC3E}">
        <p14:creationId xmlns:p14="http://schemas.microsoft.com/office/powerpoint/2010/main" val="792236127"/>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One column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543491"/>
            <a:ext cx="11277600" cy="672567"/>
          </a:xfrm>
        </p:spPr>
        <p:txBody>
          <a:bodyPr anchor="t" anchorCtr="0">
            <a:normAutofit/>
          </a:bodyPr>
          <a:lstStyle>
            <a:lvl1pPr algn="l">
              <a:lnSpc>
                <a:spcPct val="80000"/>
              </a:lnSpc>
              <a:defRPr sz="3600">
                <a:solidFill>
                  <a:schemeClr val="tx2"/>
                </a:solidFill>
              </a:defRPr>
            </a:lvl1pPr>
          </a:lstStyle>
          <a:p>
            <a:r>
              <a:rPr lang="en-US"/>
              <a:t>Click to edit Master title style</a:t>
            </a:r>
          </a:p>
        </p:txBody>
      </p:sp>
      <p:pic>
        <p:nvPicPr>
          <p:cNvPr id="6" name="Picture 5">
            <a:extLst>
              <a:ext uri="{FF2B5EF4-FFF2-40B4-BE49-F238E27FC236}">
                <a16:creationId xmlns:a16="http://schemas.microsoft.com/office/drawing/2014/main" id="{CB3F04C5-FD4F-A1DD-569F-3090D108CE6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7" name="TextBox 6">
            <a:extLst>
              <a:ext uri="{FF2B5EF4-FFF2-40B4-BE49-F238E27FC236}">
                <a16:creationId xmlns:a16="http://schemas.microsoft.com/office/drawing/2014/main" id="{3DE2B30B-4777-DF79-1849-3A373BC422F7}"/>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©2025 ExlService Holdings, Inc. All rights reserved.</a:t>
            </a:r>
          </a:p>
        </p:txBody>
      </p:sp>
      <p:sp>
        <p:nvSpPr>
          <p:cNvPr id="8" name="TextBox 7">
            <a:extLst>
              <a:ext uri="{FF2B5EF4-FFF2-40B4-BE49-F238E27FC236}">
                <a16:creationId xmlns:a16="http://schemas.microsoft.com/office/drawing/2014/main" id="{217F00FD-8E05-587A-8040-B632144EF4EC}"/>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a:solidFill>
                <a:schemeClr val="tx2"/>
              </a:solidFill>
            </a:endParaRPr>
          </a:p>
        </p:txBody>
      </p:sp>
    </p:spTree>
    <p:extLst>
      <p:ext uri="{BB962C8B-B14F-4D97-AF65-F5344CB8AC3E}">
        <p14:creationId xmlns:p14="http://schemas.microsoft.com/office/powerpoint/2010/main" val="401091788"/>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Logo Orange">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9EBB55-289A-DA4A-A0D3-EAD7AEF576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621" y="89262"/>
            <a:ext cx="10490758" cy="6679475"/>
          </a:xfrm>
          <a:prstGeom prst="rect">
            <a:avLst/>
          </a:prstGeom>
        </p:spPr>
      </p:pic>
    </p:spTree>
    <p:extLst>
      <p:ext uri="{BB962C8B-B14F-4D97-AF65-F5344CB8AC3E}">
        <p14:creationId xmlns:p14="http://schemas.microsoft.com/office/powerpoint/2010/main" val="3146173206"/>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Logo Whit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9EBB55-289A-DA4A-A0D3-EAD7AEF5765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850621" y="89262"/>
            <a:ext cx="10490758" cy="6679474"/>
          </a:xfrm>
          <a:prstGeom prst="rect">
            <a:avLst/>
          </a:prstGeom>
        </p:spPr>
      </p:pic>
    </p:spTree>
    <p:extLst>
      <p:ext uri="{BB962C8B-B14F-4D97-AF65-F5344CB8AC3E}">
        <p14:creationId xmlns:p14="http://schemas.microsoft.com/office/powerpoint/2010/main" val="2207926458"/>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ver title orang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57200"/>
            <a:ext cx="11277600" cy="3413547"/>
          </a:xfrm>
        </p:spPr>
        <p:txBody>
          <a:bodyPr anchor="b"/>
          <a:lstStyle>
            <a:lvl1pPr algn="l">
              <a:lnSpc>
                <a:spcPct val="80000"/>
              </a:lnSpc>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457199" y="4027501"/>
            <a:ext cx="11277599" cy="936385"/>
          </a:xfrm>
        </p:spPr>
        <p:txBody>
          <a:bodyPr>
            <a:normAutofit/>
          </a:bodyPr>
          <a:lstStyle>
            <a:lvl1pPr marL="0" indent="0" algn="l">
              <a:spcBef>
                <a:spcPts val="0"/>
              </a:spcBef>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Tree>
    <p:extLst>
      <p:ext uri="{BB962C8B-B14F-4D97-AF65-F5344CB8AC3E}">
        <p14:creationId xmlns:p14="http://schemas.microsoft.com/office/powerpoint/2010/main" val="2460038653"/>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ver title whit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57200"/>
            <a:ext cx="11277600" cy="3413547"/>
          </a:xfrm>
        </p:spPr>
        <p:txBody>
          <a:bodyPr anchor="b">
            <a:noAutofit/>
          </a:bodyPr>
          <a:lstStyle>
            <a:lvl1pPr algn="l">
              <a:lnSpc>
                <a:spcPct val="80000"/>
              </a:lnSpc>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457199" y="4027501"/>
            <a:ext cx="11277599" cy="936385"/>
          </a:xfrm>
        </p:spPr>
        <p:txBody>
          <a:bodyPr>
            <a:noAutofit/>
          </a:bodyPr>
          <a:lstStyle>
            <a:lvl1pPr marL="0" indent="0" algn="l">
              <a:spcBef>
                <a:spcPts val="0"/>
              </a:spcBef>
              <a:buNone/>
              <a:defRPr sz="1800">
                <a:solidFill>
                  <a:schemeClr val="accent3"/>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descr="Logo&#10;&#10;Description automatically generated">
            <a:extLst>
              <a:ext uri="{FF2B5EF4-FFF2-40B4-BE49-F238E27FC236}">
                <a16:creationId xmlns:a16="http://schemas.microsoft.com/office/drawing/2014/main" id="{55FCFE5F-EACE-DF4E-98EB-EB028DF66FF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9193" y="6132957"/>
            <a:ext cx="990600" cy="635000"/>
          </a:xfrm>
          <a:prstGeom prst="rect">
            <a:avLst/>
          </a:prstGeom>
        </p:spPr>
      </p:pic>
    </p:spTree>
    <p:extLst>
      <p:ext uri="{BB962C8B-B14F-4D97-AF65-F5344CB8AC3E}">
        <p14:creationId xmlns:p14="http://schemas.microsoft.com/office/powerpoint/2010/main" val="3951547086"/>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ver title white photo">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67CE129-0A95-7543-B57A-C882E04A3467}"/>
              </a:ext>
            </a:extLst>
          </p:cNvPr>
          <p:cNvSpPr>
            <a:spLocks noGrp="1"/>
          </p:cNvSpPr>
          <p:nvPr>
            <p:ph type="pic" sz="quarter" idx="10" hasCustomPrompt="1"/>
          </p:nvPr>
        </p:nvSpPr>
        <p:spPr>
          <a:xfrm>
            <a:off x="0" y="0"/>
            <a:ext cx="12192000" cy="6858000"/>
          </a:xfrm>
          <a:solidFill>
            <a:schemeClr val="accent6"/>
          </a:solidFill>
        </p:spPr>
        <p:txBody>
          <a:bodyPr tIns="1188720"/>
          <a:lstStyle>
            <a:lvl1pPr marL="0" indent="0" algn="ctr">
              <a:buNone/>
              <a:defRPr/>
            </a:lvl1pPr>
          </a:lstStyle>
          <a:p>
            <a:r>
              <a:rPr lang="en-US"/>
              <a:t>Insert Picture</a:t>
            </a:r>
          </a:p>
        </p:txBody>
      </p:sp>
      <p:sp>
        <p:nvSpPr>
          <p:cNvPr id="2" name="Title 1"/>
          <p:cNvSpPr>
            <a:spLocks noGrp="1"/>
          </p:cNvSpPr>
          <p:nvPr>
            <p:ph type="ctrTitle"/>
          </p:nvPr>
        </p:nvSpPr>
        <p:spPr>
          <a:xfrm>
            <a:off x="457200" y="457200"/>
            <a:ext cx="11277600" cy="3413547"/>
          </a:xfrm>
        </p:spPr>
        <p:txBody>
          <a:bodyPr anchor="b">
            <a:noAutofit/>
          </a:bodyPr>
          <a:lstStyle>
            <a:lvl1pPr algn="l">
              <a:lnSpc>
                <a:spcPct val="80000"/>
              </a:lnSpc>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457199" y="4027501"/>
            <a:ext cx="11277599" cy="936385"/>
          </a:xfrm>
        </p:spPr>
        <p:txBody>
          <a:bodyPr>
            <a:noAutofit/>
          </a:bodyPr>
          <a:lstStyle>
            <a:lvl1pPr marL="0" indent="0" algn="l">
              <a:spcBef>
                <a:spcPts val="0"/>
              </a:spcBef>
              <a:buNone/>
              <a:defRPr sz="18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Text Placeholder 7">
            <a:extLst>
              <a:ext uri="{FF2B5EF4-FFF2-40B4-BE49-F238E27FC236}">
                <a16:creationId xmlns:a16="http://schemas.microsoft.com/office/drawing/2014/main" id="{A507E633-4606-0F5C-1C47-2E2296BF6013}"/>
              </a:ext>
            </a:extLst>
          </p:cNvPr>
          <p:cNvSpPr>
            <a:spLocks noGrp="1"/>
          </p:cNvSpPr>
          <p:nvPr>
            <p:ph type="body" sz="quarter" idx="11" hasCustomPrompt="1"/>
          </p:nvPr>
        </p:nvSpPr>
        <p:spPr>
          <a:xfrm>
            <a:off x="10956018" y="6132957"/>
            <a:ext cx="987552" cy="630936"/>
          </a:xfrm>
          <a:blipFill>
            <a:blip r:embed="rId2" cstate="screen">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a:t> </a:t>
            </a:r>
          </a:p>
        </p:txBody>
      </p:sp>
    </p:spTree>
    <p:extLst>
      <p:ext uri="{BB962C8B-B14F-4D97-AF65-F5344CB8AC3E}">
        <p14:creationId xmlns:p14="http://schemas.microsoft.com/office/powerpoint/2010/main" val="42921751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ver title arrow window">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67CE129-0A95-7543-B57A-C882E04A3467}"/>
              </a:ext>
            </a:extLst>
          </p:cNvPr>
          <p:cNvSpPr>
            <a:spLocks noGrp="1"/>
          </p:cNvSpPr>
          <p:nvPr>
            <p:ph type="pic" sz="quarter" idx="10" hasCustomPrompt="1"/>
          </p:nvPr>
        </p:nvSpPr>
        <p:spPr>
          <a:xfrm>
            <a:off x="3048" y="0"/>
            <a:ext cx="12192000" cy="6858000"/>
          </a:xfrm>
          <a:solidFill>
            <a:schemeClr val="accent6"/>
          </a:solidFill>
        </p:spPr>
        <p:txBody>
          <a:bodyPr tIns="1188720" rIns="914400"/>
          <a:lstStyle>
            <a:lvl1pPr marL="0" indent="0" algn="r">
              <a:buNone/>
              <a:defRPr/>
            </a:lvl1pPr>
          </a:lstStyle>
          <a:p>
            <a:r>
              <a:rPr lang="en-US"/>
              <a:t>Insert Picture</a:t>
            </a:r>
            <a:br>
              <a:rPr lang="en-US"/>
            </a:br>
            <a:r>
              <a:rPr lang="en-US"/>
              <a:t>and send to back</a:t>
            </a:r>
          </a:p>
        </p:txBody>
      </p:sp>
      <p:sp>
        <p:nvSpPr>
          <p:cNvPr id="12" name="Text Placeholder 11">
            <a:extLst>
              <a:ext uri="{FF2B5EF4-FFF2-40B4-BE49-F238E27FC236}">
                <a16:creationId xmlns:a16="http://schemas.microsoft.com/office/drawing/2014/main" id="{67CD8347-12EC-7004-68FD-F0EB1360FD8F}"/>
              </a:ext>
            </a:extLst>
          </p:cNvPr>
          <p:cNvSpPr>
            <a:spLocks noGrp="1"/>
          </p:cNvSpPr>
          <p:nvPr>
            <p:ph type="body" sz="quarter" idx="12" hasCustomPrompt="1"/>
          </p:nvPr>
        </p:nvSpPr>
        <p:spPr>
          <a:xfrm>
            <a:off x="0" y="0"/>
            <a:ext cx="12188952" cy="6858000"/>
          </a:xfrm>
          <a:blipFill dpi="0" rotWithShape="1">
            <a:blip r:embed="rId2">
              <a:extLst>
                <a:ext uri="{28A0092B-C50C-407E-A947-70E740481C1C}">
                  <a14:useLocalDpi xmlns:a14="http://schemas.microsoft.com/office/drawing/2010/main" val="0"/>
                </a:ext>
              </a:extLst>
            </a:blip>
            <a:srcRect/>
            <a:stretch>
              <a:fillRect/>
            </a:stretch>
          </a:blipFill>
        </p:spPr>
        <p:txBody>
          <a:bodyPr/>
          <a:lstStyle>
            <a:lvl1pPr marL="0" indent="0">
              <a:buFontTx/>
              <a:buNone/>
              <a:defRPr/>
            </a:lvl1pPr>
          </a:lstStyle>
          <a:p>
            <a:pPr lvl="0"/>
            <a:r>
              <a:rPr lang="en-US"/>
              <a:t> </a:t>
            </a:r>
          </a:p>
        </p:txBody>
      </p:sp>
      <p:sp>
        <p:nvSpPr>
          <p:cNvPr id="2" name="Title 1"/>
          <p:cNvSpPr>
            <a:spLocks noGrp="1"/>
          </p:cNvSpPr>
          <p:nvPr>
            <p:ph type="ctrTitle"/>
          </p:nvPr>
        </p:nvSpPr>
        <p:spPr>
          <a:xfrm>
            <a:off x="2752627" y="457200"/>
            <a:ext cx="5637229" cy="3413547"/>
          </a:xfrm>
        </p:spPr>
        <p:txBody>
          <a:bodyPr anchor="b">
            <a:noAutofit/>
          </a:bodyPr>
          <a:lstStyle>
            <a:lvl1pPr algn="l">
              <a:lnSpc>
                <a:spcPct val="80000"/>
              </a:lnSpc>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2752627" y="4027501"/>
            <a:ext cx="5637229" cy="936385"/>
          </a:xfrm>
        </p:spPr>
        <p:txBody>
          <a:bodyPr>
            <a:noAutofit/>
          </a:bodyPr>
          <a:lstStyle>
            <a:lvl1pPr marL="0" indent="0" algn="l">
              <a:spcBef>
                <a:spcPts val="0"/>
              </a:spcBef>
              <a:buNone/>
              <a:defRPr sz="2000">
                <a:solidFill>
                  <a:schemeClr val="accent3"/>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Text Placeholder 7">
            <a:extLst>
              <a:ext uri="{FF2B5EF4-FFF2-40B4-BE49-F238E27FC236}">
                <a16:creationId xmlns:a16="http://schemas.microsoft.com/office/drawing/2014/main" id="{87C4AD12-4ACC-C840-8312-C7E5355E4FF9}"/>
              </a:ext>
            </a:extLst>
          </p:cNvPr>
          <p:cNvSpPr>
            <a:spLocks noGrp="1"/>
          </p:cNvSpPr>
          <p:nvPr>
            <p:ph type="body" sz="quarter" idx="11" hasCustomPrompt="1"/>
          </p:nvPr>
        </p:nvSpPr>
        <p:spPr>
          <a:xfrm>
            <a:off x="10956018" y="6132957"/>
            <a:ext cx="987552" cy="630936"/>
          </a:xfrm>
          <a:blipFill>
            <a:blip r:embed="rId3" cstate="screen">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a:t> </a:t>
            </a:r>
          </a:p>
        </p:txBody>
      </p:sp>
    </p:spTree>
    <p:extLst>
      <p:ext uri="{BB962C8B-B14F-4D97-AF65-F5344CB8AC3E}">
        <p14:creationId xmlns:p14="http://schemas.microsoft.com/office/powerpoint/2010/main" val="1697674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title whit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57200"/>
            <a:ext cx="11277600" cy="3413547"/>
          </a:xfrm>
        </p:spPr>
        <p:txBody>
          <a:bodyPr anchor="b">
            <a:noAutofit/>
          </a:bodyPr>
          <a:lstStyle>
            <a:lvl1pPr algn="l">
              <a:lnSpc>
                <a:spcPct val="80000"/>
              </a:lnSpc>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457199" y="4027501"/>
            <a:ext cx="11277599" cy="936385"/>
          </a:xfrm>
        </p:spPr>
        <p:txBody>
          <a:bodyPr>
            <a:noAutofit/>
          </a:bodyPr>
          <a:lstStyle>
            <a:lvl1pPr marL="0" indent="0" algn="l">
              <a:spcBef>
                <a:spcPts val="0"/>
              </a:spcBef>
              <a:buNone/>
              <a:defRPr sz="1800">
                <a:solidFill>
                  <a:schemeClr val="accent3"/>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descr="Logo&#10;&#10;Description automatically generated">
            <a:extLst>
              <a:ext uri="{FF2B5EF4-FFF2-40B4-BE49-F238E27FC236}">
                <a16:creationId xmlns:a16="http://schemas.microsoft.com/office/drawing/2014/main" id="{55FCFE5F-EACE-DF4E-98EB-EB028DF66FF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9193" y="6132957"/>
            <a:ext cx="990600" cy="635000"/>
          </a:xfrm>
          <a:prstGeom prst="rect">
            <a:avLst/>
          </a:prstGeom>
        </p:spPr>
      </p:pic>
    </p:spTree>
    <p:extLst>
      <p:ext uri="{BB962C8B-B14F-4D97-AF65-F5344CB8AC3E}">
        <p14:creationId xmlns:p14="http://schemas.microsoft.com/office/powerpoint/2010/main" val="2308334862"/>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ver title orange photo">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67CE129-0A95-7543-B57A-C882E04A3467}"/>
              </a:ext>
            </a:extLst>
          </p:cNvPr>
          <p:cNvSpPr>
            <a:spLocks noGrp="1"/>
          </p:cNvSpPr>
          <p:nvPr>
            <p:ph type="pic" sz="quarter" idx="10" hasCustomPrompt="1"/>
          </p:nvPr>
        </p:nvSpPr>
        <p:spPr>
          <a:xfrm>
            <a:off x="0" y="0"/>
            <a:ext cx="12192000" cy="6858000"/>
          </a:xfrm>
          <a:solidFill>
            <a:schemeClr val="accent6"/>
          </a:solidFill>
        </p:spPr>
        <p:txBody>
          <a:bodyPr tIns="1188720"/>
          <a:lstStyle>
            <a:lvl1pPr marL="0" indent="0" algn="ctr">
              <a:buNone/>
              <a:defRPr/>
            </a:lvl1pPr>
          </a:lstStyle>
          <a:p>
            <a:r>
              <a:rPr lang="en-US"/>
              <a:t>Insert Picture</a:t>
            </a:r>
          </a:p>
        </p:txBody>
      </p:sp>
      <p:sp>
        <p:nvSpPr>
          <p:cNvPr id="2" name="Title 1"/>
          <p:cNvSpPr>
            <a:spLocks noGrp="1"/>
          </p:cNvSpPr>
          <p:nvPr>
            <p:ph type="ctrTitle"/>
          </p:nvPr>
        </p:nvSpPr>
        <p:spPr>
          <a:xfrm>
            <a:off x="457200" y="457200"/>
            <a:ext cx="11277600" cy="3413547"/>
          </a:xfrm>
        </p:spPr>
        <p:txBody>
          <a:bodyPr anchor="b">
            <a:noAutofit/>
          </a:bodyPr>
          <a:lstStyle>
            <a:lvl1pPr algn="l">
              <a:lnSpc>
                <a:spcPct val="80000"/>
              </a:lnSpc>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457199" y="4027501"/>
            <a:ext cx="11277599" cy="936385"/>
          </a:xfrm>
        </p:spPr>
        <p:txBody>
          <a:bodyPr>
            <a:noAutofit/>
          </a:bodyPr>
          <a:lstStyle>
            <a:lvl1pPr marL="0" indent="0" algn="l">
              <a:spcBef>
                <a:spcPts val="0"/>
              </a:spcBef>
              <a:buNone/>
              <a:defRPr sz="1800">
                <a:solidFill>
                  <a:schemeClr val="accent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Text Placeholder 7">
            <a:extLst>
              <a:ext uri="{FF2B5EF4-FFF2-40B4-BE49-F238E27FC236}">
                <a16:creationId xmlns:a16="http://schemas.microsoft.com/office/drawing/2014/main" id="{051F0EE0-3D9B-E861-B59E-EC60640064C5}"/>
              </a:ext>
            </a:extLst>
          </p:cNvPr>
          <p:cNvSpPr>
            <a:spLocks noGrp="1"/>
          </p:cNvSpPr>
          <p:nvPr>
            <p:ph type="body" sz="quarter" idx="11" hasCustomPrompt="1"/>
          </p:nvPr>
        </p:nvSpPr>
        <p:spPr>
          <a:xfrm>
            <a:off x="10956018" y="6132957"/>
            <a:ext cx="987552" cy="630936"/>
          </a:xfrm>
          <a:blipFill>
            <a:blip r:embed="rId2" cstate="screen">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a:t> </a:t>
            </a:r>
          </a:p>
        </p:txBody>
      </p:sp>
    </p:spTree>
    <p:extLst>
      <p:ext uri="{BB962C8B-B14F-4D97-AF65-F5344CB8AC3E}">
        <p14:creationId xmlns:p14="http://schemas.microsoft.com/office/powerpoint/2010/main" val="12516356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 slate blue bkgr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679096" y="1705356"/>
            <a:ext cx="5055704" cy="3447288"/>
          </a:xfrm>
        </p:spPr>
        <p:txBody>
          <a:bodyPr anchor="ctr" anchorCtr="0">
            <a:noAutofit/>
          </a:bodyPr>
          <a:lstStyle>
            <a:lvl1pPr algn="l">
              <a:lnSpc>
                <a:spcPct val="80000"/>
              </a:lnSpc>
              <a:defRPr sz="4800">
                <a:solidFill>
                  <a:schemeClr val="tx1"/>
                </a:solidFill>
              </a:defRPr>
            </a:lvl1pPr>
          </a:lstStyle>
          <a:p>
            <a:r>
              <a:rPr lang="en-US"/>
              <a:t>Click to edit Master title style</a:t>
            </a:r>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grpSp>
        <p:nvGrpSpPr>
          <p:cNvPr id="5" name="Group 4">
            <a:extLst>
              <a:ext uri="{FF2B5EF4-FFF2-40B4-BE49-F238E27FC236}">
                <a16:creationId xmlns:a16="http://schemas.microsoft.com/office/drawing/2014/main" id="{B5E7F613-476C-024A-86BD-E0B81985C92A}"/>
              </a:ext>
            </a:extLst>
          </p:cNvPr>
          <p:cNvGrpSpPr/>
          <p:nvPr userDrawn="1"/>
        </p:nvGrpSpPr>
        <p:grpSpPr>
          <a:xfrm>
            <a:off x="1466513" y="1697519"/>
            <a:ext cx="4045461" cy="3447288"/>
            <a:chOff x="4060628" y="1718294"/>
            <a:chExt cx="4045461" cy="3443084"/>
          </a:xfrm>
        </p:grpSpPr>
        <p:sp>
          <p:nvSpPr>
            <p:cNvPr id="6" name="Triangle 5">
              <a:extLst>
                <a:ext uri="{FF2B5EF4-FFF2-40B4-BE49-F238E27FC236}">
                  <a16:creationId xmlns:a16="http://schemas.microsoft.com/office/drawing/2014/main" id="{76811C46-10E6-0040-9FB9-B4A9F7A806AC}"/>
                </a:ext>
              </a:extLst>
            </p:cNvPr>
            <p:cNvSpPr/>
            <p:nvPr/>
          </p:nvSpPr>
          <p:spPr>
            <a:xfrm rot="5400000">
              <a:off x="2914378" y="2864544"/>
              <a:ext cx="3443084" cy="115058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iangle 6">
              <a:extLst>
                <a:ext uri="{FF2B5EF4-FFF2-40B4-BE49-F238E27FC236}">
                  <a16:creationId xmlns:a16="http://schemas.microsoft.com/office/drawing/2014/main" id="{A79E34A4-86AB-F648-9081-3953BAB39BF1}"/>
                </a:ext>
              </a:extLst>
            </p:cNvPr>
            <p:cNvSpPr/>
            <p:nvPr/>
          </p:nvSpPr>
          <p:spPr>
            <a:xfrm rot="5400000">
              <a:off x="4361816" y="2864544"/>
              <a:ext cx="3443084" cy="115058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E64D4B64-C054-2C4D-8E11-6C03338EEA96}"/>
                </a:ext>
              </a:extLst>
            </p:cNvPr>
            <p:cNvSpPr/>
            <p:nvPr/>
          </p:nvSpPr>
          <p:spPr>
            <a:xfrm rot="5400000">
              <a:off x="5809255" y="2864544"/>
              <a:ext cx="3443084" cy="1150584"/>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67440418"/>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vider light blue bkgr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679096" y="1705356"/>
            <a:ext cx="5055704" cy="3447288"/>
          </a:xfrm>
        </p:spPr>
        <p:txBody>
          <a:bodyPr anchor="ctr" anchorCtr="0">
            <a:noAutofit/>
          </a:bodyPr>
          <a:lstStyle>
            <a:lvl1pPr algn="l">
              <a:lnSpc>
                <a:spcPct val="80000"/>
              </a:lnSpc>
              <a:defRPr sz="4800">
                <a:solidFill>
                  <a:schemeClr val="accent3"/>
                </a:solidFill>
              </a:defRPr>
            </a:lvl1pPr>
          </a:lstStyle>
          <a:p>
            <a:r>
              <a:rPr lang="en-US"/>
              <a:t>Click to edit Master title style</a:t>
            </a:r>
          </a:p>
        </p:txBody>
      </p:sp>
      <p:grpSp>
        <p:nvGrpSpPr>
          <p:cNvPr id="5" name="Group 4">
            <a:extLst>
              <a:ext uri="{FF2B5EF4-FFF2-40B4-BE49-F238E27FC236}">
                <a16:creationId xmlns:a16="http://schemas.microsoft.com/office/drawing/2014/main" id="{B5E7F613-476C-024A-86BD-E0B81985C92A}"/>
              </a:ext>
            </a:extLst>
          </p:cNvPr>
          <p:cNvGrpSpPr/>
          <p:nvPr userDrawn="1"/>
        </p:nvGrpSpPr>
        <p:grpSpPr>
          <a:xfrm>
            <a:off x="1466513" y="1697519"/>
            <a:ext cx="4045461" cy="3447288"/>
            <a:chOff x="4060628" y="1718294"/>
            <a:chExt cx="4045461" cy="3443084"/>
          </a:xfrm>
          <a:solidFill>
            <a:schemeClr val="bg2"/>
          </a:solidFill>
        </p:grpSpPr>
        <p:sp>
          <p:nvSpPr>
            <p:cNvPr id="6" name="Triangle 5">
              <a:extLst>
                <a:ext uri="{FF2B5EF4-FFF2-40B4-BE49-F238E27FC236}">
                  <a16:creationId xmlns:a16="http://schemas.microsoft.com/office/drawing/2014/main" id="{76811C46-10E6-0040-9FB9-B4A9F7A806AC}"/>
                </a:ext>
              </a:extLst>
            </p:cNvPr>
            <p:cNvSpPr/>
            <p:nvPr/>
          </p:nvSpPr>
          <p:spPr>
            <a:xfrm rot="5400000">
              <a:off x="2914378" y="2864544"/>
              <a:ext cx="3443084" cy="115058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iangle 6">
              <a:extLst>
                <a:ext uri="{FF2B5EF4-FFF2-40B4-BE49-F238E27FC236}">
                  <a16:creationId xmlns:a16="http://schemas.microsoft.com/office/drawing/2014/main" id="{A79E34A4-86AB-F648-9081-3953BAB39BF1}"/>
                </a:ext>
              </a:extLst>
            </p:cNvPr>
            <p:cNvSpPr/>
            <p:nvPr/>
          </p:nvSpPr>
          <p:spPr>
            <a:xfrm rot="5400000">
              <a:off x="4361816" y="2864544"/>
              <a:ext cx="3443084" cy="115058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E64D4B64-C054-2C4D-8E11-6C03338EEA96}"/>
                </a:ext>
              </a:extLst>
            </p:cNvPr>
            <p:cNvSpPr/>
            <p:nvPr/>
          </p:nvSpPr>
          <p:spPr>
            <a:xfrm rot="5400000">
              <a:off x="5809255" y="2864544"/>
              <a:ext cx="3443084" cy="115058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7">
            <a:extLst>
              <a:ext uri="{FF2B5EF4-FFF2-40B4-BE49-F238E27FC236}">
                <a16:creationId xmlns:a16="http://schemas.microsoft.com/office/drawing/2014/main" id="{21022AB0-A6DF-42F4-2FD1-C8A66FD65C79}"/>
              </a:ext>
            </a:extLst>
          </p:cNvPr>
          <p:cNvSpPr>
            <a:spLocks noGrp="1"/>
          </p:cNvSpPr>
          <p:nvPr>
            <p:ph type="body" sz="quarter" idx="11" hasCustomPrompt="1"/>
          </p:nvPr>
        </p:nvSpPr>
        <p:spPr>
          <a:xfrm>
            <a:off x="10956018" y="6132957"/>
            <a:ext cx="987552" cy="630936"/>
          </a:xfrm>
          <a:blipFill>
            <a:blip r:embed="rId2" cstate="screen">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a:t> </a:t>
            </a:r>
          </a:p>
        </p:txBody>
      </p:sp>
    </p:spTree>
    <p:extLst>
      <p:ext uri="{BB962C8B-B14F-4D97-AF65-F5344CB8AC3E}">
        <p14:creationId xmlns:p14="http://schemas.microsoft.com/office/powerpoint/2010/main" val="3642648707"/>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ivider triangle slate blue">
    <p:bg>
      <p:bgPr>
        <a:solidFill>
          <a:schemeClr val="accent1"/>
        </a:solidFill>
        <a:effectLst/>
      </p:bgPr>
    </p:bg>
    <p:spTree>
      <p:nvGrpSpPr>
        <p:cNvPr id="1" name=""/>
        <p:cNvGrpSpPr/>
        <p:nvPr/>
      </p:nvGrpSpPr>
      <p:grpSpPr>
        <a:xfrm>
          <a:off x="0" y="0"/>
          <a:ext cx="0" cy="0"/>
          <a:chOff x="0" y="0"/>
          <a:chExt cx="0" cy="0"/>
        </a:xfrm>
      </p:grpSpPr>
      <p:sp>
        <p:nvSpPr>
          <p:cNvPr id="3" name="Triangle 6">
            <a:extLst>
              <a:ext uri="{FF2B5EF4-FFF2-40B4-BE49-F238E27FC236}">
                <a16:creationId xmlns:a16="http://schemas.microsoft.com/office/drawing/2014/main" id="{931308C3-C86F-8439-79F6-BF2D0C1E6F6F}"/>
              </a:ext>
            </a:extLst>
          </p:cNvPr>
          <p:cNvSpPr>
            <a:spLocks noChangeAspect="1"/>
          </p:cNvSpPr>
          <p:nvPr userDrawn="1"/>
        </p:nvSpPr>
        <p:spPr>
          <a:xfrm>
            <a:off x="1041123" y="1864380"/>
            <a:ext cx="4572001" cy="3152731"/>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679096" y="1705356"/>
            <a:ext cx="5055704" cy="3447288"/>
          </a:xfrm>
        </p:spPr>
        <p:txBody>
          <a:bodyPr anchor="ctr" anchorCtr="0">
            <a:noAutofit/>
          </a:bodyPr>
          <a:lstStyle>
            <a:lvl1pPr algn="l">
              <a:lnSpc>
                <a:spcPct val="80000"/>
              </a:lnSpc>
              <a:defRPr sz="4800">
                <a:solidFill>
                  <a:schemeClr val="tx1"/>
                </a:solidFill>
              </a:defRPr>
            </a:lvl1pPr>
          </a:lstStyle>
          <a:p>
            <a:r>
              <a:rPr lang="en-US"/>
              <a:t>Click to edit Master title style</a:t>
            </a:r>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Tree>
    <p:extLst>
      <p:ext uri="{BB962C8B-B14F-4D97-AF65-F5344CB8AC3E}">
        <p14:creationId xmlns:p14="http://schemas.microsoft.com/office/powerpoint/2010/main" val="2456995880"/>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ivider triangle light blu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679096" y="1705356"/>
            <a:ext cx="5055704" cy="3447288"/>
          </a:xfrm>
        </p:spPr>
        <p:txBody>
          <a:bodyPr anchor="ctr" anchorCtr="0">
            <a:noAutofit/>
          </a:bodyPr>
          <a:lstStyle>
            <a:lvl1pPr algn="l">
              <a:lnSpc>
                <a:spcPct val="80000"/>
              </a:lnSpc>
              <a:defRPr sz="4800">
                <a:solidFill>
                  <a:schemeClr val="bg2"/>
                </a:solidFill>
              </a:defRPr>
            </a:lvl1pPr>
          </a:lstStyle>
          <a:p>
            <a:r>
              <a:rPr lang="en-US"/>
              <a:t>Click to edit Master title style</a:t>
            </a:r>
          </a:p>
        </p:txBody>
      </p:sp>
      <p:sp>
        <p:nvSpPr>
          <p:cNvPr id="3" name="Text Placeholder 7">
            <a:extLst>
              <a:ext uri="{FF2B5EF4-FFF2-40B4-BE49-F238E27FC236}">
                <a16:creationId xmlns:a16="http://schemas.microsoft.com/office/drawing/2014/main" id="{AF3ADCCC-FA43-7DCA-36DD-741C471925AA}"/>
              </a:ext>
            </a:extLst>
          </p:cNvPr>
          <p:cNvSpPr>
            <a:spLocks noGrp="1"/>
          </p:cNvSpPr>
          <p:nvPr>
            <p:ph type="body" sz="quarter" idx="11" hasCustomPrompt="1"/>
          </p:nvPr>
        </p:nvSpPr>
        <p:spPr>
          <a:xfrm>
            <a:off x="10956018" y="6132957"/>
            <a:ext cx="987552" cy="630936"/>
          </a:xfrm>
          <a:blipFill>
            <a:blip r:embed="rId2" cstate="screen">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a:t> </a:t>
            </a:r>
          </a:p>
        </p:txBody>
      </p:sp>
      <p:sp>
        <p:nvSpPr>
          <p:cNvPr id="4" name="Triangle 6">
            <a:extLst>
              <a:ext uri="{FF2B5EF4-FFF2-40B4-BE49-F238E27FC236}">
                <a16:creationId xmlns:a16="http://schemas.microsoft.com/office/drawing/2014/main" id="{4766D99B-C9CC-1DAD-1E54-88F872622439}"/>
              </a:ext>
            </a:extLst>
          </p:cNvPr>
          <p:cNvSpPr>
            <a:spLocks noChangeAspect="1"/>
          </p:cNvSpPr>
          <p:nvPr userDrawn="1"/>
        </p:nvSpPr>
        <p:spPr>
          <a:xfrm>
            <a:off x="1041123" y="1864380"/>
            <a:ext cx="4572001" cy="3152731"/>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2090792"/>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ivider phot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93EB44E-E9F3-8842-B537-69D4B697C4AC}"/>
              </a:ext>
            </a:extLst>
          </p:cNvPr>
          <p:cNvSpPr>
            <a:spLocks noGrp="1"/>
          </p:cNvSpPr>
          <p:nvPr>
            <p:ph type="pic" sz="quarter" idx="12" hasCustomPrompt="1"/>
          </p:nvPr>
        </p:nvSpPr>
        <p:spPr>
          <a:xfrm>
            <a:off x="0" y="0"/>
            <a:ext cx="12192000" cy="6858000"/>
          </a:xfrm>
        </p:spPr>
        <p:txBody>
          <a:bodyPr tIns="1097280"/>
          <a:lstStyle>
            <a:lvl1pPr marL="0" indent="0" algn="ctr">
              <a:buNone/>
              <a:defRPr/>
            </a:lvl1pPr>
          </a:lstStyle>
          <a:p>
            <a:r>
              <a:rPr lang="en-US"/>
              <a:t>Insert Picture</a:t>
            </a:r>
            <a:br>
              <a:rPr lang="en-US"/>
            </a:br>
            <a:r>
              <a:rPr lang="en-US"/>
              <a:t>then send to back</a:t>
            </a:r>
          </a:p>
        </p:txBody>
      </p:sp>
      <p:sp>
        <p:nvSpPr>
          <p:cNvPr id="2" name="Title 1"/>
          <p:cNvSpPr>
            <a:spLocks noGrp="1"/>
          </p:cNvSpPr>
          <p:nvPr>
            <p:ph type="ctrTitle"/>
          </p:nvPr>
        </p:nvSpPr>
        <p:spPr>
          <a:xfrm>
            <a:off x="6679096" y="1705356"/>
            <a:ext cx="5055704" cy="3447288"/>
          </a:xfrm>
        </p:spPr>
        <p:txBody>
          <a:bodyPr anchor="ctr" anchorCtr="0">
            <a:noAutofit/>
          </a:bodyPr>
          <a:lstStyle>
            <a:lvl1pPr algn="l">
              <a:lnSpc>
                <a:spcPct val="80000"/>
              </a:lnSpc>
              <a:defRPr sz="4800">
                <a:solidFill>
                  <a:schemeClr val="tx2"/>
                </a:solidFill>
              </a:defRPr>
            </a:lvl1pPr>
          </a:lstStyle>
          <a:p>
            <a:r>
              <a:rPr lang="en-US"/>
              <a:t>Click to edit Master title style</a:t>
            </a:r>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5" name="Text Placeholder 7">
            <a:extLst>
              <a:ext uri="{FF2B5EF4-FFF2-40B4-BE49-F238E27FC236}">
                <a16:creationId xmlns:a16="http://schemas.microsoft.com/office/drawing/2014/main" id="{64E7516A-EF6D-1A45-8147-27BA6599CE8D}"/>
              </a:ext>
            </a:extLst>
          </p:cNvPr>
          <p:cNvSpPr>
            <a:spLocks noGrp="1"/>
          </p:cNvSpPr>
          <p:nvPr>
            <p:ph type="body" sz="quarter" idx="11" hasCustomPrompt="1"/>
          </p:nvPr>
        </p:nvSpPr>
        <p:spPr>
          <a:xfrm>
            <a:off x="10956018" y="6132957"/>
            <a:ext cx="987552" cy="630936"/>
          </a:xfrm>
          <a:blipFill>
            <a:blip r:embed="rId3" cstate="screen">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a:t> </a:t>
            </a:r>
          </a:p>
        </p:txBody>
      </p:sp>
    </p:spTree>
    <p:extLst>
      <p:ext uri="{BB962C8B-B14F-4D97-AF65-F5344CB8AC3E}">
        <p14:creationId xmlns:p14="http://schemas.microsoft.com/office/powerpoint/2010/main" val="250937324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ivider triangle window photo">
    <p:bg>
      <p:bgPr>
        <a:solidFill>
          <a:schemeClr val="tx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68FB34F-AFB3-FB22-6CF1-6C96D239CF45}"/>
              </a:ext>
            </a:extLst>
          </p:cNvPr>
          <p:cNvSpPr>
            <a:spLocks noGrp="1"/>
          </p:cNvSpPr>
          <p:nvPr>
            <p:ph type="body" sz="quarter" idx="13" hasCustomPrompt="1"/>
          </p:nvPr>
        </p:nvSpPr>
        <p:spPr>
          <a:xfrm>
            <a:off x="0" y="0"/>
            <a:ext cx="12188952" cy="6858000"/>
          </a:xfrm>
          <a:blipFill dpi="0" rotWithShape="1">
            <a:blip r:embed="rId2">
              <a:extLst>
                <a:ext uri="{28A0092B-C50C-407E-A947-70E740481C1C}">
                  <a14:useLocalDpi xmlns:a14="http://schemas.microsoft.com/office/drawing/2010/main" val="0"/>
                </a:ext>
              </a:extLst>
            </a:blip>
            <a:srcRect/>
            <a:stretch>
              <a:fillRect/>
            </a:stretch>
          </a:blipFill>
        </p:spPr>
        <p:txBody>
          <a:bodyPr/>
          <a:lstStyle>
            <a:lvl1pPr marL="0" indent="0">
              <a:buNone/>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 </a:t>
            </a:r>
          </a:p>
        </p:txBody>
      </p:sp>
      <p:sp>
        <p:nvSpPr>
          <p:cNvPr id="13" name="Picture Placeholder 12">
            <a:extLst>
              <a:ext uri="{FF2B5EF4-FFF2-40B4-BE49-F238E27FC236}">
                <a16:creationId xmlns:a16="http://schemas.microsoft.com/office/drawing/2014/main" id="{22DD5020-0712-DF29-4789-07AE704465D4}"/>
              </a:ext>
            </a:extLst>
          </p:cNvPr>
          <p:cNvSpPr>
            <a:spLocks noGrp="1"/>
          </p:cNvSpPr>
          <p:nvPr>
            <p:ph type="pic" sz="quarter" idx="12"/>
          </p:nvPr>
        </p:nvSpPr>
        <p:spPr>
          <a:xfrm>
            <a:off x="0" y="0"/>
            <a:ext cx="12188952" cy="6858000"/>
          </a:xfrm>
        </p:spPr>
        <p:txBody>
          <a:bodyPr/>
          <a:lstStyle>
            <a:lvl1pPr marL="0" indent="0" algn="ctr">
              <a:buNone/>
              <a:defRPr>
                <a:solidFill>
                  <a:schemeClr val="accent3"/>
                </a:solidFill>
              </a:defRPr>
            </a:lvl1pPr>
          </a:lstStyle>
          <a:p>
            <a:r>
              <a:rPr lang="en-US"/>
              <a:t>Click icon to add picture</a:t>
            </a:r>
          </a:p>
        </p:txBody>
      </p:sp>
      <p:sp>
        <p:nvSpPr>
          <p:cNvPr id="2" name="Title 1"/>
          <p:cNvSpPr>
            <a:spLocks noGrp="1"/>
          </p:cNvSpPr>
          <p:nvPr>
            <p:ph type="ctrTitle"/>
          </p:nvPr>
        </p:nvSpPr>
        <p:spPr>
          <a:xfrm>
            <a:off x="8097625" y="696688"/>
            <a:ext cx="3912124" cy="3447288"/>
          </a:xfrm>
        </p:spPr>
        <p:txBody>
          <a:bodyPr anchor="ctr" anchorCtr="0">
            <a:noAutofit/>
          </a:bodyPr>
          <a:lstStyle>
            <a:lvl1pPr algn="l">
              <a:lnSpc>
                <a:spcPct val="80000"/>
              </a:lnSpc>
              <a:defRPr sz="4000">
                <a:solidFill>
                  <a:schemeClr val="bg2"/>
                </a:solidFill>
              </a:defRPr>
            </a:lvl1pPr>
          </a:lstStyle>
          <a:p>
            <a:r>
              <a:rPr lang="en-US"/>
              <a:t>Click to edit Master title style</a:t>
            </a:r>
          </a:p>
        </p:txBody>
      </p:sp>
      <p:sp>
        <p:nvSpPr>
          <p:cNvPr id="3" name="Text Placeholder 7">
            <a:extLst>
              <a:ext uri="{FF2B5EF4-FFF2-40B4-BE49-F238E27FC236}">
                <a16:creationId xmlns:a16="http://schemas.microsoft.com/office/drawing/2014/main" id="{AF3ADCCC-FA43-7DCA-36DD-741C471925AA}"/>
              </a:ext>
            </a:extLst>
          </p:cNvPr>
          <p:cNvSpPr>
            <a:spLocks noGrp="1"/>
          </p:cNvSpPr>
          <p:nvPr>
            <p:ph type="body" sz="quarter" idx="11" hasCustomPrompt="1"/>
          </p:nvPr>
        </p:nvSpPr>
        <p:spPr>
          <a:xfrm>
            <a:off x="10956018" y="6132957"/>
            <a:ext cx="987552" cy="630936"/>
          </a:xfrm>
          <a:blipFill>
            <a:blip r:embed="rId3" cstate="screen">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a:t> </a:t>
            </a:r>
          </a:p>
        </p:txBody>
      </p:sp>
    </p:spTree>
    <p:extLst>
      <p:ext uri="{BB962C8B-B14F-4D97-AF65-F5344CB8AC3E}">
        <p14:creationId xmlns:p14="http://schemas.microsoft.com/office/powerpoint/2010/main" val="493458226"/>
      </p:ext>
    </p:extLst>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Header1">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543491"/>
            <a:ext cx="11277600" cy="557784"/>
          </a:xfrm>
        </p:spPr>
        <p:txBody>
          <a:bodyPr anchor="t" anchorCtr="0">
            <a:normAutofit/>
          </a:bodyPr>
          <a:lstStyle>
            <a:lvl1pPr algn="l">
              <a:lnSpc>
                <a:spcPct val="80000"/>
              </a:lnSpc>
              <a:defRPr sz="3600">
                <a:solidFill>
                  <a:schemeClr val="tx2"/>
                </a:solidFill>
              </a:defRPr>
            </a:lvl1pPr>
          </a:lstStyle>
          <a:p>
            <a:r>
              <a:rPr lang="en-US"/>
              <a:t>Click to edit Master title style</a:t>
            </a:r>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13" name="TextBox 12">
            <a:extLst>
              <a:ext uri="{FF2B5EF4-FFF2-40B4-BE49-F238E27FC236}">
                <a16:creationId xmlns:a16="http://schemas.microsoft.com/office/drawing/2014/main" id="{E40A311A-F8BF-4B10-8541-D51CBF36A968}"/>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©2024 ExlService Holdings, Inc. All rights reserved.</a:t>
            </a:r>
          </a:p>
        </p:txBody>
      </p:sp>
      <p:sp>
        <p:nvSpPr>
          <p:cNvPr id="14" name="TextBox 13">
            <a:extLst>
              <a:ext uri="{FF2B5EF4-FFF2-40B4-BE49-F238E27FC236}">
                <a16:creationId xmlns:a16="http://schemas.microsoft.com/office/drawing/2014/main" id="{F5C814BA-DC7B-4EC2-9419-EFE4D4EFB443}"/>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a:solidFill>
                <a:schemeClr val="tx2"/>
              </a:solidFill>
            </a:endParaRPr>
          </a:p>
        </p:txBody>
      </p:sp>
    </p:spTree>
    <p:extLst>
      <p:ext uri="{BB962C8B-B14F-4D97-AF65-F5344CB8AC3E}">
        <p14:creationId xmlns:p14="http://schemas.microsoft.com/office/powerpoint/2010/main" val="1207168937"/>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Hea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543491"/>
            <a:ext cx="11277600" cy="558199"/>
          </a:xfrm>
        </p:spPr>
        <p:txBody>
          <a:bodyPr anchor="t" anchorCtr="0">
            <a:normAutofit/>
          </a:bodyPr>
          <a:lstStyle>
            <a:lvl1pPr algn="l">
              <a:lnSpc>
                <a:spcPct val="80000"/>
              </a:lnSpc>
              <a:defRPr sz="3600">
                <a:solidFill>
                  <a:schemeClr val="tx2"/>
                </a:solidFill>
              </a:defRPr>
            </a:lvl1pPr>
          </a:lstStyle>
          <a:p>
            <a:r>
              <a:rPr lang="en-US"/>
              <a:t>Click to edit Master title style</a:t>
            </a:r>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13" name="TextBox 12">
            <a:extLst>
              <a:ext uri="{FF2B5EF4-FFF2-40B4-BE49-F238E27FC236}">
                <a16:creationId xmlns:a16="http://schemas.microsoft.com/office/drawing/2014/main" id="{E40A311A-F8BF-4B10-8541-D51CBF36A968}"/>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©2024 </a:t>
            </a:r>
            <a:r>
              <a:rPr kumimoji="0" lang="en-US" sz="800" b="0" i="0" u="none" strike="noStrike" kern="1200" cap="none" spc="0" normalizeH="0" baseline="0" noProof="0" err="1">
                <a:ln>
                  <a:noFill/>
                </a:ln>
                <a:solidFill>
                  <a:srgbClr val="000000"/>
                </a:solidFill>
                <a:effectLst/>
                <a:uLnTx/>
                <a:uFillTx/>
                <a:latin typeface="Calibri" panose="020F0502020204030204"/>
                <a:ea typeface="+mn-ea"/>
                <a:cs typeface="+mn-cs"/>
              </a:rPr>
              <a:t>ExlService</a:t>
            </a: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 Holdings, Inc. All rights reserved.</a:t>
            </a:r>
          </a:p>
        </p:txBody>
      </p:sp>
      <p:sp>
        <p:nvSpPr>
          <p:cNvPr id="14" name="TextBox 13">
            <a:extLst>
              <a:ext uri="{FF2B5EF4-FFF2-40B4-BE49-F238E27FC236}">
                <a16:creationId xmlns:a16="http://schemas.microsoft.com/office/drawing/2014/main" id="{F5C814BA-DC7B-4EC2-9419-EFE4D4EFB443}"/>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a:solidFill>
                <a:schemeClr val="tx2"/>
              </a:solidFill>
            </a:endParaRPr>
          </a:p>
        </p:txBody>
      </p:sp>
      <p:sp>
        <p:nvSpPr>
          <p:cNvPr id="4" name="Text Placeholder 3">
            <a:extLst>
              <a:ext uri="{FF2B5EF4-FFF2-40B4-BE49-F238E27FC236}">
                <a16:creationId xmlns:a16="http://schemas.microsoft.com/office/drawing/2014/main" id="{CC51CF4F-FD7D-FD19-6372-B37CB1750868}"/>
              </a:ext>
            </a:extLst>
          </p:cNvPr>
          <p:cNvSpPr>
            <a:spLocks noGrp="1"/>
          </p:cNvSpPr>
          <p:nvPr>
            <p:ph type="body" sz="quarter" idx="15"/>
          </p:nvPr>
        </p:nvSpPr>
        <p:spPr>
          <a:xfrm>
            <a:off x="485481" y="1111117"/>
            <a:ext cx="11249320" cy="245636"/>
          </a:xfrm>
        </p:spPr>
        <p:txBody>
          <a:bodyPr/>
          <a:lstStyle>
            <a:lvl1pPr marL="0" indent="0">
              <a:buFontTx/>
              <a:buNone/>
              <a:defRPr sz="1600" b="1">
                <a:solidFill>
                  <a:schemeClr val="accent3"/>
                </a:solidFill>
                <a:latin typeface="+mn-lt"/>
              </a:defRPr>
            </a:lvl1pPr>
            <a:lvl2pPr marL="290513" indent="0">
              <a:buFontTx/>
              <a:buNone/>
              <a:defRPr sz="1800">
                <a:solidFill>
                  <a:schemeClr val="accent3"/>
                </a:solidFill>
                <a:latin typeface="+mn-lt"/>
              </a:defRPr>
            </a:lvl2pPr>
            <a:lvl3pPr marL="582613" indent="0">
              <a:buFontTx/>
              <a:buNone/>
              <a:defRPr sz="1800">
                <a:solidFill>
                  <a:schemeClr val="accent3"/>
                </a:solidFill>
                <a:latin typeface="+mn-lt"/>
              </a:defRPr>
            </a:lvl3pPr>
            <a:lvl4pPr marL="855663" indent="0">
              <a:buFontTx/>
              <a:buNone/>
              <a:defRPr sz="1800">
                <a:solidFill>
                  <a:schemeClr val="accent3"/>
                </a:solidFill>
                <a:latin typeface="+mn-lt"/>
              </a:defRPr>
            </a:lvl4pPr>
            <a:lvl5pPr marL="1100138" indent="0">
              <a:buFontTx/>
              <a:buNone/>
              <a:defRPr sz="1800">
                <a:solidFill>
                  <a:schemeClr val="accent3"/>
                </a:solidFill>
                <a:latin typeface="+mn-lt"/>
              </a:defRPr>
            </a:lvl5pPr>
          </a:lstStyle>
          <a:p>
            <a:pPr lvl="0"/>
            <a:r>
              <a:rPr lang="en-US"/>
              <a:t>Click to edit Master text styles</a:t>
            </a:r>
          </a:p>
        </p:txBody>
      </p:sp>
    </p:spTree>
    <p:extLst>
      <p:ext uri="{BB962C8B-B14F-4D97-AF65-F5344CB8AC3E}">
        <p14:creationId xmlns:p14="http://schemas.microsoft.com/office/powerpoint/2010/main" val="961095786"/>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Heade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543491"/>
            <a:ext cx="11277600" cy="558199"/>
          </a:xfrm>
        </p:spPr>
        <p:txBody>
          <a:bodyPr anchor="t" anchorCtr="0">
            <a:normAutofit/>
          </a:bodyPr>
          <a:lstStyle>
            <a:lvl1pPr algn="l">
              <a:lnSpc>
                <a:spcPct val="80000"/>
              </a:lnSpc>
              <a:defRPr sz="3600">
                <a:solidFill>
                  <a:schemeClr val="tx2"/>
                </a:solidFill>
              </a:defRPr>
            </a:lvl1pPr>
          </a:lstStyle>
          <a:p>
            <a:r>
              <a:rPr lang="en-US"/>
              <a:t>Click to edit Master title style</a:t>
            </a:r>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13" name="TextBox 12">
            <a:extLst>
              <a:ext uri="{FF2B5EF4-FFF2-40B4-BE49-F238E27FC236}">
                <a16:creationId xmlns:a16="http://schemas.microsoft.com/office/drawing/2014/main" id="{E40A311A-F8BF-4B10-8541-D51CBF36A968}"/>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©2024 </a:t>
            </a:r>
            <a:r>
              <a:rPr kumimoji="0" lang="en-US" sz="800" b="0" i="0" u="none" strike="noStrike" kern="1200" cap="none" spc="0" normalizeH="0" baseline="0" noProof="0" err="1">
                <a:ln>
                  <a:noFill/>
                </a:ln>
                <a:solidFill>
                  <a:srgbClr val="000000"/>
                </a:solidFill>
                <a:effectLst/>
                <a:uLnTx/>
                <a:uFillTx/>
                <a:latin typeface="Calibri" panose="020F0502020204030204"/>
                <a:ea typeface="+mn-ea"/>
                <a:cs typeface="+mn-cs"/>
              </a:rPr>
              <a:t>ExlService</a:t>
            </a: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 Holdings, Inc. All rights reserved.</a:t>
            </a:r>
          </a:p>
        </p:txBody>
      </p:sp>
      <p:sp>
        <p:nvSpPr>
          <p:cNvPr id="14" name="TextBox 13">
            <a:extLst>
              <a:ext uri="{FF2B5EF4-FFF2-40B4-BE49-F238E27FC236}">
                <a16:creationId xmlns:a16="http://schemas.microsoft.com/office/drawing/2014/main" id="{F5C814BA-DC7B-4EC2-9419-EFE4D4EFB443}"/>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a:solidFill>
                <a:schemeClr val="tx2"/>
              </a:solidFill>
            </a:endParaRPr>
          </a:p>
        </p:txBody>
      </p:sp>
      <p:sp>
        <p:nvSpPr>
          <p:cNvPr id="4" name="Text Placeholder 3">
            <a:extLst>
              <a:ext uri="{FF2B5EF4-FFF2-40B4-BE49-F238E27FC236}">
                <a16:creationId xmlns:a16="http://schemas.microsoft.com/office/drawing/2014/main" id="{CC51CF4F-FD7D-FD19-6372-B37CB1750868}"/>
              </a:ext>
            </a:extLst>
          </p:cNvPr>
          <p:cNvSpPr>
            <a:spLocks noGrp="1"/>
          </p:cNvSpPr>
          <p:nvPr>
            <p:ph type="body" sz="quarter" idx="15"/>
          </p:nvPr>
        </p:nvSpPr>
        <p:spPr>
          <a:xfrm>
            <a:off x="457200" y="260512"/>
            <a:ext cx="11249320" cy="245636"/>
          </a:xfrm>
        </p:spPr>
        <p:txBody>
          <a:bodyPr/>
          <a:lstStyle>
            <a:lvl1pPr marL="0" indent="0">
              <a:buFontTx/>
              <a:buNone/>
              <a:defRPr sz="1400" b="1">
                <a:solidFill>
                  <a:schemeClr val="accent3"/>
                </a:solidFill>
                <a:latin typeface="+mn-lt"/>
              </a:defRPr>
            </a:lvl1pPr>
            <a:lvl2pPr marL="290513" indent="0">
              <a:buFontTx/>
              <a:buNone/>
              <a:defRPr sz="1800">
                <a:solidFill>
                  <a:schemeClr val="accent3"/>
                </a:solidFill>
                <a:latin typeface="+mn-lt"/>
              </a:defRPr>
            </a:lvl2pPr>
            <a:lvl3pPr marL="582613" indent="0">
              <a:buFontTx/>
              <a:buNone/>
              <a:defRPr sz="1800">
                <a:solidFill>
                  <a:schemeClr val="accent3"/>
                </a:solidFill>
                <a:latin typeface="+mn-lt"/>
              </a:defRPr>
            </a:lvl3pPr>
            <a:lvl4pPr marL="855663" indent="0">
              <a:buFontTx/>
              <a:buNone/>
              <a:defRPr sz="1800">
                <a:solidFill>
                  <a:schemeClr val="accent3"/>
                </a:solidFill>
                <a:latin typeface="+mn-lt"/>
              </a:defRPr>
            </a:lvl4pPr>
            <a:lvl5pPr marL="1100138" indent="0">
              <a:buFontTx/>
              <a:buNone/>
              <a:defRPr sz="1800">
                <a:solidFill>
                  <a:schemeClr val="accent3"/>
                </a:solidFill>
                <a:latin typeface="+mn-lt"/>
              </a:defRPr>
            </a:lvl5pPr>
          </a:lstStyle>
          <a:p>
            <a:pPr lvl="0"/>
            <a:r>
              <a:rPr lang="en-US"/>
              <a:t>Click to edit Master text styles</a:t>
            </a:r>
          </a:p>
        </p:txBody>
      </p:sp>
    </p:spTree>
    <p:extLst>
      <p:ext uri="{BB962C8B-B14F-4D97-AF65-F5344CB8AC3E}">
        <p14:creationId xmlns:p14="http://schemas.microsoft.com/office/powerpoint/2010/main" val="1131717328"/>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title white photo">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67CE129-0A95-7543-B57A-C882E04A3467}"/>
              </a:ext>
            </a:extLst>
          </p:cNvPr>
          <p:cNvSpPr>
            <a:spLocks noGrp="1"/>
          </p:cNvSpPr>
          <p:nvPr>
            <p:ph type="pic" sz="quarter" idx="10" hasCustomPrompt="1"/>
          </p:nvPr>
        </p:nvSpPr>
        <p:spPr>
          <a:xfrm>
            <a:off x="0" y="0"/>
            <a:ext cx="12192000" cy="6858000"/>
          </a:xfrm>
          <a:solidFill>
            <a:schemeClr val="accent6"/>
          </a:solidFill>
        </p:spPr>
        <p:txBody>
          <a:bodyPr tIns="1188720"/>
          <a:lstStyle>
            <a:lvl1pPr marL="0" indent="0" algn="ctr">
              <a:buNone/>
              <a:defRPr/>
            </a:lvl1pPr>
          </a:lstStyle>
          <a:p>
            <a:r>
              <a:rPr lang="en-US"/>
              <a:t>Insert Picture</a:t>
            </a:r>
          </a:p>
        </p:txBody>
      </p:sp>
      <p:sp>
        <p:nvSpPr>
          <p:cNvPr id="2" name="Title 1"/>
          <p:cNvSpPr>
            <a:spLocks noGrp="1"/>
          </p:cNvSpPr>
          <p:nvPr>
            <p:ph type="ctrTitle"/>
          </p:nvPr>
        </p:nvSpPr>
        <p:spPr>
          <a:xfrm>
            <a:off x="457200" y="457200"/>
            <a:ext cx="11277600" cy="3413547"/>
          </a:xfrm>
        </p:spPr>
        <p:txBody>
          <a:bodyPr anchor="b">
            <a:noAutofit/>
          </a:bodyPr>
          <a:lstStyle>
            <a:lvl1pPr algn="l">
              <a:lnSpc>
                <a:spcPct val="80000"/>
              </a:lnSpc>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457199" y="4027501"/>
            <a:ext cx="11277599" cy="936385"/>
          </a:xfrm>
        </p:spPr>
        <p:txBody>
          <a:bodyPr>
            <a:noAutofit/>
          </a:bodyPr>
          <a:lstStyle>
            <a:lvl1pPr marL="0" indent="0" algn="l">
              <a:spcBef>
                <a:spcPts val="0"/>
              </a:spcBef>
              <a:buNone/>
              <a:defRPr sz="18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Text Placeholder 7">
            <a:extLst>
              <a:ext uri="{FF2B5EF4-FFF2-40B4-BE49-F238E27FC236}">
                <a16:creationId xmlns:a16="http://schemas.microsoft.com/office/drawing/2014/main" id="{A507E633-4606-0F5C-1C47-2E2296BF6013}"/>
              </a:ext>
            </a:extLst>
          </p:cNvPr>
          <p:cNvSpPr>
            <a:spLocks noGrp="1"/>
          </p:cNvSpPr>
          <p:nvPr>
            <p:ph type="body" sz="quarter" idx="11" hasCustomPrompt="1"/>
          </p:nvPr>
        </p:nvSpPr>
        <p:spPr>
          <a:xfrm>
            <a:off x="10956018" y="6132957"/>
            <a:ext cx="987552" cy="630936"/>
          </a:xfrm>
          <a:blipFill>
            <a:blip r:embed="rId2" cstate="screen">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a:t> </a:t>
            </a:r>
          </a:p>
        </p:txBody>
      </p:sp>
    </p:spTree>
    <p:extLst>
      <p:ext uri="{BB962C8B-B14F-4D97-AF65-F5344CB8AC3E}">
        <p14:creationId xmlns:p14="http://schemas.microsoft.com/office/powerpoint/2010/main" val="404446532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One column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543491"/>
            <a:ext cx="11277600" cy="672567"/>
          </a:xfrm>
        </p:spPr>
        <p:txBody>
          <a:bodyPr anchor="t" anchorCtr="0">
            <a:normAutofit/>
          </a:bodyPr>
          <a:lstStyle>
            <a:lvl1pPr algn="l">
              <a:lnSpc>
                <a:spcPct val="80000"/>
              </a:lnSpc>
              <a:defRPr sz="3600">
                <a:solidFill>
                  <a:schemeClr val="tx2"/>
                </a:solidFill>
              </a:defRPr>
            </a:lvl1pPr>
          </a:lstStyle>
          <a:p>
            <a:r>
              <a:rPr lang="en-US"/>
              <a:t>Click to edit Master title style</a:t>
            </a:r>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11" name="Text Placeholder 10">
            <a:extLst>
              <a:ext uri="{FF2B5EF4-FFF2-40B4-BE49-F238E27FC236}">
                <a16:creationId xmlns:a16="http://schemas.microsoft.com/office/drawing/2014/main" id="{4D3AD5E6-66E6-724A-BC5F-73B87795F23D}"/>
              </a:ext>
            </a:extLst>
          </p:cNvPr>
          <p:cNvSpPr>
            <a:spLocks noGrp="1"/>
          </p:cNvSpPr>
          <p:nvPr>
            <p:ph type="body" sz="quarter" idx="14"/>
          </p:nvPr>
        </p:nvSpPr>
        <p:spPr>
          <a:xfrm>
            <a:off x="485481" y="1420992"/>
            <a:ext cx="11249320" cy="4543044"/>
          </a:xfrm>
        </p:spPr>
        <p:txBody>
          <a:bodyPr>
            <a:noAutofit/>
          </a:bodyPr>
          <a:lstStyle>
            <a:lvl1pPr marL="0" indent="0">
              <a:lnSpc>
                <a:spcPct val="100000"/>
              </a:lnSpc>
              <a:spcBef>
                <a:spcPts val="600"/>
              </a:spcBef>
              <a:spcAft>
                <a:spcPts val="600"/>
              </a:spcAft>
              <a:buFontTx/>
              <a:buNone/>
              <a:tabLst/>
              <a:defRPr sz="2000">
                <a:solidFill>
                  <a:schemeClr val="tx1"/>
                </a:solidFill>
                <a:latin typeface="+mn-lt"/>
              </a:defRPr>
            </a:lvl1pPr>
            <a:lvl2pPr marL="227013" indent="-227013">
              <a:lnSpc>
                <a:spcPct val="100000"/>
              </a:lnSpc>
              <a:spcBef>
                <a:spcPts val="0"/>
              </a:spcBef>
              <a:spcAft>
                <a:spcPts val="600"/>
              </a:spcAft>
              <a:buClr>
                <a:schemeClr val="tx2"/>
              </a:buClr>
              <a:buFont typeface="Arial" panose="020B0604020202020204" pitchFamily="34" charset="0"/>
              <a:buChar char="•"/>
              <a:tabLst/>
              <a:defRPr sz="2000">
                <a:solidFill>
                  <a:schemeClr val="tx1"/>
                </a:solidFill>
                <a:latin typeface="+mj-lt"/>
              </a:defRPr>
            </a:lvl2pPr>
            <a:lvl3pPr marL="461963" indent="-234950">
              <a:lnSpc>
                <a:spcPct val="100000"/>
              </a:lnSpc>
              <a:spcBef>
                <a:spcPts val="0"/>
              </a:spcBef>
              <a:spcAft>
                <a:spcPts val="600"/>
              </a:spcAft>
              <a:tabLst/>
              <a:defRPr sz="1600">
                <a:solidFill>
                  <a:schemeClr val="tx1"/>
                </a:solidFill>
                <a:latin typeface="+mj-lt"/>
              </a:defRPr>
            </a:lvl3pPr>
            <a:lvl4pPr marL="687388" indent="-225425">
              <a:lnSpc>
                <a:spcPct val="100000"/>
              </a:lnSpc>
              <a:spcBef>
                <a:spcPts val="0"/>
              </a:spcBef>
              <a:spcAft>
                <a:spcPts val="600"/>
              </a:spcAft>
              <a:tabLst/>
              <a:defRPr sz="1400">
                <a:solidFill>
                  <a:schemeClr val="tx1"/>
                </a:solidFill>
                <a:latin typeface="+mj-lt"/>
              </a:defRPr>
            </a:lvl4pPr>
            <a:lvl5pPr marL="857250" indent="-169863">
              <a:lnSpc>
                <a:spcPct val="100000"/>
              </a:lnSpc>
              <a:spcBef>
                <a:spcPts val="0"/>
              </a:spcBef>
              <a:spcAft>
                <a:spcPts val="600"/>
              </a:spcAft>
              <a:tabLst/>
              <a:defRPr sz="1200">
                <a:solidFill>
                  <a:schemeClr val="tx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E40A311A-F8BF-4B10-8541-D51CBF36A968}"/>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©2024 </a:t>
            </a:r>
            <a:r>
              <a:rPr kumimoji="0" lang="en-US" sz="800" b="0" i="0" u="none" strike="noStrike" kern="1200" cap="none" spc="0" normalizeH="0" baseline="0" noProof="0" err="1">
                <a:ln>
                  <a:noFill/>
                </a:ln>
                <a:solidFill>
                  <a:srgbClr val="000000"/>
                </a:solidFill>
                <a:effectLst/>
                <a:uLnTx/>
                <a:uFillTx/>
                <a:latin typeface="Calibri" panose="020F0502020204030204"/>
                <a:ea typeface="+mn-ea"/>
                <a:cs typeface="+mn-cs"/>
              </a:rPr>
              <a:t>ExlService</a:t>
            </a: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 Holdings, Inc. All rights reserved.</a:t>
            </a:r>
          </a:p>
        </p:txBody>
      </p:sp>
      <p:sp>
        <p:nvSpPr>
          <p:cNvPr id="14" name="TextBox 13">
            <a:extLst>
              <a:ext uri="{FF2B5EF4-FFF2-40B4-BE49-F238E27FC236}">
                <a16:creationId xmlns:a16="http://schemas.microsoft.com/office/drawing/2014/main" id="{F5C814BA-DC7B-4EC2-9419-EFE4D4EFB443}"/>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a:solidFill>
                <a:schemeClr val="tx2"/>
              </a:solidFill>
            </a:endParaRPr>
          </a:p>
        </p:txBody>
      </p:sp>
    </p:spTree>
    <p:extLst>
      <p:ext uri="{BB962C8B-B14F-4D97-AF65-F5344CB8AC3E}">
        <p14:creationId xmlns:p14="http://schemas.microsoft.com/office/powerpoint/2010/main" val="2093130958"/>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One column sub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543491"/>
            <a:ext cx="11277600" cy="558199"/>
          </a:xfrm>
        </p:spPr>
        <p:txBody>
          <a:bodyPr anchor="t" anchorCtr="0">
            <a:normAutofit/>
          </a:bodyPr>
          <a:lstStyle>
            <a:lvl1pPr algn="l">
              <a:lnSpc>
                <a:spcPct val="80000"/>
              </a:lnSpc>
              <a:defRPr sz="3600">
                <a:solidFill>
                  <a:schemeClr val="tx2"/>
                </a:solidFill>
              </a:defRPr>
            </a:lvl1pPr>
          </a:lstStyle>
          <a:p>
            <a:r>
              <a:rPr lang="en-US"/>
              <a:t>Click to edit Master title style</a:t>
            </a:r>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11" name="Text Placeholder 10">
            <a:extLst>
              <a:ext uri="{FF2B5EF4-FFF2-40B4-BE49-F238E27FC236}">
                <a16:creationId xmlns:a16="http://schemas.microsoft.com/office/drawing/2014/main" id="{4D3AD5E6-66E6-724A-BC5F-73B87795F23D}"/>
              </a:ext>
            </a:extLst>
          </p:cNvPr>
          <p:cNvSpPr>
            <a:spLocks noGrp="1"/>
          </p:cNvSpPr>
          <p:nvPr>
            <p:ph type="body" sz="quarter" idx="14"/>
          </p:nvPr>
        </p:nvSpPr>
        <p:spPr>
          <a:xfrm>
            <a:off x="485481" y="1636226"/>
            <a:ext cx="11249320" cy="4344320"/>
          </a:xfrm>
        </p:spPr>
        <p:txBody>
          <a:bodyPr>
            <a:noAutofit/>
          </a:bodyPr>
          <a:lstStyle>
            <a:lvl1pPr marL="0" indent="0">
              <a:lnSpc>
                <a:spcPct val="100000"/>
              </a:lnSpc>
              <a:spcBef>
                <a:spcPts val="600"/>
              </a:spcBef>
              <a:spcAft>
                <a:spcPts val="600"/>
              </a:spcAft>
              <a:buFontTx/>
              <a:buNone/>
              <a:tabLst/>
              <a:defRPr sz="2000">
                <a:solidFill>
                  <a:schemeClr val="tx1"/>
                </a:solidFill>
                <a:latin typeface="+mn-lt"/>
              </a:defRPr>
            </a:lvl1pPr>
            <a:lvl2pPr marL="227013" indent="-227013">
              <a:lnSpc>
                <a:spcPct val="100000"/>
              </a:lnSpc>
              <a:spcBef>
                <a:spcPts val="0"/>
              </a:spcBef>
              <a:spcAft>
                <a:spcPts val="600"/>
              </a:spcAft>
              <a:buClr>
                <a:schemeClr val="tx2"/>
              </a:buClr>
              <a:buFont typeface="Arial" panose="020B0604020202020204" pitchFamily="34" charset="0"/>
              <a:buChar char="•"/>
              <a:tabLst/>
              <a:defRPr sz="2000">
                <a:solidFill>
                  <a:schemeClr val="tx1"/>
                </a:solidFill>
                <a:latin typeface="+mj-lt"/>
              </a:defRPr>
            </a:lvl2pPr>
            <a:lvl3pPr marL="461963" indent="-234950">
              <a:lnSpc>
                <a:spcPct val="100000"/>
              </a:lnSpc>
              <a:spcBef>
                <a:spcPts val="0"/>
              </a:spcBef>
              <a:spcAft>
                <a:spcPts val="600"/>
              </a:spcAft>
              <a:tabLst/>
              <a:defRPr sz="1600">
                <a:solidFill>
                  <a:schemeClr val="tx1"/>
                </a:solidFill>
                <a:latin typeface="+mj-lt"/>
              </a:defRPr>
            </a:lvl3pPr>
            <a:lvl4pPr marL="687388" indent="-225425">
              <a:lnSpc>
                <a:spcPct val="100000"/>
              </a:lnSpc>
              <a:spcBef>
                <a:spcPts val="0"/>
              </a:spcBef>
              <a:spcAft>
                <a:spcPts val="600"/>
              </a:spcAft>
              <a:tabLst/>
              <a:defRPr sz="1400">
                <a:solidFill>
                  <a:schemeClr val="tx1"/>
                </a:solidFill>
                <a:latin typeface="+mj-lt"/>
              </a:defRPr>
            </a:lvl4pPr>
            <a:lvl5pPr marL="857250" indent="-169863">
              <a:lnSpc>
                <a:spcPct val="100000"/>
              </a:lnSpc>
              <a:spcBef>
                <a:spcPts val="0"/>
              </a:spcBef>
              <a:spcAft>
                <a:spcPts val="600"/>
              </a:spcAft>
              <a:tabLst/>
              <a:defRPr sz="1200">
                <a:solidFill>
                  <a:schemeClr val="tx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E40A311A-F8BF-4B10-8541-D51CBF36A968}"/>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©2024 </a:t>
            </a:r>
            <a:r>
              <a:rPr kumimoji="0" lang="en-US" sz="800" b="0" i="0" u="none" strike="noStrike" kern="1200" cap="none" spc="0" normalizeH="0" baseline="0" noProof="0" err="1">
                <a:ln>
                  <a:noFill/>
                </a:ln>
                <a:solidFill>
                  <a:srgbClr val="000000"/>
                </a:solidFill>
                <a:effectLst/>
                <a:uLnTx/>
                <a:uFillTx/>
                <a:latin typeface="Calibri" panose="020F0502020204030204"/>
                <a:ea typeface="+mn-ea"/>
                <a:cs typeface="+mn-cs"/>
              </a:rPr>
              <a:t>ExlService</a:t>
            </a: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 Holdings, Inc. All rights reserved.</a:t>
            </a:r>
          </a:p>
        </p:txBody>
      </p:sp>
      <p:sp>
        <p:nvSpPr>
          <p:cNvPr id="14" name="TextBox 13">
            <a:extLst>
              <a:ext uri="{FF2B5EF4-FFF2-40B4-BE49-F238E27FC236}">
                <a16:creationId xmlns:a16="http://schemas.microsoft.com/office/drawing/2014/main" id="{F5C814BA-DC7B-4EC2-9419-EFE4D4EFB443}"/>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a:solidFill>
                <a:schemeClr val="tx2"/>
              </a:solidFill>
            </a:endParaRPr>
          </a:p>
        </p:txBody>
      </p:sp>
      <p:sp>
        <p:nvSpPr>
          <p:cNvPr id="4" name="Text Placeholder 3">
            <a:extLst>
              <a:ext uri="{FF2B5EF4-FFF2-40B4-BE49-F238E27FC236}">
                <a16:creationId xmlns:a16="http://schemas.microsoft.com/office/drawing/2014/main" id="{CC51CF4F-FD7D-FD19-6372-B37CB1750868}"/>
              </a:ext>
            </a:extLst>
          </p:cNvPr>
          <p:cNvSpPr>
            <a:spLocks noGrp="1"/>
          </p:cNvSpPr>
          <p:nvPr>
            <p:ph type="body" sz="quarter" idx="15"/>
          </p:nvPr>
        </p:nvSpPr>
        <p:spPr>
          <a:xfrm>
            <a:off x="485481" y="1111117"/>
            <a:ext cx="11249320" cy="245636"/>
          </a:xfrm>
        </p:spPr>
        <p:txBody>
          <a:bodyPr/>
          <a:lstStyle>
            <a:lvl1pPr marL="0" indent="0">
              <a:buFontTx/>
              <a:buNone/>
              <a:defRPr sz="1600" b="1">
                <a:solidFill>
                  <a:schemeClr val="accent3"/>
                </a:solidFill>
                <a:latin typeface="+mn-lt"/>
              </a:defRPr>
            </a:lvl1pPr>
            <a:lvl2pPr marL="290513" indent="0">
              <a:buFontTx/>
              <a:buNone/>
              <a:defRPr sz="1800">
                <a:solidFill>
                  <a:schemeClr val="accent3"/>
                </a:solidFill>
                <a:latin typeface="+mn-lt"/>
              </a:defRPr>
            </a:lvl2pPr>
            <a:lvl3pPr marL="582613" indent="0">
              <a:buFontTx/>
              <a:buNone/>
              <a:defRPr sz="1800">
                <a:solidFill>
                  <a:schemeClr val="accent3"/>
                </a:solidFill>
                <a:latin typeface="+mn-lt"/>
              </a:defRPr>
            </a:lvl3pPr>
            <a:lvl4pPr marL="855663" indent="0">
              <a:buFontTx/>
              <a:buNone/>
              <a:defRPr sz="1800">
                <a:solidFill>
                  <a:schemeClr val="accent3"/>
                </a:solidFill>
                <a:latin typeface="+mn-lt"/>
              </a:defRPr>
            </a:lvl4pPr>
            <a:lvl5pPr marL="1100138" indent="0">
              <a:buFontTx/>
              <a:buNone/>
              <a:defRPr sz="1800">
                <a:solidFill>
                  <a:schemeClr val="accent3"/>
                </a:solidFill>
                <a:latin typeface="+mn-lt"/>
              </a:defRPr>
            </a:lvl5pPr>
          </a:lstStyle>
          <a:p>
            <a:pPr lvl="0"/>
            <a:r>
              <a:rPr lang="en-US"/>
              <a:t>Click to edit Master text styles</a:t>
            </a:r>
          </a:p>
        </p:txBody>
      </p:sp>
    </p:spTree>
    <p:extLst>
      <p:ext uri="{BB962C8B-B14F-4D97-AF65-F5344CB8AC3E}">
        <p14:creationId xmlns:p14="http://schemas.microsoft.com/office/powerpoint/2010/main" val="3545558968"/>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543491"/>
            <a:ext cx="11277600" cy="672567"/>
          </a:xfrm>
        </p:spPr>
        <p:txBody>
          <a:bodyPr anchor="t" anchorCtr="0">
            <a:normAutofit/>
          </a:bodyPr>
          <a:lstStyle>
            <a:lvl1pPr algn="l">
              <a:lnSpc>
                <a:spcPct val="80000"/>
              </a:lnSpc>
              <a:defRPr sz="3600">
                <a:solidFill>
                  <a:schemeClr val="tx2"/>
                </a:solidFill>
              </a:defRPr>
            </a:lvl1pPr>
          </a:lstStyle>
          <a:p>
            <a:r>
              <a:rPr lang="en-US"/>
              <a:t>Click to edit Master title style</a:t>
            </a:r>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11" name="Text Placeholder 10">
            <a:extLst>
              <a:ext uri="{FF2B5EF4-FFF2-40B4-BE49-F238E27FC236}">
                <a16:creationId xmlns:a16="http://schemas.microsoft.com/office/drawing/2014/main" id="{4D3AD5E6-66E6-724A-BC5F-73B87795F23D}"/>
              </a:ext>
            </a:extLst>
          </p:cNvPr>
          <p:cNvSpPr>
            <a:spLocks noGrp="1"/>
          </p:cNvSpPr>
          <p:nvPr>
            <p:ph type="body" sz="quarter" idx="14"/>
          </p:nvPr>
        </p:nvSpPr>
        <p:spPr>
          <a:xfrm>
            <a:off x="485482" y="1420992"/>
            <a:ext cx="5077716" cy="4543044"/>
          </a:xfrm>
        </p:spPr>
        <p:txBody>
          <a:bodyPr>
            <a:noAutofit/>
          </a:bodyPr>
          <a:lstStyle>
            <a:lvl1pPr marL="0" indent="0">
              <a:lnSpc>
                <a:spcPct val="100000"/>
              </a:lnSpc>
              <a:spcBef>
                <a:spcPts val="600"/>
              </a:spcBef>
              <a:spcAft>
                <a:spcPts val="600"/>
              </a:spcAft>
              <a:buFontTx/>
              <a:buNone/>
              <a:tabLst/>
              <a:defRPr sz="2000">
                <a:solidFill>
                  <a:schemeClr val="tx1"/>
                </a:solidFill>
                <a:latin typeface="+mn-lt"/>
              </a:defRPr>
            </a:lvl1pPr>
            <a:lvl2pPr marL="227013" indent="-227013">
              <a:lnSpc>
                <a:spcPct val="100000"/>
              </a:lnSpc>
              <a:spcBef>
                <a:spcPts val="0"/>
              </a:spcBef>
              <a:spcAft>
                <a:spcPts val="600"/>
              </a:spcAft>
              <a:buClr>
                <a:schemeClr val="tx2"/>
              </a:buClr>
              <a:buFont typeface="Arial" panose="020B0604020202020204" pitchFamily="34" charset="0"/>
              <a:buChar char="•"/>
              <a:tabLst/>
              <a:defRPr sz="2000">
                <a:solidFill>
                  <a:schemeClr val="tx1"/>
                </a:solidFill>
                <a:latin typeface="+mj-lt"/>
              </a:defRPr>
            </a:lvl2pPr>
            <a:lvl3pPr marL="461963" indent="-234950">
              <a:lnSpc>
                <a:spcPct val="100000"/>
              </a:lnSpc>
              <a:spcBef>
                <a:spcPts val="0"/>
              </a:spcBef>
              <a:spcAft>
                <a:spcPts val="600"/>
              </a:spcAft>
              <a:tabLst/>
              <a:defRPr sz="1600">
                <a:solidFill>
                  <a:schemeClr val="tx1"/>
                </a:solidFill>
                <a:latin typeface="+mj-lt"/>
              </a:defRPr>
            </a:lvl3pPr>
            <a:lvl4pPr marL="687388" indent="-225425">
              <a:lnSpc>
                <a:spcPct val="100000"/>
              </a:lnSpc>
              <a:spcBef>
                <a:spcPts val="0"/>
              </a:spcBef>
              <a:spcAft>
                <a:spcPts val="600"/>
              </a:spcAft>
              <a:tabLst/>
              <a:defRPr sz="1400">
                <a:solidFill>
                  <a:schemeClr val="tx1"/>
                </a:solidFill>
                <a:latin typeface="+mj-lt"/>
              </a:defRPr>
            </a:lvl4pPr>
            <a:lvl5pPr marL="857250" indent="-169863">
              <a:lnSpc>
                <a:spcPct val="100000"/>
              </a:lnSpc>
              <a:spcBef>
                <a:spcPts val="0"/>
              </a:spcBef>
              <a:spcAft>
                <a:spcPts val="600"/>
              </a:spcAft>
              <a:tabLst/>
              <a:defRPr sz="1200">
                <a:solidFill>
                  <a:schemeClr val="tx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E40A311A-F8BF-4B10-8541-D51CBF36A968}"/>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©2024 </a:t>
            </a:r>
            <a:r>
              <a:rPr kumimoji="0" lang="en-US" sz="800" b="0" i="0" u="none" strike="noStrike" kern="1200" cap="none" spc="0" normalizeH="0" baseline="0" noProof="0" err="1">
                <a:ln>
                  <a:noFill/>
                </a:ln>
                <a:solidFill>
                  <a:srgbClr val="000000"/>
                </a:solidFill>
                <a:effectLst/>
                <a:uLnTx/>
                <a:uFillTx/>
                <a:latin typeface="Calibri" panose="020F0502020204030204"/>
                <a:ea typeface="+mn-ea"/>
                <a:cs typeface="+mn-cs"/>
              </a:rPr>
              <a:t>ExlService</a:t>
            </a: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 Holdings, Inc. All rights reserved.</a:t>
            </a:r>
          </a:p>
        </p:txBody>
      </p:sp>
      <p:sp>
        <p:nvSpPr>
          <p:cNvPr id="14" name="TextBox 13">
            <a:extLst>
              <a:ext uri="{FF2B5EF4-FFF2-40B4-BE49-F238E27FC236}">
                <a16:creationId xmlns:a16="http://schemas.microsoft.com/office/drawing/2014/main" id="{F5C814BA-DC7B-4EC2-9419-EFE4D4EFB443}"/>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a:solidFill>
                <a:schemeClr val="tx2"/>
              </a:solidFill>
            </a:endParaRPr>
          </a:p>
        </p:txBody>
      </p:sp>
      <p:sp>
        <p:nvSpPr>
          <p:cNvPr id="6" name="Text Placeholder 5">
            <a:extLst>
              <a:ext uri="{FF2B5EF4-FFF2-40B4-BE49-F238E27FC236}">
                <a16:creationId xmlns:a16="http://schemas.microsoft.com/office/drawing/2014/main" id="{0DF97235-8ACD-EA2A-2D57-3EF3975E30C5}"/>
              </a:ext>
            </a:extLst>
          </p:cNvPr>
          <p:cNvSpPr>
            <a:spLocks noGrp="1"/>
          </p:cNvSpPr>
          <p:nvPr>
            <p:ph type="body" sz="quarter" idx="16"/>
          </p:nvPr>
        </p:nvSpPr>
        <p:spPr>
          <a:xfrm>
            <a:off x="6019016" y="1420813"/>
            <a:ext cx="5104613" cy="4572092"/>
          </a:xfrm>
        </p:spPr>
        <p:txBody>
          <a:bodyPr/>
          <a:lstStyle>
            <a:lvl1pPr marL="0" indent="0">
              <a:lnSpc>
                <a:spcPct val="100000"/>
              </a:lnSpc>
              <a:spcBef>
                <a:spcPts val="600"/>
              </a:spcBef>
              <a:spcAft>
                <a:spcPts val="600"/>
              </a:spcAft>
              <a:buFontTx/>
              <a:buNone/>
              <a:defRPr sz="2000">
                <a:solidFill>
                  <a:schemeClr val="tx1"/>
                </a:solidFill>
                <a:latin typeface="+mn-lt"/>
              </a:defRPr>
            </a:lvl1pPr>
            <a:lvl2pPr marL="515938" indent="-225425">
              <a:lnSpc>
                <a:spcPct val="100000"/>
              </a:lnSpc>
              <a:spcBef>
                <a:spcPts val="0"/>
              </a:spcBef>
              <a:spcAft>
                <a:spcPts val="600"/>
              </a:spcAft>
              <a:buClr>
                <a:schemeClr val="tx2"/>
              </a:buClr>
              <a:buFont typeface="Arial" panose="020B0604020202020204" pitchFamily="34" charset="0"/>
              <a:buChar char="•"/>
              <a:defRPr sz="2000">
                <a:solidFill>
                  <a:schemeClr val="tx1"/>
                </a:solidFill>
              </a:defRPr>
            </a:lvl2pPr>
            <a:lvl3pPr>
              <a:lnSpc>
                <a:spcPct val="100000"/>
              </a:lnSpc>
              <a:spcBef>
                <a:spcPts val="0"/>
              </a:spcBef>
              <a:spcAft>
                <a:spcPts val="600"/>
              </a:spcAft>
              <a:defRPr sz="1600">
                <a:solidFill>
                  <a:schemeClr val="tx1"/>
                </a:solidFill>
              </a:defRPr>
            </a:lvl3pPr>
            <a:lvl4pPr>
              <a:lnSpc>
                <a:spcPct val="100000"/>
              </a:lnSpc>
              <a:spcBef>
                <a:spcPts val="0"/>
              </a:spcBef>
              <a:spcAft>
                <a:spcPts val="600"/>
              </a:spcAft>
              <a:defRPr sz="1400">
                <a:solidFill>
                  <a:schemeClr val="tx1"/>
                </a:solidFill>
              </a:defRPr>
            </a:lvl4pPr>
            <a:lvl5pPr marL="1257300" indent="-157163">
              <a:lnSpc>
                <a:spcPct val="100000"/>
              </a:lnSpc>
              <a:spcBef>
                <a:spcPts val="0"/>
              </a:spcBef>
              <a:spcAft>
                <a:spcPts val="600"/>
              </a:spcAft>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4383940"/>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sub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543492"/>
            <a:ext cx="11277600" cy="567626"/>
          </a:xfrm>
        </p:spPr>
        <p:txBody>
          <a:bodyPr anchor="t" anchorCtr="0">
            <a:normAutofit/>
          </a:bodyPr>
          <a:lstStyle>
            <a:lvl1pPr algn="l">
              <a:lnSpc>
                <a:spcPct val="80000"/>
              </a:lnSpc>
              <a:defRPr sz="3600">
                <a:solidFill>
                  <a:schemeClr val="tx2"/>
                </a:solidFill>
              </a:defRPr>
            </a:lvl1pPr>
          </a:lstStyle>
          <a:p>
            <a:r>
              <a:rPr lang="en-US"/>
              <a:t>Click to edit Master title style</a:t>
            </a:r>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11" name="Text Placeholder 10">
            <a:extLst>
              <a:ext uri="{FF2B5EF4-FFF2-40B4-BE49-F238E27FC236}">
                <a16:creationId xmlns:a16="http://schemas.microsoft.com/office/drawing/2014/main" id="{4D3AD5E6-66E6-724A-BC5F-73B87795F23D}"/>
              </a:ext>
            </a:extLst>
          </p:cNvPr>
          <p:cNvSpPr>
            <a:spLocks noGrp="1"/>
          </p:cNvSpPr>
          <p:nvPr>
            <p:ph type="body" sz="quarter" idx="14"/>
          </p:nvPr>
        </p:nvSpPr>
        <p:spPr>
          <a:xfrm>
            <a:off x="485482" y="1636226"/>
            <a:ext cx="5077716" cy="4543044"/>
          </a:xfrm>
        </p:spPr>
        <p:txBody>
          <a:bodyPr>
            <a:noAutofit/>
          </a:bodyPr>
          <a:lstStyle>
            <a:lvl1pPr marL="0" indent="0">
              <a:lnSpc>
                <a:spcPct val="100000"/>
              </a:lnSpc>
              <a:spcBef>
                <a:spcPts val="600"/>
              </a:spcBef>
              <a:spcAft>
                <a:spcPts val="600"/>
              </a:spcAft>
              <a:buFontTx/>
              <a:buNone/>
              <a:tabLst/>
              <a:defRPr sz="2000">
                <a:solidFill>
                  <a:schemeClr val="tx1"/>
                </a:solidFill>
                <a:latin typeface="+mn-lt"/>
              </a:defRPr>
            </a:lvl1pPr>
            <a:lvl2pPr marL="227013" indent="-227013">
              <a:lnSpc>
                <a:spcPct val="100000"/>
              </a:lnSpc>
              <a:spcBef>
                <a:spcPts val="0"/>
              </a:spcBef>
              <a:spcAft>
                <a:spcPts val="600"/>
              </a:spcAft>
              <a:buClr>
                <a:schemeClr val="tx2"/>
              </a:buClr>
              <a:buFont typeface="Arial" panose="020B0604020202020204" pitchFamily="34" charset="0"/>
              <a:buChar char="•"/>
              <a:tabLst/>
              <a:defRPr sz="2000">
                <a:solidFill>
                  <a:schemeClr val="tx1"/>
                </a:solidFill>
                <a:latin typeface="+mj-lt"/>
              </a:defRPr>
            </a:lvl2pPr>
            <a:lvl3pPr marL="461963" indent="-234950">
              <a:lnSpc>
                <a:spcPct val="100000"/>
              </a:lnSpc>
              <a:spcBef>
                <a:spcPts val="0"/>
              </a:spcBef>
              <a:spcAft>
                <a:spcPts val="600"/>
              </a:spcAft>
              <a:tabLst/>
              <a:defRPr sz="1600">
                <a:solidFill>
                  <a:schemeClr val="tx1"/>
                </a:solidFill>
                <a:latin typeface="+mj-lt"/>
              </a:defRPr>
            </a:lvl3pPr>
            <a:lvl4pPr marL="687388" indent="-225425">
              <a:lnSpc>
                <a:spcPct val="100000"/>
              </a:lnSpc>
              <a:spcBef>
                <a:spcPts val="0"/>
              </a:spcBef>
              <a:spcAft>
                <a:spcPts val="600"/>
              </a:spcAft>
              <a:tabLst/>
              <a:defRPr sz="1400">
                <a:solidFill>
                  <a:schemeClr val="tx1"/>
                </a:solidFill>
                <a:latin typeface="+mj-lt"/>
              </a:defRPr>
            </a:lvl4pPr>
            <a:lvl5pPr marL="857250" indent="-169863">
              <a:lnSpc>
                <a:spcPct val="100000"/>
              </a:lnSpc>
              <a:spcBef>
                <a:spcPts val="0"/>
              </a:spcBef>
              <a:spcAft>
                <a:spcPts val="600"/>
              </a:spcAft>
              <a:tabLst/>
              <a:defRPr sz="1200">
                <a:solidFill>
                  <a:schemeClr val="tx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E40A311A-F8BF-4B10-8541-D51CBF36A968}"/>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©2024 </a:t>
            </a:r>
            <a:r>
              <a:rPr kumimoji="0" lang="en-US" sz="800" b="0" i="0" u="none" strike="noStrike" kern="1200" cap="none" spc="0" normalizeH="0" baseline="0" noProof="0" err="1">
                <a:ln>
                  <a:noFill/>
                </a:ln>
                <a:solidFill>
                  <a:srgbClr val="000000"/>
                </a:solidFill>
                <a:effectLst/>
                <a:uLnTx/>
                <a:uFillTx/>
                <a:latin typeface="Calibri" panose="020F0502020204030204"/>
                <a:ea typeface="+mn-ea"/>
                <a:cs typeface="+mn-cs"/>
              </a:rPr>
              <a:t>ExlService</a:t>
            </a: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 Holdings, Inc. All rights reserved.</a:t>
            </a:r>
          </a:p>
        </p:txBody>
      </p:sp>
      <p:sp>
        <p:nvSpPr>
          <p:cNvPr id="14" name="TextBox 13">
            <a:extLst>
              <a:ext uri="{FF2B5EF4-FFF2-40B4-BE49-F238E27FC236}">
                <a16:creationId xmlns:a16="http://schemas.microsoft.com/office/drawing/2014/main" id="{F5C814BA-DC7B-4EC2-9419-EFE4D4EFB443}"/>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a:solidFill>
                <a:schemeClr val="tx2"/>
              </a:solidFill>
            </a:endParaRPr>
          </a:p>
        </p:txBody>
      </p:sp>
      <p:sp>
        <p:nvSpPr>
          <p:cNvPr id="6" name="Text Placeholder 5">
            <a:extLst>
              <a:ext uri="{FF2B5EF4-FFF2-40B4-BE49-F238E27FC236}">
                <a16:creationId xmlns:a16="http://schemas.microsoft.com/office/drawing/2014/main" id="{0DF97235-8ACD-EA2A-2D57-3EF3975E30C5}"/>
              </a:ext>
            </a:extLst>
          </p:cNvPr>
          <p:cNvSpPr>
            <a:spLocks noGrp="1"/>
          </p:cNvSpPr>
          <p:nvPr>
            <p:ph type="body" sz="quarter" idx="16"/>
          </p:nvPr>
        </p:nvSpPr>
        <p:spPr>
          <a:xfrm>
            <a:off x="6019016" y="1636226"/>
            <a:ext cx="5104613" cy="4572092"/>
          </a:xfrm>
        </p:spPr>
        <p:txBody>
          <a:bodyPr/>
          <a:lstStyle>
            <a:lvl1pPr marL="0" indent="0">
              <a:lnSpc>
                <a:spcPct val="100000"/>
              </a:lnSpc>
              <a:spcBef>
                <a:spcPts val="600"/>
              </a:spcBef>
              <a:spcAft>
                <a:spcPts val="600"/>
              </a:spcAft>
              <a:buFontTx/>
              <a:buNone/>
              <a:defRPr sz="2000">
                <a:solidFill>
                  <a:schemeClr val="tx1"/>
                </a:solidFill>
                <a:latin typeface="+mn-lt"/>
              </a:defRPr>
            </a:lvl1pPr>
            <a:lvl2pPr marL="515938" indent="-225425">
              <a:lnSpc>
                <a:spcPct val="100000"/>
              </a:lnSpc>
              <a:spcBef>
                <a:spcPts val="0"/>
              </a:spcBef>
              <a:spcAft>
                <a:spcPts val="600"/>
              </a:spcAft>
              <a:buClr>
                <a:schemeClr val="tx2"/>
              </a:buClr>
              <a:buFont typeface="Arial" panose="020B0604020202020204" pitchFamily="34" charset="0"/>
              <a:buChar char="•"/>
              <a:defRPr sz="2000">
                <a:solidFill>
                  <a:schemeClr val="tx1"/>
                </a:solidFill>
              </a:defRPr>
            </a:lvl2pPr>
            <a:lvl3pPr>
              <a:lnSpc>
                <a:spcPct val="100000"/>
              </a:lnSpc>
              <a:spcBef>
                <a:spcPts val="0"/>
              </a:spcBef>
              <a:spcAft>
                <a:spcPts val="600"/>
              </a:spcAft>
              <a:defRPr sz="1600">
                <a:solidFill>
                  <a:schemeClr val="tx1"/>
                </a:solidFill>
              </a:defRPr>
            </a:lvl3pPr>
            <a:lvl4pPr>
              <a:lnSpc>
                <a:spcPct val="100000"/>
              </a:lnSpc>
              <a:spcBef>
                <a:spcPts val="0"/>
              </a:spcBef>
              <a:spcAft>
                <a:spcPts val="600"/>
              </a:spcAft>
              <a:defRPr sz="1400">
                <a:solidFill>
                  <a:schemeClr val="tx1"/>
                </a:solidFill>
              </a:defRPr>
            </a:lvl4pPr>
            <a:lvl5pPr marL="1257300" indent="-157163">
              <a:lnSpc>
                <a:spcPct val="100000"/>
              </a:lnSpc>
              <a:spcBef>
                <a:spcPts val="0"/>
              </a:spcBef>
              <a:spcAft>
                <a:spcPts val="600"/>
              </a:spcAft>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3">
            <a:extLst>
              <a:ext uri="{FF2B5EF4-FFF2-40B4-BE49-F238E27FC236}">
                <a16:creationId xmlns:a16="http://schemas.microsoft.com/office/drawing/2014/main" id="{7DC9EA03-FA8F-AD79-F54A-F23726C03305}"/>
              </a:ext>
            </a:extLst>
          </p:cNvPr>
          <p:cNvSpPr>
            <a:spLocks noGrp="1"/>
          </p:cNvSpPr>
          <p:nvPr>
            <p:ph type="body" sz="quarter" idx="15"/>
          </p:nvPr>
        </p:nvSpPr>
        <p:spPr>
          <a:xfrm>
            <a:off x="485481" y="1111117"/>
            <a:ext cx="11249320" cy="245636"/>
          </a:xfrm>
        </p:spPr>
        <p:txBody>
          <a:bodyPr/>
          <a:lstStyle>
            <a:lvl1pPr marL="0" indent="0">
              <a:buFontTx/>
              <a:buNone/>
              <a:defRPr sz="1600" b="1">
                <a:solidFill>
                  <a:schemeClr val="accent3"/>
                </a:solidFill>
                <a:latin typeface="+mn-lt"/>
              </a:defRPr>
            </a:lvl1pPr>
            <a:lvl2pPr marL="290513" indent="0">
              <a:buFontTx/>
              <a:buNone/>
              <a:defRPr sz="1800">
                <a:solidFill>
                  <a:schemeClr val="accent3"/>
                </a:solidFill>
                <a:latin typeface="+mn-lt"/>
              </a:defRPr>
            </a:lvl2pPr>
            <a:lvl3pPr marL="582613" indent="0">
              <a:buFontTx/>
              <a:buNone/>
              <a:defRPr sz="1800">
                <a:solidFill>
                  <a:schemeClr val="accent3"/>
                </a:solidFill>
                <a:latin typeface="+mn-lt"/>
              </a:defRPr>
            </a:lvl3pPr>
            <a:lvl4pPr marL="855663" indent="0">
              <a:buFontTx/>
              <a:buNone/>
              <a:defRPr sz="1800">
                <a:solidFill>
                  <a:schemeClr val="accent3"/>
                </a:solidFill>
                <a:latin typeface="+mn-lt"/>
              </a:defRPr>
            </a:lvl4pPr>
            <a:lvl5pPr marL="1100138" indent="0">
              <a:buFontTx/>
              <a:buNone/>
              <a:defRPr sz="1800">
                <a:solidFill>
                  <a:schemeClr val="accent3"/>
                </a:solidFill>
                <a:latin typeface="+mn-lt"/>
              </a:defRPr>
            </a:lvl5pPr>
          </a:lstStyle>
          <a:p>
            <a:pPr lvl="0"/>
            <a:r>
              <a:rPr lang="en-US"/>
              <a:t>Click to edit Master text styles</a:t>
            </a:r>
          </a:p>
        </p:txBody>
      </p:sp>
    </p:spTree>
    <p:extLst>
      <p:ext uri="{BB962C8B-B14F-4D97-AF65-F5344CB8AC3E}">
        <p14:creationId xmlns:p14="http://schemas.microsoft.com/office/powerpoint/2010/main" val="3684474429"/>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ider orange">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EADA6C-4309-5F43-BB9C-F8E480357C5F}"/>
              </a:ext>
            </a:extLst>
          </p:cNvPr>
          <p:cNvSpPr/>
          <p:nvPr userDrawn="1"/>
        </p:nvSpPr>
        <p:spPr>
          <a:xfrm>
            <a:off x="0" y="0"/>
            <a:ext cx="443310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57200" y="984831"/>
            <a:ext cx="3679371" cy="2314550"/>
          </a:xfrm>
        </p:spPr>
        <p:txBody>
          <a:bodyPr anchor="t" anchorCtr="0">
            <a:normAutofit/>
          </a:bodyPr>
          <a:lstStyle>
            <a:lvl1pPr algn="l">
              <a:lnSpc>
                <a:spcPct val="80000"/>
              </a:lnSpc>
              <a:defRPr sz="4400">
                <a:solidFill>
                  <a:schemeClr val="bg1"/>
                </a:solidFill>
              </a:defRPr>
            </a:lvl1pPr>
          </a:lstStyle>
          <a:p>
            <a:r>
              <a:rPr lang="en-US"/>
              <a:t>Click to edit Master title style</a:t>
            </a:r>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10" name="Text Placeholder 10">
            <a:extLst>
              <a:ext uri="{FF2B5EF4-FFF2-40B4-BE49-F238E27FC236}">
                <a16:creationId xmlns:a16="http://schemas.microsoft.com/office/drawing/2014/main" id="{51B10F47-1891-E844-AA61-A0FE1C2C91DF}"/>
              </a:ext>
            </a:extLst>
          </p:cNvPr>
          <p:cNvSpPr>
            <a:spLocks noGrp="1"/>
          </p:cNvSpPr>
          <p:nvPr>
            <p:ph type="body" sz="quarter" idx="14"/>
          </p:nvPr>
        </p:nvSpPr>
        <p:spPr>
          <a:xfrm>
            <a:off x="4977353" y="984831"/>
            <a:ext cx="5527444" cy="5029470"/>
          </a:xfrm>
        </p:spPr>
        <p:txBody>
          <a:bodyPr>
            <a:noAutofit/>
          </a:bodyPr>
          <a:lstStyle>
            <a:lvl1pPr marL="0" indent="0">
              <a:lnSpc>
                <a:spcPct val="100000"/>
              </a:lnSpc>
              <a:spcBef>
                <a:spcPts val="600"/>
              </a:spcBef>
              <a:spcAft>
                <a:spcPts val="1200"/>
              </a:spcAft>
              <a:buFontTx/>
              <a:buNone/>
              <a:tabLst/>
              <a:defRPr sz="2000">
                <a:solidFill>
                  <a:schemeClr val="tx1"/>
                </a:solidFill>
                <a:latin typeface="+mn-lt"/>
              </a:defRPr>
            </a:lvl1pPr>
            <a:lvl2pPr marL="460375" indent="-223838">
              <a:lnSpc>
                <a:spcPct val="100000"/>
              </a:lnSpc>
              <a:spcBef>
                <a:spcPts val="0"/>
              </a:spcBef>
              <a:spcAft>
                <a:spcPts val="600"/>
              </a:spcAft>
              <a:buClr>
                <a:schemeClr val="tx2"/>
              </a:buClr>
              <a:buFont typeface="Arial" panose="020B0604020202020204" pitchFamily="34" charset="0"/>
              <a:buChar char="•"/>
              <a:tabLst/>
              <a:defRPr sz="2000">
                <a:solidFill>
                  <a:schemeClr val="tx1"/>
                </a:solidFill>
                <a:latin typeface="+mj-lt"/>
              </a:defRPr>
            </a:lvl2pPr>
            <a:lvl3pPr marL="690563" indent="-223838">
              <a:lnSpc>
                <a:spcPct val="100000"/>
              </a:lnSpc>
              <a:spcBef>
                <a:spcPts val="0"/>
              </a:spcBef>
              <a:spcAft>
                <a:spcPts val="600"/>
              </a:spcAft>
              <a:tabLst/>
              <a:defRPr sz="1600">
                <a:solidFill>
                  <a:schemeClr val="tx1"/>
                </a:solidFill>
                <a:latin typeface="+mj-lt"/>
              </a:defRPr>
            </a:lvl3pPr>
            <a:lvl4pPr marL="857250" indent="-173038">
              <a:lnSpc>
                <a:spcPct val="100000"/>
              </a:lnSpc>
              <a:spcBef>
                <a:spcPts val="0"/>
              </a:spcBef>
              <a:spcAft>
                <a:spcPts val="600"/>
              </a:spcAft>
              <a:tabLst/>
              <a:defRPr sz="1400">
                <a:solidFill>
                  <a:schemeClr val="tx1"/>
                </a:solidFill>
                <a:latin typeface="+mj-lt"/>
              </a:defRPr>
            </a:lvl4pPr>
            <a:lvl5pPr marL="1084263" indent="-150813">
              <a:lnSpc>
                <a:spcPct val="100000"/>
              </a:lnSpc>
              <a:spcBef>
                <a:spcPts val="0"/>
              </a:spcBef>
              <a:spcAft>
                <a:spcPts val="600"/>
              </a:spcAft>
              <a:tabLst/>
              <a:defRPr sz="1200">
                <a:solidFill>
                  <a:schemeClr val="tx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9B9E5FAE-F0AB-4773-BB2C-98261E32F572}"/>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©2024 </a:t>
            </a:r>
            <a:r>
              <a:rPr kumimoji="0" lang="en-US" sz="800" b="0" i="0" u="none" strike="noStrike" kern="1200" cap="none" spc="0" normalizeH="0" baseline="0" noProof="0" err="1">
                <a:ln>
                  <a:noFill/>
                </a:ln>
                <a:solidFill>
                  <a:srgbClr val="000000"/>
                </a:solidFill>
                <a:effectLst/>
                <a:uLnTx/>
                <a:uFillTx/>
                <a:latin typeface="Calibri" panose="020F0502020204030204"/>
                <a:ea typeface="+mn-ea"/>
                <a:cs typeface="+mn-cs"/>
              </a:rPr>
              <a:t>ExlService</a:t>
            </a: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 Holdings, Inc. All rights reserved.</a:t>
            </a:r>
          </a:p>
        </p:txBody>
      </p:sp>
      <p:sp>
        <p:nvSpPr>
          <p:cNvPr id="14" name="TextBox 13">
            <a:extLst>
              <a:ext uri="{FF2B5EF4-FFF2-40B4-BE49-F238E27FC236}">
                <a16:creationId xmlns:a16="http://schemas.microsoft.com/office/drawing/2014/main" id="{C894B692-DFFE-4127-B155-C2352630574E}"/>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a:solidFill>
                <a:schemeClr val="tx2"/>
              </a:solidFill>
            </a:endParaRPr>
          </a:p>
        </p:txBody>
      </p:sp>
      <p:sp>
        <p:nvSpPr>
          <p:cNvPr id="6" name="Text Placeholder 5">
            <a:extLst>
              <a:ext uri="{FF2B5EF4-FFF2-40B4-BE49-F238E27FC236}">
                <a16:creationId xmlns:a16="http://schemas.microsoft.com/office/drawing/2014/main" id="{F6620FF5-63E7-D7A1-E95E-667A3A5A47A4}"/>
              </a:ext>
            </a:extLst>
          </p:cNvPr>
          <p:cNvSpPr>
            <a:spLocks noGrp="1"/>
          </p:cNvSpPr>
          <p:nvPr>
            <p:ph type="body" sz="quarter" idx="15"/>
          </p:nvPr>
        </p:nvSpPr>
        <p:spPr>
          <a:xfrm>
            <a:off x="457200" y="3325305"/>
            <a:ext cx="3679825" cy="2314575"/>
          </a:xfrm>
        </p:spPr>
        <p:txBody>
          <a:bodyPr/>
          <a:lstStyle>
            <a:lvl1pPr marL="0" indent="0">
              <a:lnSpc>
                <a:spcPct val="100000"/>
              </a:lnSpc>
              <a:spcAft>
                <a:spcPts val="300"/>
              </a:spcAft>
              <a:buFontTx/>
              <a:buNone/>
              <a:defRPr sz="2200">
                <a:solidFill>
                  <a:schemeClr val="bg1"/>
                </a:solidFill>
                <a:latin typeface="+mn-lt"/>
              </a:defRPr>
            </a:lvl1pPr>
            <a:lvl2pPr marL="227013" indent="-227013">
              <a:lnSpc>
                <a:spcPct val="100000"/>
              </a:lnSpc>
              <a:spcAft>
                <a:spcPts val="300"/>
              </a:spcAft>
              <a:buFont typeface="Arial" panose="020B0604020202020204" pitchFamily="34" charset="0"/>
              <a:buChar char="•"/>
              <a:defRPr sz="2000">
                <a:solidFill>
                  <a:schemeClr val="bg1"/>
                </a:solidFill>
              </a:defRPr>
            </a:lvl2pPr>
            <a:lvl3pPr marL="461963" indent="-225425">
              <a:lnSpc>
                <a:spcPct val="100000"/>
              </a:lnSpc>
              <a:spcAft>
                <a:spcPts val="300"/>
              </a:spcAft>
              <a:tabLst/>
              <a:defRPr>
                <a:solidFill>
                  <a:schemeClr val="bg1"/>
                </a:solidFill>
              </a:defRPr>
            </a:lvl3pPr>
            <a:lvl4pPr marL="744538" indent="-225425">
              <a:lnSpc>
                <a:spcPct val="100000"/>
              </a:lnSpc>
              <a:spcAft>
                <a:spcPts val="300"/>
              </a:spcAft>
              <a:tabLst/>
              <a:defRPr>
                <a:solidFill>
                  <a:schemeClr val="bg1"/>
                </a:solidFill>
              </a:defRPr>
            </a:lvl4pPr>
            <a:lvl5pPr marL="971550" indent="-169863">
              <a:lnSpc>
                <a:spcPct val="100000"/>
              </a:lnSpc>
              <a:spcAft>
                <a:spcPts val="300"/>
              </a:spcAf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170922"/>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ider slate gray">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EADA6C-4309-5F43-BB9C-F8E480357C5F}"/>
              </a:ext>
            </a:extLst>
          </p:cNvPr>
          <p:cNvSpPr/>
          <p:nvPr userDrawn="1"/>
        </p:nvSpPr>
        <p:spPr>
          <a:xfrm>
            <a:off x="0" y="0"/>
            <a:ext cx="443310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57200" y="984831"/>
            <a:ext cx="3679371" cy="2314550"/>
          </a:xfrm>
        </p:spPr>
        <p:txBody>
          <a:bodyPr anchor="t" anchorCtr="0">
            <a:normAutofit/>
          </a:bodyPr>
          <a:lstStyle>
            <a:lvl1pPr algn="l">
              <a:lnSpc>
                <a:spcPct val="80000"/>
              </a:lnSpc>
              <a:defRPr sz="4400">
                <a:solidFill>
                  <a:schemeClr val="bg1"/>
                </a:solidFill>
              </a:defRPr>
            </a:lvl1pPr>
          </a:lstStyle>
          <a:p>
            <a:r>
              <a:rPr lang="en-US"/>
              <a:t>Click to edit Master title style</a:t>
            </a:r>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10" name="Text Placeholder 10">
            <a:extLst>
              <a:ext uri="{FF2B5EF4-FFF2-40B4-BE49-F238E27FC236}">
                <a16:creationId xmlns:a16="http://schemas.microsoft.com/office/drawing/2014/main" id="{51B10F47-1891-E844-AA61-A0FE1C2C91DF}"/>
              </a:ext>
            </a:extLst>
          </p:cNvPr>
          <p:cNvSpPr>
            <a:spLocks noGrp="1"/>
          </p:cNvSpPr>
          <p:nvPr>
            <p:ph type="body" sz="quarter" idx="14"/>
          </p:nvPr>
        </p:nvSpPr>
        <p:spPr>
          <a:xfrm>
            <a:off x="4977353" y="984831"/>
            <a:ext cx="5527444" cy="5029470"/>
          </a:xfrm>
        </p:spPr>
        <p:txBody>
          <a:bodyPr>
            <a:noAutofit/>
          </a:bodyPr>
          <a:lstStyle>
            <a:lvl1pPr marL="0" indent="0">
              <a:lnSpc>
                <a:spcPct val="100000"/>
              </a:lnSpc>
              <a:spcBef>
                <a:spcPts val="600"/>
              </a:spcBef>
              <a:spcAft>
                <a:spcPts val="1200"/>
              </a:spcAft>
              <a:buFontTx/>
              <a:buNone/>
              <a:tabLst/>
              <a:defRPr sz="2000">
                <a:solidFill>
                  <a:schemeClr val="tx1"/>
                </a:solidFill>
                <a:latin typeface="+mn-lt"/>
              </a:defRPr>
            </a:lvl1pPr>
            <a:lvl2pPr marL="460375" indent="-223838">
              <a:lnSpc>
                <a:spcPct val="100000"/>
              </a:lnSpc>
              <a:spcBef>
                <a:spcPts val="0"/>
              </a:spcBef>
              <a:spcAft>
                <a:spcPts val="600"/>
              </a:spcAft>
              <a:buClr>
                <a:schemeClr val="tx2"/>
              </a:buClr>
              <a:buFont typeface="Arial" panose="020B0604020202020204" pitchFamily="34" charset="0"/>
              <a:buChar char="•"/>
              <a:tabLst/>
              <a:defRPr sz="2000">
                <a:solidFill>
                  <a:schemeClr val="tx1"/>
                </a:solidFill>
                <a:latin typeface="+mj-lt"/>
              </a:defRPr>
            </a:lvl2pPr>
            <a:lvl3pPr marL="690563" indent="-223838">
              <a:lnSpc>
                <a:spcPct val="100000"/>
              </a:lnSpc>
              <a:spcBef>
                <a:spcPts val="0"/>
              </a:spcBef>
              <a:spcAft>
                <a:spcPts val="600"/>
              </a:spcAft>
              <a:tabLst/>
              <a:defRPr sz="1600">
                <a:solidFill>
                  <a:schemeClr val="tx1"/>
                </a:solidFill>
                <a:latin typeface="+mj-lt"/>
              </a:defRPr>
            </a:lvl3pPr>
            <a:lvl4pPr marL="857250" indent="-173038">
              <a:lnSpc>
                <a:spcPct val="100000"/>
              </a:lnSpc>
              <a:spcBef>
                <a:spcPts val="0"/>
              </a:spcBef>
              <a:spcAft>
                <a:spcPts val="600"/>
              </a:spcAft>
              <a:tabLst/>
              <a:defRPr sz="1400">
                <a:solidFill>
                  <a:schemeClr val="tx1"/>
                </a:solidFill>
                <a:latin typeface="+mj-lt"/>
              </a:defRPr>
            </a:lvl4pPr>
            <a:lvl5pPr marL="1084263" indent="-150813">
              <a:lnSpc>
                <a:spcPct val="100000"/>
              </a:lnSpc>
              <a:spcBef>
                <a:spcPts val="0"/>
              </a:spcBef>
              <a:spcAft>
                <a:spcPts val="600"/>
              </a:spcAft>
              <a:tabLst/>
              <a:defRPr sz="1200">
                <a:solidFill>
                  <a:schemeClr val="tx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9B9E5FAE-F0AB-4773-BB2C-98261E32F572}"/>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©2024 </a:t>
            </a:r>
            <a:r>
              <a:rPr kumimoji="0" lang="en-US" sz="800" b="0" i="0" u="none" strike="noStrike" kern="1200" cap="none" spc="0" normalizeH="0" baseline="0" noProof="0" err="1">
                <a:ln>
                  <a:noFill/>
                </a:ln>
                <a:solidFill>
                  <a:srgbClr val="000000"/>
                </a:solidFill>
                <a:effectLst/>
                <a:uLnTx/>
                <a:uFillTx/>
                <a:latin typeface="Calibri" panose="020F0502020204030204"/>
                <a:ea typeface="+mn-ea"/>
                <a:cs typeface="+mn-cs"/>
              </a:rPr>
              <a:t>ExlService</a:t>
            </a: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 Holdings, Inc. All rights reserved.</a:t>
            </a:r>
          </a:p>
        </p:txBody>
      </p:sp>
      <p:sp>
        <p:nvSpPr>
          <p:cNvPr id="14" name="TextBox 13">
            <a:extLst>
              <a:ext uri="{FF2B5EF4-FFF2-40B4-BE49-F238E27FC236}">
                <a16:creationId xmlns:a16="http://schemas.microsoft.com/office/drawing/2014/main" id="{C894B692-DFFE-4127-B155-C2352630574E}"/>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a:solidFill>
                <a:schemeClr val="tx2"/>
              </a:solidFill>
            </a:endParaRPr>
          </a:p>
        </p:txBody>
      </p:sp>
      <p:sp>
        <p:nvSpPr>
          <p:cNvPr id="4" name="Text Placeholder 5">
            <a:extLst>
              <a:ext uri="{FF2B5EF4-FFF2-40B4-BE49-F238E27FC236}">
                <a16:creationId xmlns:a16="http://schemas.microsoft.com/office/drawing/2014/main" id="{C8AEF62A-DB20-DFA5-60EF-17E3D0291795}"/>
              </a:ext>
            </a:extLst>
          </p:cNvPr>
          <p:cNvSpPr>
            <a:spLocks noGrp="1"/>
          </p:cNvSpPr>
          <p:nvPr>
            <p:ph type="body" sz="quarter" idx="15"/>
          </p:nvPr>
        </p:nvSpPr>
        <p:spPr>
          <a:xfrm>
            <a:off x="457200" y="3325305"/>
            <a:ext cx="3679825" cy="2314575"/>
          </a:xfrm>
        </p:spPr>
        <p:txBody>
          <a:bodyPr/>
          <a:lstStyle>
            <a:lvl1pPr marL="0" indent="0">
              <a:lnSpc>
                <a:spcPct val="100000"/>
              </a:lnSpc>
              <a:spcAft>
                <a:spcPts val="300"/>
              </a:spcAft>
              <a:buFontTx/>
              <a:buNone/>
              <a:defRPr sz="2200">
                <a:solidFill>
                  <a:schemeClr val="bg1"/>
                </a:solidFill>
                <a:latin typeface="+mn-lt"/>
              </a:defRPr>
            </a:lvl1pPr>
            <a:lvl2pPr marL="227013" indent="-227013">
              <a:lnSpc>
                <a:spcPct val="100000"/>
              </a:lnSpc>
              <a:spcAft>
                <a:spcPts val="300"/>
              </a:spcAft>
              <a:buFont typeface="Arial" panose="020B0604020202020204" pitchFamily="34" charset="0"/>
              <a:buChar char="•"/>
              <a:defRPr sz="2000">
                <a:solidFill>
                  <a:schemeClr val="bg1"/>
                </a:solidFill>
              </a:defRPr>
            </a:lvl2pPr>
            <a:lvl3pPr marL="461963" indent="-225425">
              <a:lnSpc>
                <a:spcPct val="100000"/>
              </a:lnSpc>
              <a:spcAft>
                <a:spcPts val="300"/>
              </a:spcAft>
              <a:tabLst/>
              <a:defRPr>
                <a:solidFill>
                  <a:schemeClr val="bg1"/>
                </a:solidFill>
              </a:defRPr>
            </a:lvl3pPr>
            <a:lvl4pPr marL="744538" indent="-225425">
              <a:lnSpc>
                <a:spcPct val="100000"/>
              </a:lnSpc>
              <a:spcAft>
                <a:spcPts val="300"/>
              </a:spcAft>
              <a:tabLst/>
              <a:defRPr>
                <a:solidFill>
                  <a:schemeClr val="bg1"/>
                </a:solidFill>
              </a:defRPr>
            </a:lvl4pPr>
            <a:lvl5pPr marL="971550" indent="-169863">
              <a:lnSpc>
                <a:spcPct val="100000"/>
              </a:lnSpc>
              <a:spcAft>
                <a:spcPts val="300"/>
              </a:spcAf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1764317"/>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ider midnight blue">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EADA6C-4309-5F43-BB9C-F8E480357C5F}"/>
              </a:ext>
            </a:extLst>
          </p:cNvPr>
          <p:cNvSpPr/>
          <p:nvPr userDrawn="1"/>
        </p:nvSpPr>
        <p:spPr>
          <a:xfrm>
            <a:off x="0" y="0"/>
            <a:ext cx="443310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57200" y="984831"/>
            <a:ext cx="3679371" cy="2314550"/>
          </a:xfrm>
        </p:spPr>
        <p:txBody>
          <a:bodyPr anchor="t" anchorCtr="0">
            <a:normAutofit/>
          </a:bodyPr>
          <a:lstStyle>
            <a:lvl1pPr algn="l">
              <a:lnSpc>
                <a:spcPct val="80000"/>
              </a:lnSpc>
              <a:defRPr sz="4400">
                <a:solidFill>
                  <a:schemeClr val="bg1"/>
                </a:solidFill>
              </a:defRPr>
            </a:lvl1pPr>
          </a:lstStyle>
          <a:p>
            <a:r>
              <a:rPr lang="en-US"/>
              <a:t>Click to edit Master title style</a:t>
            </a:r>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10" name="Text Placeholder 10">
            <a:extLst>
              <a:ext uri="{FF2B5EF4-FFF2-40B4-BE49-F238E27FC236}">
                <a16:creationId xmlns:a16="http://schemas.microsoft.com/office/drawing/2014/main" id="{51B10F47-1891-E844-AA61-A0FE1C2C91DF}"/>
              </a:ext>
            </a:extLst>
          </p:cNvPr>
          <p:cNvSpPr>
            <a:spLocks noGrp="1"/>
          </p:cNvSpPr>
          <p:nvPr>
            <p:ph type="body" sz="quarter" idx="14"/>
          </p:nvPr>
        </p:nvSpPr>
        <p:spPr>
          <a:xfrm>
            <a:off x="4977353" y="984831"/>
            <a:ext cx="5527444" cy="5029470"/>
          </a:xfrm>
        </p:spPr>
        <p:txBody>
          <a:bodyPr>
            <a:noAutofit/>
          </a:bodyPr>
          <a:lstStyle>
            <a:lvl1pPr marL="0" indent="0">
              <a:lnSpc>
                <a:spcPct val="100000"/>
              </a:lnSpc>
              <a:spcBef>
                <a:spcPts val="600"/>
              </a:spcBef>
              <a:spcAft>
                <a:spcPts val="1200"/>
              </a:spcAft>
              <a:buFontTx/>
              <a:buNone/>
              <a:tabLst/>
              <a:defRPr sz="2000">
                <a:solidFill>
                  <a:schemeClr val="accent3"/>
                </a:solidFill>
                <a:latin typeface="+mn-lt"/>
              </a:defRPr>
            </a:lvl1pPr>
            <a:lvl2pPr marL="460375" indent="-223838">
              <a:lnSpc>
                <a:spcPct val="100000"/>
              </a:lnSpc>
              <a:spcBef>
                <a:spcPts val="0"/>
              </a:spcBef>
              <a:spcAft>
                <a:spcPts val="600"/>
              </a:spcAft>
              <a:buClr>
                <a:schemeClr val="accent3"/>
              </a:buClr>
              <a:buFont typeface="Arial" panose="020B0604020202020204" pitchFamily="34" charset="0"/>
              <a:buChar char="•"/>
              <a:tabLst/>
              <a:defRPr sz="2000">
                <a:solidFill>
                  <a:schemeClr val="tx1"/>
                </a:solidFill>
                <a:latin typeface="+mj-lt"/>
              </a:defRPr>
            </a:lvl2pPr>
            <a:lvl3pPr marL="690563" indent="-223838">
              <a:lnSpc>
                <a:spcPct val="100000"/>
              </a:lnSpc>
              <a:spcBef>
                <a:spcPts val="0"/>
              </a:spcBef>
              <a:spcAft>
                <a:spcPts val="600"/>
              </a:spcAft>
              <a:buClr>
                <a:schemeClr val="accent3"/>
              </a:buClr>
              <a:tabLst/>
              <a:defRPr sz="1600">
                <a:solidFill>
                  <a:schemeClr val="tx1"/>
                </a:solidFill>
                <a:latin typeface="+mj-lt"/>
              </a:defRPr>
            </a:lvl3pPr>
            <a:lvl4pPr marL="857250" indent="-173038">
              <a:lnSpc>
                <a:spcPct val="100000"/>
              </a:lnSpc>
              <a:spcBef>
                <a:spcPts val="0"/>
              </a:spcBef>
              <a:spcAft>
                <a:spcPts val="600"/>
              </a:spcAft>
              <a:tabLst/>
              <a:defRPr sz="1400">
                <a:solidFill>
                  <a:schemeClr val="tx1"/>
                </a:solidFill>
                <a:latin typeface="+mj-lt"/>
              </a:defRPr>
            </a:lvl4pPr>
            <a:lvl5pPr marL="1084263" indent="-150813">
              <a:lnSpc>
                <a:spcPct val="100000"/>
              </a:lnSpc>
              <a:spcBef>
                <a:spcPts val="0"/>
              </a:spcBef>
              <a:spcAft>
                <a:spcPts val="600"/>
              </a:spcAft>
              <a:tabLst/>
              <a:defRPr sz="1200">
                <a:solidFill>
                  <a:schemeClr val="tx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9B9E5FAE-F0AB-4773-BB2C-98261E32F572}"/>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©2024 </a:t>
            </a:r>
            <a:r>
              <a:rPr kumimoji="0" lang="en-US" sz="800" b="0" i="0" u="none" strike="noStrike" kern="1200" cap="none" spc="0" normalizeH="0" baseline="0" noProof="0" err="1">
                <a:ln>
                  <a:noFill/>
                </a:ln>
                <a:solidFill>
                  <a:srgbClr val="000000"/>
                </a:solidFill>
                <a:effectLst/>
                <a:uLnTx/>
                <a:uFillTx/>
                <a:latin typeface="Calibri" panose="020F0502020204030204"/>
                <a:ea typeface="+mn-ea"/>
                <a:cs typeface="+mn-cs"/>
              </a:rPr>
              <a:t>ExlService</a:t>
            </a: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 Holdings, Inc. All rights reserved.</a:t>
            </a:r>
          </a:p>
        </p:txBody>
      </p:sp>
      <p:sp>
        <p:nvSpPr>
          <p:cNvPr id="14" name="TextBox 13">
            <a:extLst>
              <a:ext uri="{FF2B5EF4-FFF2-40B4-BE49-F238E27FC236}">
                <a16:creationId xmlns:a16="http://schemas.microsoft.com/office/drawing/2014/main" id="{C894B692-DFFE-4127-B155-C2352630574E}"/>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a:solidFill>
                <a:schemeClr val="tx2"/>
              </a:solidFill>
            </a:endParaRPr>
          </a:p>
        </p:txBody>
      </p:sp>
      <p:sp>
        <p:nvSpPr>
          <p:cNvPr id="3" name="Text Placeholder 5">
            <a:extLst>
              <a:ext uri="{FF2B5EF4-FFF2-40B4-BE49-F238E27FC236}">
                <a16:creationId xmlns:a16="http://schemas.microsoft.com/office/drawing/2014/main" id="{150E4EC5-C9CD-0784-3B8B-14E383CDC869}"/>
              </a:ext>
            </a:extLst>
          </p:cNvPr>
          <p:cNvSpPr>
            <a:spLocks noGrp="1"/>
          </p:cNvSpPr>
          <p:nvPr>
            <p:ph type="body" sz="quarter" idx="15"/>
          </p:nvPr>
        </p:nvSpPr>
        <p:spPr>
          <a:xfrm>
            <a:off x="457200" y="3325305"/>
            <a:ext cx="3679825" cy="2314575"/>
          </a:xfrm>
        </p:spPr>
        <p:txBody>
          <a:bodyPr/>
          <a:lstStyle>
            <a:lvl1pPr marL="0" indent="0">
              <a:lnSpc>
                <a:spcPct val="100000"/>
              </a:lnSpc>
              <a:spcAft>
                <a:spcPts val="300"/>
              </a:spcAft>
              <a:buFontTx/>
              <a:buNone/>
              <a:defRPr sz="2200">
                <a:solidFill>
                  <a:schemeClr val="bg1"/>
                </a:solidFill>
                <a:latin typeface="+mn-lt"/>
              </a:defRPr>
            </a:lvl1pPr>
            <a:lvl2pPr marL="227013" indent="-227013">
              <a:lnSpc>
                <a:spcPct val="100000"/>
              </a:lnSpc>
              <a:spcAft>
                <a:spcPts val="300"/>
              </a:spcAft>
              <a:buFont typeface="Arial" panose="020B0604020202020204" pitchFamily="34" charset="0"/>
              <a:buChar char="•"/>
              <a:defRPr sz="2000">
                <a:solidFill>
                  <a:schemeClr val="bg1"/>
                </a:solidFill>
              </a:defRPr>
            </a:lvl2pPr>
            <a:lvl3pPr marL="461963" indent="-225425">
              <a:lnSpc>
                <a:spcPct val="100000"/>
              </a:lnSpc>
              <a:spcAft>
                <a:spcPts val="300"/>
              </a:spcAft>
              <a:tabLst/>
              <a:defRPr>
                <a:solidFill>
                  <a:schemeClr val="bg1"/>
                </a:solidFill>
              </a:defRPr>
            </a:lvl3pPr>
            <a:lvl4pPr marL="744538" indent="-225425">
              <a:lnSpc>
                <a:spcPct val="100000"/>
              </a:lnSpc>
              <a:spcAft>
                <a:spcPts val="300"/>
              </a:spcAft>
              <a:tabLst/>
              <a:defRPr>
                <a:solidFill>
                  <a:schemeClr val="bg1"/>
                </a:solidFill>
              </a:defRPr>
            </a:lvl4pPr>
            <a:lvl5pPr marL="971550" indent="-169863">
              <a:lnSpc>
                <a:spcPct val="100000"/>
              </a:lnSpc>
              <a:spcAft>
                <a:spcPts val="300"/>
              </a:spcAf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6222486"/>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ider light blue">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EADA6C-4309-5F43-BB9C-F8E480357C5F}"/>
              </a:ext>
            </a:extLst>
          </p:cNvPr>
          <p:cNvSpPr/>
          <p:nvPr userDrawn="1"/>
        </p:nvSpPr>
        <p:spPr>
          <a:xfrm>
            <a:off x="0" y="0"/>
            <a:ext cx="4433105"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57200" y="984831"/>
            <a:ext cx="3679371" cy="2314550"/>
          </a:xfrm>
        </p:spPr>
        <p:txBody>
          <a:bodyPr anchor="t" anchorCtr="0">
            <a:normAutofit/>
          </a:bodyPr>
          <a:lstStyle>
            <a:lvl1pPr algn="l">
              <a:lnSpc>
                <a:spcPct val="80000"/>
              </a:lnSpc>
              <a:defRPr sz="4400">
                <a:solidFill>
                  <a:schemeClr val="tx2"/>
                </a:solidFill>
              </a:defRPr>
            </a:lvl1pPr>
          </a:lstStyle>
          <a:p>
            <a:r>
              <a:rPr lang="en-US"/>
              <a:t>Click to edit Master title style</a:t>
            </a:r>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10" name="Text Placeholder 10">
            <a:extLst>
              <a:ext uri="{FF2B5EF4-FFF2-40B4-BE49-F238E27FC236}">
                <a16:creationId xmlns:a16="http://schemas.microsoft.com/office/drawing/2014/main" id="{51B10F47-1891-E844-AA61-A0FE1C2C91DF}"/>
              </a:ext>
            </a:extLst>
          </p:cNvPr>
          <p:cNvSpPr>
            <a:spLocks noGrp="1"/>
          </p:cNvSpPr>
          <p:nvPr>
            <p:ph type="body" sz="quarter" idx="14"/>
          </p:nvPr>
        </p:nvSpPr>
        <p:spPr>
          <a:xfrm>
            <a:off x="4977353" y="984831"/>
            <a:ext cx="5527444" cy="5029470"/>
          </a:xfrm>
        </p:spPr>
        <p:txBody>
          <a:bodyPr>
            <a:noAutofit/>
          </a:bodyPr>
          <a:lstStyle>
            <a:lvl1pPr marL="0" indent="0">
              <a:lnSpc>
                <a:spcPct val="100000"/>
              </a:lnSpc>
              <a:spcBef>
                <a:spcPts val="600"/>
              </a:spcBef>
              <a:spcAft>
                <a:spcPts val="1200"/>
              </a:spcAft>
              <a:buFontTx/>
              <a:buNone/>
              <a:tabLst/>
              <a:defRPr sz="2000">
                <a:solidFill>
                  <a:schemeClr val="tx1"/>
                </a:solidFill>
                <a:latin typeface="+mn-lt"/>
              </a:defRPr>
            </a:lvl1pPr>
            <a:lvl2pPr marL="460375" indent="-223838">
              <a:lnSpc>
                <a:spcPct val="100000"/>
              </a:lnSpc>
              <a:spcBef>
                <a:spcPts val="0"/>
              </a:spcBef>
              <a:spcAft>
                <a:spcPts val="600"/>
              </a:spcAft>
              <a:buClr>
                <a:schemeClr val="tx2"/>
              </a:buClr>
              <a:buFont typeface="Arial" panose="020B0604020202020204" pitchFamily="34" charset="0"/>
              <a:buChar char="•"/>
              <a:tabLst/>
              <a:defRPr sz="2000">
                <a:solidFill>
                  <a:schemeClr val="tx1"/>
                </a:solidFill>
                <a:latin typeface="+mj-lt"/>
              </a:defRPr>
            </a:lvl2pPr>
            <a:lvl3pPr marL="690563" indent="-223838">
              <a:lnSpc>
                <a:spcPct val="100000"/>
              </a:lnSpc>
              <a:spcBef>
                <a:spcPts val="0"/>
              </a:spcBef>
              <a:spcAft>
                <a:spcPts val="600"/>
              </a:spcAft>
              <a:buClr>
                <a:schemeClr val="tx1"/>
              </a:buClr>
              <a:tabLst/>
              <a:defRPr sz="1600">
                <a:solidFill>
                  <a:schemeClr val="tx1"/>
                </a:solidFill>
                <a:latin typeface="+mj-lt"/>
              </a:defRPr>
            </a:lvl3pPr>
            <a:lvl4pPr marL="857250" indent="-173038">
              <a:lnSpc>
                <a:spcPct val="100000"/>
              </a:lnSpc>
              <a:spcBef>
                <a:spcPts val="0"/>
              </a:spcBef>
              <a:spcAft>
                <a:spcPts val="600"/>
              </a:spcAft>
              <a:tabLst/>
              <a:defRPr sz="1400">
                <a:solidFill>
                  <a:schemeClr val="tx1"/>
                </a:solidFill>
                <a:latin typeface="+mj-lt"/>
              </a:defRPr>
            </a:lvl4pPr>
            <a:lvl5pPr marL="1084263" indent="-150813">
              <a:lnSpc>
                <a:spcPct val="100000"/>
              </a:lnSpc>
              <a:spcBef>
                <a:spcPts val="0"/>
              </a:spcBef>
              <a:spcAft>
                <a:spcPts val="600"/>
              </a:spcAft>
              <a:tabLst/>
              <a:defRPr sz="1200">
                <a:solidFill>
                  <a:schemeClr val="tx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9B9E5FAE-F0AB-4773-BB2C-98261E32F572}"/>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©2024 </a:t>
            </a:r>
            <a:r>
              <a:rPr kumimoji="0" lang="en-US" sz="800" b="0" i="0" u="none" strike="noStrike" kern="1200" cap="none" spc="0" normalizeH="0" baseline="0" noProof="0" err="1">
                <a:ln>
                  <a:noFill/>
                </a:ln>
                <a:solidFill>
                  <a:srgbClr val="000000"/>
                </a:solidFill>
                <a:effectLst/>
                <a:uLnTx/>
                <a:uFillTx/>
                <a:latin typeface="Calibri" panose="020F0502020204030204"/>
                <a:ea typeface="+mn-ea"/>
                <a:cs typeface="+mn-cs"/>
              </a:rPr>
              <a:t>ExlService</a:t>
            </a: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 Holdings, Inc. All rights reserved.</a:t>
            </a:r>
          </a:p>
        </p:txBody>
      </p:sp>
      <p:sp>
        <p:nvSpPr>
          <p:cNvPr id="14" name="TextBox 13">
            <a:extLst>
              <a:ext uri="{FF2B5EF4-FFF2-40B4-BE49-F238E27FC236}">
                <a16:creationId xmlns:a16="http://schemas.microsoft.com/office/drawing/2014/main" id="{C894B692-DFFE-4127-B155-C2352630574E}"/>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a:solidFill>
                <a:schemeClr val="tx2"/>
              </a:solidFill>
            </a:endParaRPr>
          </a:p>
        </p:txBody>
      </p:sp>
      <p:sp>
        <p:nvSpPr>
          <p:cNvPr id="3" name="Text Placeholder 5">
            <a:extLst>
              <a:ext uri="{FF2B5EF4-FFF2-40B4-BE49-F238E27FC236}">
                <a16:creationId xmlns:a16="http://schemas.microsoft.com/office/drawing/2014/main" id="{87AF6875-806F-55D2-B677-EBF1DABD0717}"/>
              </a:ext>
            </a:extLst>
          </p:cNvPr>
          <p:cNvSpPr>
            <a:spLocks noGrp="1"/>
          </p:cNvSpPr>
          <p:nvPr>
            <p:ph type="body" sz="quarter" idx="15"/>
          </p:nvPr>
        </p:nvSpPr>
        <p:spPr>
          <a:xfrm>
            <a:off x="457200" y="3325305"/>
            <a:ext cx="3679825" cy="2314575"/>
          </a:xfrm>
        </p:spPr>
        <p:txBody>
          <a:bodyPr/>
          <a:lstStyle>
            <a:lvl1pPr marL="0" indent="0">
              <a:lnSpc>
                <a:spcPct val="100000"/>
              </a:lnSpc>
              <a:spcAft>
                <a:spcPts val="300"/>
              </a:spcAft>
              <a:buFontTx/>
              <a:buNone/>
              <a:defRPr sz="2200">
                <a:solidFill>
                  <a:schemeClr val="tx2"/>
                </a:solidFill>
                <a:latin typeface="+mn-lt"/>
              </a:defRPr>
            </a:lvl1pPr>
            <a:lvl2pPr marL="227013" indent="-227013">
              <a:lnSpc>
                <a:spcPct val="100000"/>
              </a:lnSpc>
              <a:spcAft>
                <a:spcPts val="300"/>
              </a:spcAft>
              <a:buFont typeface="Arial" panose="020B0604020202020204" pitchFamily="34" charset="0"/>
              <a:buChar char="•"/>
              <a:defRPr sz="2000">
                <a:solidFill>
                  <a:schemeClr val="tx2"/>
                </a:solidFill>
              </a:defRPr>
            </a:lvl2pPr>
            <a:lvl3pPr marL="461963" indent="-225425">
              <a:lnSpc>
                <a:spcPct val="100000"/>
              </a:lnSpc>
              <a:spcAft>
                <a:spcPts val="300"/>
              </a:spcAft>
              <a:tabLst/>
              <a:defRPr>
                <a:solidFill>
                  <a:schemeClr val="tx2"/>
                </a:solidFill>
              </a:defRPr>
            </a:lvl3pPr>
            <a:lvl4pPr marL="744538" indent="-225425">
              <a:lnSpc>
                <a:spcPct val="100000"/>
              </a:lnSpc>
              <a:spcAft>
                <a:spcPts val="300"/>
              </a:spcAft>
              <a:tabLst/>
              <a:defRPr>
                <a:solidFill>
                  <a:schemeClr val="tx2"/>
                </a:solidFill>
              </a:defRPr>
            </a:lvl4pPr>
            <a:lvl5pPr marL="971550" indent="-169863">
              <a:lnSpc>
                <a:spcPct val="100000"/>
              </a:lnSpc>
              <a:spcAft>
                <a:spcPts val="3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89552"/>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ider photo">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977353" y="984831"/>
            <a:ext cx="6136849" cy="891103"/>
          </a:xfrm>
        </p:spPr>
        <p:txBody>
          <a:bodyPr anchor="t" anchorCtr="0">
            <a:normAutofit/>
          </a:bodyPr>
          <a:lstStyle>
            <a:lvl1pPr algn="l">
              <a:lnSpc>
                <a:spcPct val="80000"/>
              </a:lnSpc>
              <a:defRPr sz="3600">
                <a:solidFill>
                  <a:schemeClr val="tx2"/>
                </a:solidFill>
              </a:defRPr>
            </a:lvl1pPr>
          </a:lstStyle>
          <a:p>
            <a:r>
              <a:rPr lang="en-US"/>
              <a:t>Click to edit Master title style</a:t>
            </a:r>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10" name="Text Placeholder 10">
            <a:extLst>
              <a:ext uri="{FF2B5EF4-FFF2-40B4-BE49-F238E27FC236}">
                <a16:creationId xmlns:a16="http://schemas.microsoft.com/office/drawing/2014/main" id="{51B10F47-1891-E844-AA61-A0FE1C2C91DF}"/>
              </a:ext>
            </a:extLst>
          </p:cNvPr>
          <p:cNvSpPr>
            <a:spLocks noGrp="1"/>
          </p:cNvSpPr>
          <p:nvPr>
            <p:ph type="body" sz="quarter" idx="14"/>
          </p:nvPr>
        </p:nvSpPr>
        <p:spPr>
          <a:xfrm>
            <a:off x="4977353" y="1883303"/>
            <a:ext cx="6136849" cy="4130997"/>
          </a:xfrm>
        </p:spPr>
        <p:txBody>
          <a:bodyPr>
            <a:noAutofit/>
          </a:bodyPr>
          <a:lstStyle>
            <a:lvl1pPr marL="0" indent="0">
              <a:lnSpc>
                <a:spcPct val="100000"/>
              </a:lnSpc>
              <a:spcBef>
                <a:spcPts val="600"/>
              </a:spcBef>
              <a:spcAft>
                <a:spcPts val="1200"/>
              </a:spcAft>
              <a:buFontTx/>
              <a:buNone/>
              <a:tabLst/>
              <a:defRPr sz="2000">
                <a:solidFill>
                  <a:schemeClr val="tx1"/>
                </a:solidFill>
                <a:latin typeface="+mn-lt"/>
              </a:defRPr>
            </a:lvl1pPr>
            <a:lvl2pPr marL="460375" indent="-223838">
              <a:lnSpc>
                <a:spcPct val="100000"/>
              </a:lnSpc>
              <a:spcBef>
                <a:spcPts val="0"/>
              </a:spcBef>
              <a:spcAft>
                <a:spcPts val="600"/>
              </a:spcAft>
              <a:buClr>
                <a:schemeClr val="tx2"/>
              </a:buClr>
              <a:buFont typeface="Arial" panose="020B0604020202020204" pitchFamily="34" charset="0"/>
              <a:buChar char="•"/>
              <a:tabLst/>
              <a:defRPr sz="2000">
                <a:solidFill>
                  <a:schemeClr val="tx1"/>
                </a:solidFill>
                <a:latin typeface="+mj-lt"/>
              </a:defRPr>
            </a:lvl2pPr>
            <a:lvl3pPr marL="690563" indent="-223838">
              <a:lnSpc>
                <a:spcPct val="100000"/>
              </a:lnSpc>
              <a:spcBef>
                <a:spcPts val="0"/>
              </a:spcBef>
              <a:spcAft>
                <a:spcPts val="600"/>
              </a:spcAft>
              <a:tabLst/>
              <a:defRPr sz="1600">
                <a:solidFill>
                  <a:schemeClr val="tx1"/>
                </a:solidFill>
                <a:latin typeface="+mj-lt"/>
              </a:defRPr>
            </a:lvl3pPr>
            <a:lvl4pPr marL="857250" indent="-173038">
              <a:lnSpc>
                <a:spcPct val="100000"/>
              </a:lnSpc>
              <a:spcBef>
                <a:spcPts val="0"/>
              </a:spcBef>
              <a:spcAft>
                <a:spcPts val="600"/>
              </a:spcAft>
              <a:tabLst/>
              <a:defRPr sz="1400">
                <a:solidFill>
                  <a:schemeClr val="tx1"/>
                </a:solidFill>
                <a:latin typeface="+mj-lt"/>
              </a:defRPr>
            </a:lvl4pPr>
            <a:lvl5pPr marL="1084263" indent="-150813">
              <a:lnSpc>
                <a:spcPct val="100000"/>
              </a:lnSpc>
              <a:spcBef>
                <a:spcPts val="0"/>
              </a:spcBef>
              <a:spcAft>
                <a:spcPts val="600"/>
              </a:spcAft>
              <a:tabLst/>
              <a:defRPr sz="1200">
                <a:solidFill>
                  <a:schemeClr val="tx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9B9E5FAE-F0AB-4773-BB2C-98261E32F572}"/>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©2024 </a:t>
            </a:r>
            <a:r>
              <a:rPr kumimoji="0" lang="en-US" sz="800" b="0" i="0" u="none" strike="noStrike" kern="1200" cap="none" spc="0" normalizeH="0" baseline="0" noProof="0" err="1">
                <a:ln>
                  <a:noFill/>
                </a:ln>
                <a:solidFill>
                  <a:srgbClr val="000000"/>
                </a:solidFill>
                <a:effectLst/>
                <a:uLnTx/>
                <a:uFillTx/>
                <a:latin typeface="Calibri" panose="020F0502020204030204"/>
                <a:ea typeface="+mn-ea"/>
                <a:cs typeface="+mn-cs"/>
              </a:rPr>
              <a:t>ExlService</a:t>
            </a: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 Holdings, Inc. All rights reserved.</a:t>
            </a:r>
          </a:p>
        </p:txBody>
      </p:sp>
      <p:sp>
        <p:nvSpPr>
          <p:cNvPr id="14" name="TextBox 13">
            <a:extLst>
              <a:ext uri="{FF2B5EF4-FFF2-40B4-BE49-F238E27FC236}">
                <a16:creationId xmlns:a16="http://schemas.microsoft.com/office/drawing/2014/main" id="{C894B692-DFFE-4127-B155-C2352630574E}"/>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a:solidFill>
                <a:schemeClr val="tx2"/>
              </a:solidFill>
            </a:endParaRPr>
          </a:p>
        </p:txBody>
      </p:sp>
      <p:sp>
        <p:nvSpPr>
          <p:cNvPr id="4" name="Picture Placeholder 3">
            <a:extLst>
              <a:ext uri="{FF2B5EF4-FFF2-40B4-BE49-F238E27FC236}">
                <a16:creationId xmlns:a16="http://schemas.microsoft.com/office/drawing/2014/main" id="{4B95AAFB-5AB3-8043-3405-030A209051B7}"/>
              </a:ext>
            </a:extLst>
          </p:cNvPr>
          <p:cNvSpPr>
            <a:spLocks noGrp="1"/>
          </p:cNvSpPr>
          <p:nvPr>
            <p:ph type="pic" sz="quarter" idx="15" hasCustomPrompt="1"/>
          </p:nvPr>
        </p:nvSpPr>
        <p:spPr>
          <a:xfrm>
            <a:off x="0" y="0"/>
            <a:ext cx="4434840" cy="6858000"/>
          </a:xfrm>
          <a:solidFill>
            <a:schemeClr val="bg1">
              <a:lumMod val="95000"/>
            </a:schemeClr>
          </a:solidFill>
        </p:spPr>
        <p:txBody>
          <a:bodyPr tIns="1828800"/>
          <a:lstStyle>
            <a:lvl1pPr marL="0" indent="0" algn="ctr">
              <a:buFontTx/>
              <a:buNone/>
              <a:defRPr>
                <a:solidFill>
                  <a:schemeClr val="tx1"/>
                </a:solidFill>
              </a:defRPr>
            </a:lvl1pPr>
          </a:lstStyle>
          <a:p>
            <a:r>
              <a:rPr lang="en-US"/>
              <a:t>Insert photo here</a:t>
            </a:r>
            <a:br>
              <a:rPr lang="en-US"/>
            </a:br>
            <a:r>
              <a:rPr lang="en-US"/>
              <a:t>4.85”w x 7.5” h </a:t>
            </a:r>
          </a:p>
        </p:txBody>
      </p:sp>
    </p:spTree>
    <p:extLst>
      <p:ext uri="{BB962C8B-B14F-4D97-AF65-F5344CB8AC3E}">
        <p14:creationId xmlns:p14="http://schemas.microsoft.com/office/powerpoint/2010/main" val="1795645041"/>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arge photo graphic">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3B1206E-A64A-F045-95E1-24068C9F08E7}"/>
              </a:ext>
            </a:extLst>
          </p:cNvPr>
          <p:cNvSpPr>
            <a:spLocks noGrp="1"/>
          </p:cNvSpPr>
          <p:nvPr>
            <p:ph type="pic" sz="quarter" idx="15" hasCustomPrompt="1"/>
          </p:nvPr>
        </p:nvSpPr>
        <p:spPr>
          <a:xfrm>
            <a:off x="4433888" y="0"/>
            <a:ext cx="7758112" cy="6858000"/>
          </a:xfrm>
          <a:solidFill>
            <a:schemeClr val="accent6"/>
          </a:solidFill>
        </p:spPr>
        <p:txBody>
          <a:bodyPr anchor="ctr" anchorCtr="0"/>
          <a:lstStyle>
            <a:lvl1pPr marL="0" indent="0" algn="ctr">
              <a:buNone/>
              <a:defRPr>
                <a:solidFill>
                  <a:schemeClr val="accent1"/>
                </a:solidFill>
              </a:defRPr>
            </a:lvl1pPr>
          </a:lstStyle>
          <a:p>
            <a:r>
              <a:rPr lang="en-US"/>
              <a:t>Insert  photo</a:t>
            </a:r>
            <a:br>
              <a:rPr lang="en-US"/>
            </a:br>
            <a:r>
              <a:rPr lang="en-US"/>
              <a:t>8.48”w x 7.5”h</a:t>
            </a:r>
          </a:p>
        </p:txBody>
      </p:sp>
      <p:sp>
        <p:nvSpPr>
          <p:cNvPr id="10" name="Rectangle 9">
            <a:extLst>
              <a:ext uri="{FF2B5EF4-FFF2-40B4-BE49-F238E27FC236}">
                <a16:creationId xmlns:a16="http://schemas.microsoft.com/office/drawing/2014/main" id="{F3400FEE-AF2A-4A4C-A689-68AC86084282}"/>
              </a:ext>
            </a:extLst>
          </p:cNvPr>
          <p:cNvSpPr/>
          <p:nvPr userDrawn="1"/>
        </p:nvSpPr>
        <p:spPr>
          <a:xfrm>
            <a:off x="-1" y="0"/>
            <a:ext cx="443310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57200" y="984831"/>
            <a:ext cx="3679371" cy="1649186"/>
          </a:xfrm>
        </p:spPr>
        <p:txBody>
          <a:bodyPr anchor="t" anchorCtr="0">
            <a:noAutofit/>
          </a:bodyPr>
          <a:lstStyle>
            <a:lvl1pPr algn="l">
              <a:lnSpc>
                <a:spcPct val="80000"/>
              </a:lnSpc>
              <a:defRPr sz="4400">
                <a:solidFill>
                  <a:schemeClr val="bg1"/>
                </a:solidFill>
              </a:defRPr>
            </a:lvl1pPr>
          </a:lstStyle>
          <a:p>
            <a:r>
              <a:rPr lang="en-US"/>
              <a:t>Click to edit Master title style</a:t>
            </a:r>
          </a:p>
        </p:txBody>
      </p:sp>
      <p:sp>
        <p:nvSpPr>
          <p:cNvPr id="6" name="Text Placeholder 5">
            <a:extLst>
              <a:ext uri="{FF2B5EF4-FFF2-40B4-BE49-F238E27FC236}">
                <a16:creationId xmlns:a16="http://schemas.microsoft.com/office/drawing/2014/main" id="{06621137-81BE-E247-928E-32116562395A}"/>
              </a:ext>
            </a:extLst>
          </p:cNvPr>
          <p:cNvSpPr>
            <a:spLocks noGrp="1"/>
          </p:cNvSpPr>
          <p:nvPr>
            <p:ph type="body" sz="quarter" idx="14"/>
          </p:nvPr>
        </p:nvSpPr>
        <p:spPr>
          <a:xfrm>
            <a:off x="457200" y="3234979"/>
            <a:ext cx="3679825" cy="3159220"/>
          </a:xfrm>
        </p:spPr>
        <p:txBody>
          <a:bodyPr/>
          <a:lstStyle>
            <a:lvl1pPr marL="0" indent="0">
              <a:lnSpc>
                <a:spcPct val="100000"/>
              </a:lnSpc>
              <a:spcBef>
                <a:spcPts val="0"/>
              </a:spcBef>
              <a:spcAft>
                <a:spcPts val="1200"/>
              </a:spcAft>
              <a:buFontTx/>
              <a:buNone/>
              <a:defRPr sz="1800">
                <a:solidFill>
                  <a:schemeClr val="bg1"/>
                </a:solidFill>
                <a:latin typeface="+mn-lt"/>
              </a:defRPr>
            </a:lvl1pPr>
            <a:lvl2pPr marL="228600" indent="-222250">
              <a:lnSpc>
                <a:spcPct val="100000"/>
              </a:lnSpc>
              <a:spcBef>
                <a:spcPts val="0"/>
              </a:spcBef>
              <a:spcAft>
                <a:spcPts val="600"/>
              </a:spcAft>
              <a:buFont typeface="Arial" panose="020B0604020202020204" pitchFamily="34" charset="0"/>
              <a:buChar char="•"/>
              <a:tabLst/>
              <a:defRPr sz="1800">
                <a:solidFill>
                  <a:schemeClr val="bg1"/>
                </a:solidFill>
                <a:latin typeface="+mj-lt"/>
              </a:defRPr>
            </a:lvl2pPr>
            <a:lvl3pPr marL="519113" indent="-274638">
              <a:lnSpc>
                <a:spcPct val="100000"/>
              </a:lnSpc>
              <a:spcBef>
                <a:spcPts val="0"/>
              </a:spcBef>
              <a:spcAft>
                <a:spcPts val="600"/>
              </a:spcAft>
              <a:tabLst/>
              <a:defRPr sz="1800">
                <a:solidFill>
                  <a:schemeClr val="bg1"/>
                </a:solidFill>
                <a:latin typeface="+mj-lt"/>
              </a:defRPr>
            </a:lvl3pPr>
            <a:lvl4pPr marL="803275" indent="-238125">
              <a:lnSpc>
                <a:spcPct val="100000"/>
              </a:lnSpc>
              <a:spcBef>
                <a:spcPts val="0"/>
              </a:spcBef>
              <a:spcAft>
                <a:spcPts val="600"/>
              </a:spcAft>
              <a:tabLst/>
              <a:defRPr sz="1800">
                <a:solidFill>
                  <a:schemeClr val="bg1"/>
                </a:solidFill>
                <a:latin typeface="+mj-lt"/>
              </a:defRPr>
            </a:lvl4pPr>
            <a:lvl5pPr marL="1085850" indent="-276225">
              <a:lnSpc>
                <a:spcPct val="100000"/>
              </a:lnSpc>
              <a:spcBef>
                <a:spcPts val="0"/>
              </a:spcBef>
              <a:spcAft>
                <a:spcPts val="600"/>
              </a:spcAft>
              <a:tabLst/>
              <a:defRPr sz="18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a:extLst>
              <a:ext uri="{FF2B5EF4-FFF2-40B4-BE49-F238E27FC236}">
                <a16:creationId xmlns:a16="http://schemas.microsoft.com/office/drawing/2014/main" id="{58AB0188-0104-FB47-ADB6-72A9A5869AD9}"/>
              </a:ext>
            </a:extLst>
          </p:cNvPr>
          <p:cNvSpPr>
            <a:spLocks noGrp="1"/>
          </p:cNvSpPr>
          <p:nvPr>
            <p:ph type="body" sz="quarter" idx="16" hasCustomPrompt="1"/>
          </p:nvPr>
        </p:nvSpPr>
        <p:spPr>
          <a:xfrm>
            <a:off x="10956018" y="6132957"/>
            <a:ext cx="987552" cy="630936"/>
          </a:xfrm>
          <a:blipFill>
            <a:blip r:embed="rId2" cstate="screen">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a:t> </a:t>
            </a:r>
          </a:p>
        </p:txBody>
      </p:sp>
      <p:sp>
        <p:nvSpPr>
          <p:cNvPr id="12" name="TextBox 11">
            <a:extLst>
              <a:ext uri="{FF2B5EF4-FFF2-40B4-BE49-F238E27FC236}">
                <a16:creationId xmlns:a16="http://schemas.microsoft.com/office/drawing/2014/main" id="{02021025-6C5D-4AD1-B98F-3B9F05B818B5}"/>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1"/>
                </a:solidFill>
                <a:effectLst/>
                <a:uLnTx/>
                <a:uFillTx/>
                <a:latin typeface="Calibri" panose="020F0502020204030204"/>
                <a:ea typeface="+mn-ea"/>
                <a:cs typeface="+mn-cs"/>
              </a:rPr>
              <a:t>©2024 ExlService Holdings, Inc. All rights reserved.</a:t>
            </a:r>
          </a:p>
        </p:txBody>
      </p:sp>
      <p:sp>
        <p:nvSpPr>
          <p:cNvPr id="13" name="TextBox 12">
            <a:extLst>
              <a:ext uri="{FF2B5EF4-FFF2-40B4-BE49-F238E27FC236}">
                <a16:creationId xmlns:a16="http://schemas.microsoft.com/office/drawing/2014/main" id="{0927DF11-5732-451F-BDC5-76D509152895}"/>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bg1"/>
                </a:solidFill>
              </a:rPr>
              <a:t>‹#›</a:t>
            </a:fld>
            <a:endParaRPr lang="en-US" sz="800">
              <a:solidFill>
                <a:schemeClr val="bg1"/>
              </a:solidFill>
            </a:endParaRPr>
          </a:p>
        </p:txBody>
      </p:sp>
    </p:spTree>
    <p:extLst>
      <p:ext uri="{BB962C8B-B14F-4D97-AF65-F5344CB8AC3E}">
        <p14:creationId xmlns:p14="http://schemas.microsoft.com/office/powerpoint/2010/main" val="1877220710"/>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title arrow window">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67CE129-0A95-7543-B57A-C882E04A3467}"/>
              </a:ext>
            </a:extLst>
          </p:cNvPr>
          <p:cNvSpPr>
            <a:spLocks noGrp="1"/>
          </p:cNvSpPr>
          <p:nvPr>
            <p:ph type="pic" sz="quarter" idx="10" hasCustomPrompt="1"/>
          </p:nvPr>
        </p:nvSpPr>
        <p:spPr>
          <a:xfrm>
            <a:off x="3048" y="0"/>
            <a:ext cx="12192000" cy="6858000"/>
          </a:xfrm>
          <a:solidFill>
            <a:schemeClr val="accent6"/>
          </a:solidFill>
        </p:spPr>
        <p:txBody>
          <a:bodyPr tIns="1188720" rIns="914400"/>
          <a:lstStyle>
            <a:lvl1pPr marL="0" indent="0" algn="r">
              <a:buNone/>
              <a:defRPr/>
            </a:lvl1pPr>
          </a:lstStyle>
          <a:p>
            <a:r>
              <a:rPr lang="en-US"/>
              <a:t>Insert Picture</a:t>
            </a:r>
            <a:br>
              <a:rPr lang="en-US"/>
            </a:br>
            <a:r>
              <a:rPr lang="en-US"/>
              <a:t>and send to back</a:t>
            </a:r>
          </a:p>
        </p:txBody>
      </p:sp>
      <p:sp>
        <p:nvSpPr>
          <p:cNvPr id="12" name="Text Placeholder 11">
            <a:extLst>
              <a:ext uri="{FF2B5EF4-FFF2-40B4-BE49-F238E27FC236}">
                <a16:creationId xmlns:a16="http://schemas.microsoft.com/office/drawing/2014/main" id="{67CD8347-12EC-7004-68FD-F0EB1360FD8F}"/>
              </a:ext>
            </a:extLst>
          </p:cNvPr>
          <p:cNvSpPr>
            <a:spLocks noGrp="1"/>
          </p:cNvSpPr>
          <p:nvPr>
            <p:ph type="body" sz="quarter" idx="12" hasCustomPrompt="1"/>
          </p:nvPr>
        </p:nvSpPr>
        <p:spPr>
          <a:xfrm>
            <a:off x="0" y="0"/>
            <a:ext cx="12188952" cy="6858000"/>
          </a:xfrm>
          <a:blipFill dpi="0" rotWithShape="1">
            <a:blip r:embed="rId2">
              <a:extLst>
                <a:ext uri="{28A0092B-C50C-407E-A947-70E740481C1C}">
                  <a14:useLocalDpi xmlns:a14="http://schemas.microsoft.com/office/drawing/2010/main" val="0"/>
                </a:ext>
              </a:extLst>
            </a:blip>
            <a:srcRect/>
            <a:stretch>
              <a:fillRect/>
            </a:stretch>
          </a:blipFill>
        </p:spPr>
        <p:txBody>
          <a:bodyPr/>
          <a:lstStyle>
            <a:lvl1pPr marL="0" indent="0">
              <a:buFontTx/>
              <a:buNone/>
              <a:defRPr/>
            </a:lvl1pPr>
          </a:lstStyle>
          <a:p>
            <a:pPr lvl="0"/>
            <a:r>
              <a:rPr lang="en-US"/>
              <a:t> </a:t>
            </a:r>
          </a:p>
        </p:txBody>
      </p:sp>
      <p:sp>
        <p:nvSpPr>
          <p:cNvPr id="2" name="Title 1"/>
          <p:cNvSpPr>
            <a:spLocks noGrp="1"/>
          </p:cNvSpPr>
          <p:nvPr>
            <p:ph type="ctrTitle"/>
          </p:nvPr>
        </p:nvSpPr>
        <p:spPr>
          <a:xfrm>
            <a:off x="2752627" y="457200"/>
            <a:ext cx="5637229" cy="3413547"/>
          </a:xfrm>
        </p:spPr>
        <p:txBody>
          <a:bodyPr anchor="b">
            <a:noAutofit/>
          </a:bodyPr>
          <a:lstStyle>
            <a:lvl1pPr algn="l">
              <a:lnSpc>
                <a:spcPct val="80000"/>
              </a:lnSpc>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2752627" y="4027501"/>
            <a:ext cx="5637229" cy="936385"/>
          </a:xfrm>
        </p:spPr>
        <p:txBody>
          <a:bodyPr>
            <a:noAutofit/>
          </a:bodyPr>
          <a:lstStyle>
            <a:lvl1pPr marL="0" indent="0" algn="l">
              <a:spcBef>
                <a:spcPts val="0"/>
              </a:spcBef>
              <a:buNone/>
              <a:defRPr sz="2000">
                <a:solidFill>
                  <a:schemeClr val="accent3"/>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Text Placeholder 7">
            <a:extLst>
              <a:ext uri="{FF2B5EF4-FFF2-40B4-BE49-F238E27FC236}">
                <a16:creationId xmlns:a16="http://schemas.microsoft.com/office/drawing/2014/main" id="{87C4AD12-4ACC-C840-8312-C7E5355E4FF9}"/>
              </a:ext>
            </a:extLst>
          </p:cNvPr>
          <p:cNvSpPr>
            <a:spLocks noGrp="1"/>
          </p:cNvSpPr>
          <p:nvPr>
            <p:ph type="body" sz="quarter" idx="11" hasCustomPrompt="1"/>
          </p:nvPr>
        </p:nvSpPr>
        <p:spPr>
          <a:xfrm>
            <a:off x="10956018" y="6132957"/>
            <a:ext cx="987552" cy="630936"/>
          </a:xfrm>
          <a:blipFill>
            <a:blip r:embed="rId3" cstate="screen">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a:t> </a:t>
            </a:r>
          </a:p>
        </p:txBody>
      </p:sp>
    </p:spTree>
    <p:extLst>
      <p:ext uri="{BB962C8B-B14F-4D97-AF65-F5344CB8AC3E}">
        <p14:creationId xmlns:p14="http://schemas.microsoft.com/office/powerpoint/2010/main" val="196665049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ase study stats">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022A485-3031-104C-93B7-435966E4994D}"/>
              </a:ext>
            </a:extLst>
          </p:cNvPr>
          <p:cNvSpPr/>
          <p:nvPr userDrawn="1"/>
        </p:nvSpPr>
        <p:spPr>
          <a:xfrm>
            <a:off x="0" y="0"/>
            <a:ext cx="12192000" cy="2844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457200" y="3302000"/>
            <a:ext cx="5638800" cy="1598774"/>
          </a:xfrm>
        </p:spPr>
        <p:txBody>
          <a:bodyPr anchor="t" anchorCtr="0">
            <a:noAutofit/>
          </a:bodyPr>
          <a:lstStyle>
            <a:lvl1pPr algn="l">
              <a:lnSpc>
                <a:spcPct val="80000"/>
              </a:lnSpc>
              <a:defRPr sz="4400">
                <a:solidFill>
                  <a:schemeClr val="tx2"/>
                </a:solidFill>
              </a:defRPr>
            </a:lvl1pPr>
          </a:lstStyle>
          <a:p>
            <a:r>
              <a:rPr lang="en-US"/>
              <a:t>Click to edit </a:t>
            </a:r>
            <a:br>
              <a:rPr lang="en-US"/>
            </a:br>
            <a:r>
              <a:rPr lang="en-US"/>
              <a:t>Master </a:t>
            </a:r>
            <a:br>
              <a:rPr lang="en-US"/>
            </a:br>
            <a:r>
              <a:rPr lang="en-US"/>
              <a:t>title style</a:t>
            </a:r>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lnSpc>
                <a:spcPct val="100000"/>
              </a:lnSpc>
              <a:spcBef>
                <a:spcPts val="0"/>
              </a:spcBef>
              <a:spcAft>
                <a:spcPts val="300"/>
              </a:spcAft>
              <a:buNone/>
              <a:defRPr sz="1400" b="1" i="0">
                <a:solidFill>
                  <a:schemeClr val="accent3"/>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pic>
        <p:nvPicPr>
          <p:cNvPr id="24" name="Picture 23">
            <a:extLst>
              <a:ext uri="{FF2B5EF4-FFF2-40B4-BE49-F238E27FC236}">
                <a16:creationId xmlns:a16="http://schemas.microsoft.com/office/drawing/2014/main" id="{54BE4AA2-7A93-2244-97DF-BEAFE86FE2B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14" name="Text Placeholder 13">
            <a:extLst>
              <a:ext uri="{FF2B5EF4-FFF2-40B4-BE49-F238E27FC236}">
                <a16:creationId xmlns:a16="http://schemas.microsoft.com/office/drawing/2014/main" id="{B3583DCB-C2A9-8D44-82F4-C2F87B09BE52}"/>
              </a:ext>
            </a:extLst>
          </p:cNvPr>
          <p:cNvSpPr>
            <a:spLocks noGrp="1"/>
          </p:cNvSpPr>
          <p:nvPr>
            <p:ph type="body" sz="quarter" idx="15"/>
          </p:nvPr>
        </p:nvSpPr>
        <p:spPr>
          <a:xfrm>
            <a:off x="457200" y="1613721"/>
            <a:ext cx="3549650" cy="636534"/>
          </a:xfrm>
        </p:spPr>
        <p:txBody>
          <a:bodyPr/>
          <a:lstStyle>
            <a:lvl1pPr marL="0" indent="0">
              <a:buNone/>
              <a:defRPr sz="4400">
                <a:solidFill>
                  <a:schemeClr val="accent3"/>
                </a:solidFill>
                <a:latin typeface="+mj-lt"/>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17" name="Text Placeholder 13">
            <a:extLst>
              <a:ext uri="{FF2B5EF4-FFF2-40B4-BE49-F238E27FC236}">
                <a16:creationId xmlns:a16="http://schemas.microsoft.com/office/drawing/2014/main" id="{CD5564F4-F564-D243-90A4-29A81E8B1643}"/>
              </a:ext>
            </a:extLst>
          </p:cNvPr>
          <p:cNvSpPr>
            <a:spLocks noGrp="1"/>
          </p:cNvSpPr>
          <p:nvPr>
            <p:ph type="body" sz="quarter" idx="16"/>
          </p:nvPr>
        </p:nvSpPr>
        <p:spPr>
          <a:xfrm>
            <a:off x="4320283" y="1613721"/>
            <a:ext cx="3549650" cy="636534"/>
          </a:xfrm>
        </p:spPr>
        <p:txBody>
          <a:bodyPr/>
          <a:lstStyle>
            <a:lvl1pPr marL="0" indent="0">
              <a:buNone/>
              <a:defRPr sz="4400">
                <a:solidFill>
                  <a:schemeClr val="accent3"/>
                </a:solidFill>
                <a:latin typeface="+mj-lt"/>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18" name="Text Placeholder 13">
            <a:extLst>
              <a:ext uri="{FF2B5EF4-FFF2-40B4-BE49-F238E27FC236}">
                <a16:creationId xmlns:a16="http://schemas.microsoft.com/office/drawing/2014/main" id="{029C3C3B-98EF-4B44-BB0A-8940FAB64FCD}"/>
              </a:ext>
            </a:extLst>
          </p:cNvPr>
          <p:cNvSpPr>
            <a:spLocks noGrp="1"/>
          </p:cNvSpPr>
          <p:nvPr>
            <p:ph type="body" sz="quarter" idx="17"/>
          </p:nvPr>
        </p:nvSpPr>
        <p:spPr>
          <a:xfrm>
            <a:off x="8183365" y="1613721"/>
            <a:ext cx="3549650" cy="636534"/>
          </a:xfrm>
        </p:spPr>
        <p:txBody>
          <a:bodyPr/>
          <a:lstStyle>
            <a:lvl1pPr marL="0" indent="0">
              <a:buNone/>
              <a:defRPr sz="4400">
                <a:solidFill>
                  <a:schemeClr val="accent3"/>
                </a:solidFill>
                <a:latin typeface="+mj-lt"/>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19" name="Text Placeholder 5">
            <a:extLst>
              <a:ext uri="{FF2B5EF4-FFF2-40B4-BE49-F238E27FC236}">
                <a16:creationId xmlns:a16="http://schemas.microsoft.com/office/drawing/2014/main" id="{73B81C94-B4A5-5B45-9AF6-02EAAAE1B2ED}"/>
              </a:ext>
            </a:extLst>
          </p:cNvPr>
          <p:cNvSpPr>
            <a:spLocks noGrp="1"/>
          </p:cNvSpPr>
          <p:nvPr>
            <p:ph type="body" sz="quarter" idx="18"/>
          </p:nvPr>
        </p:nvSpPr>
        <p:spPr>
          <a:xfrm>
            <a:off x="457200" y="2311900"/>
            <a:ext cx="3549650" cy="447525"/>
          </a:xfrm>
        </p:spPr>
        <p:txBody>
          <a:bodyPr/>
          <a:lstStyle>
            <a:lvl1pPr marL="0" indent="0">
              <a:spcBef>
                <a:spcPts val="0"/>
              </a:spcBef>
              <a:spcAft>
                <a:spcPts val="0"/>
              </a:spcAft>
              <a:buNone/>
              <a:defRPr sz="1500" b="0" i="0">
                <a:solidFill>
                  <a:schemeClr val="tx1"/>
                </a:solidFill>
                <a:latin typeface="+mj-lt"/>
                <a:cs typeface="Calibri" panose="020F0502020204030204" pitchFamily="34" charset="0"/>
              </a:defRPr>
            </a:lvl1pPr>
            <a:lvl2pPr marL="228600" indent="-222250">
              <a:spcBef>
                <a:spcPts val="0"/>
              </a:spcBef>
              <a:spcAft>
                <a:spcPts val="0"/>
              </a:spcAft>
              <a:tabLst/>
              <a:defRPr sz="1500">
                <a:latin typeface="+mj-lt"/>
              </a:defRPr>
            </a:lvl2pPr>
            <a:lvl3pPr marL="519113" indent="-274638">
              <a:spcBef>
                <a:spcPts val="0"/>
              </a:spcBef>
              <a:spcAft>
                <a:spcPts val="0"/>
              </a:spcAft>
              <a:tabLst/>
              <a:defRPr sz="1500">
                <a:latin typeface="+mj-lt"/>
              </a:defRPr>
            </a:lvl3pPr>
            <a:lvl4pPr marL="803275" indent="-238125">
              <a:spcBef>
                <a:spcPts val="0"/>
              </a:spcBef>
              <a:spcAft>
                <a:spcPts val="0"/>
              </a:spcAft>
              <a:tabLst/>
              <a:defRPr sz="1500">
                <a:latin typeface="+mj-lt"/>
              </a:defRPr>
            </a:lvl4pPr>
            <a:lvl5pPr marL="1085850" indent="-276225">
              <a:spcBef>
                <a:spcPts val="0"/>
              </a:spcBef>
              <a:spcAft>
                <a:spcPts val="0"/>
              </a:spcAft>
              <a:tabLst/>
              <a:defRPr sz="1500">
                <a:latin typeface="+mj-lt"/>
              </a:defRPr>
            </a:lvl5pPr>
          </a:lstStyle>
          <a:p>
            <a:pPr lvl="0"/>
            <a:r>
              <a:rPr lang="en-US"/>
              <a:t>Click to edit Master text styles</a:t>
            </a:r>
          </a:p>
        </p:txBody>
      </p:sp>
      <p:sp>
        <p:nvSpPr>
          <p:cNvPr id="20" name="Text Placeholder 5">
            <a:extLst>
              <a:ext uri="{FF2B5EF4-FFF2-40B4-BE49-F238E27FC236}">
                <a16:creationId xmlns:a16="http://schemas.microsoft.com/office/drawing/2014/main" id="{C134E51F-B9D7-714C-A962-DAC3EA7E9B3B}"/>
              </a:ext>
            </a:extLst>
          </p:cNvPr>
          <p:cNvSpPr>
            <a:spLocks noGrp="1"/>
          </p:cNvSpPr>
          <p:nvPr>
            <p:ph type="body" sz="quarter" idx="19"/>
          </p:nvPr>
        </p:nvSpPr>
        <p:spPr>
          <a:xfrm>
            <a:off x="4310008" y="2311900"/>
            <a:ext cx="3549650" cy="447525"/>
          </a:xfrm>
        </p:spPr>
        <p:txBody>
          <a:bodyPr/>
          <a:lstStyle>
            <a:lvl1pPr marL="0" indent="0">
              <a:spcBef>
                <a:spcPts val="0"/>
              </a:spcBef>
              <a:spcAft>
                <a:spcPts val="0"/>
              </a:spcAft>
              <a:buNone/>
              <a:defRPr sz="1500" b="0" i="0">
                <a:solidFill>
                  <a:schemeClr val="tx1"/>
                </a:solidFill>
                <a:latin typeface="+mj-lt"/>
                <a:cs typeface="Calibri" panose="020F0502020204030204" pitchFamily="34" charset="0"/>
              </a:defRPr>
            </a:lvl1pPr>
            <a:lvl2pPr marL="228600" indent="-222250">
              <a:spcBef>
                <a:spcPts val="0"/>
              </a:spcBef>
              <a:spcAft>
                <a:spcPts val="0"/>
              </a:spcAft>
              <a:tabLst/>
              <a:defRPr sz="1500">
                <a:latin typeface="+mj-lt"/>
              </a:defRPr>
            </a:lvl2pPr>
            <a:lvl3pPr marL="519113" indent="-274638">
              <a:spcBef>
                <a:spcPts val="0"/>
              </a:spcBef>
              <a:spcAft>
                <a:spcPts val="0"/>
              </a:spcAft>
              <a:tabLst/>
              <a:defRPr sz="1500">
                <a:latin typeface="+mj-lt"/>
              </a:defRPr>
            </a:lvl3pPr>
            <a:lvl4pPr marL="803275" indent="-238125">
              <a:spcBef>
                <a:spcPts val="0"/>
              </a:spcBef>
              <a:spcAft>
                <a:spcPts val="0"/>
              </a:spcAft>
              <a:tabLst/>
              <a:defRPr sz="1500">
                <a:latin typeface="+mj-lt"/>
              </a:defRPr>
            </a:lvl4pPr>
            <a:lvl5pPr marL="1085850" indent="-276225">
              <a:spcBef>
                <a:spcPts val="0"/>
              </a:spcBef>
              <a:spcAft>
                <a:spcPts val="0"/>
              </a:spcAft>
              <a:tabLst/>
              <a:defRPr sz="1500">
                <a:latin typeface="+mj-lt"/>
              </a:defRPr>
            </a:lvl5pPr>
          </a:lstStyle>
          <a:p>
            <a:pPr lvl="0"/>
            <a:r>
              <a:rPr lang="en-US"/>
              <a:t>Click to edit Master text styles</a:t>
            </a:r>
          </a:p>
        </p:txBody>
      </p:sp>
      <p:sp>
        <p:nvSpPr>
          <p:cNvPr id="21" name="Text Placeholder 5">
            <a:extLst>
              <a:ext uri="{FF2B5EF4-FFF2-40B4-BE49-F238E27FC236}">
                <a16:creationId xmlns:a16="http://schemas.microsoft.com/office/drawing/2014/main" id="{B8FBFB3F-D200-8E45-A44B-EBD239092EB0}"/>
              </a:ext>
            </a:extLst>
          </p:cNvPr>
          <p:cNvSpPr>
            <a:spLocks noGrp="1"/>
          </p:cNvSpPr>
          <p:nvPr>
            <p:ph type="body" sz="quarter" idx="20"/>
          </p:nvPr>
        </p:nvSpPr>
        <p:spPr>
          <a:xfrm>
            <a:off x="8173092" y="2311900"/>
            <a:ext cx="3549650" cy="447525"/>
          </a:xfrm>
        </p:spPr>
        <p:txBody>
          <a:bodyPr/>
          <a:lstStyle>
            <a:lvl1pPr marL="0" indent="0">
              <a:spcBef>
                <a:spcPts val="0"/>
              </a:spcBef>
              <a:spcAft>
                <a:spcPts val="0"/>
              </a:spcAft>
              <a:buNone/>
              <a:defRPr sz="1500" b="0" i="0">
                <a:solidFill>
                  <a:schemeClr val="tx1"/>
                </a:solidFill>
                <a:latin typeface="+mj-lt"/>
                <a:cs typeface="Calibri" panose="020F0502020204030204" pitchFamily="34" charset="0"/>
              </a:defRPr>
            </a:lvl1pPr>
            <a:lvl2pPr marL="228600" indent="-222250">
              <a:spcBef>
                <a:spcPts val="0"/>
              </a:spcBef>
              <a:spcAft>
                <a:spcPts val="0"/>
              </a:spcAft>
              <a:tabLst/>
              <a:defRPr sz="1500">
                <a:latin typeface="+mj-lt"/>
              </a:defRPr>
            </a:lvl2pPr>
            <a:lvl3pPr marL="519113" indent="-274638">
              <a:spcBef>
                <a:spcPts val="0"/>
              </a:spcBef>
              <a:spcAft>
                <a:spcPts val="0"/>
              </a:spcAft>
              <a:tabLst/>
              <a:defRPr sz="1500">
                <a:latin typeface="+mj-lt"/>
              </a:defRPr>
            </a:lvl3pPr>
            <a:lvl4pPr marL="803275" indent="-238125">
              <a:spcBef>
                <a:spcPts val="0"/>
              </a:spcBef>
              <a:spcAft>
                <a:spcPts val="0"/>
              </a:spcAft>
              <a:tabLst/>
              <a:defRPr sz="1500">
                <a:latin typeface="+mj-lt"/>
              </a:defRPr>
            </a:lvl4pPr>
            <a:lvl5pPr marL="1085850" indent="-276225">
              <a:spcBef>
                <a:spcPts val="0"/>
              </a:spcBef>
              <a:spcAft>
                <a:spcPts val="0"/>
              </a:spcAft>
              <a:tabLst/>
              <a:defRPr sz="1500">
                <a:latin typeface="+mj-lt"/>
              </a:defRPr>
            </a:lvl5pPr>
          </a:lstStyle>
          <a:p>
            <a:pPr lvl="0"/>
            <a:r>
              <a:rPr lang="en-US"/>
              <a:t>Click to edit Master text styles</a:t>
            </a:r>
          </a:p>
        </p:txBody>
      </p:sp>
      <p:sp>
        <p:nvSpPr>
          <p:cNvPr id="15" name="Text Placeholder 10">
            <a:extLst>
              <a:ext uri="{FF2B5EF4-FFF2-40B4-BE49-F238E27FC236}">
                <a16:creationId xmlns:a16="http://schemas.microsoft.com/office/drawing/2014/main" id="{DB9533FB-101C-564C-A9B2-8BBC8342D8CB}"/>
              </a:ext>
            </a:extLst>
          </p:cNvPr>
          <p:cNvSpPr>
            <a:spLocks noGrp="1"/>
          </p:cNvSpPr>
          <p:nvPr>
            <p:ph type="body" sz="quarter" idx="21"/>
          </p:nvPr>
        </p:nvSpPr>
        <p:spPr>
          <a:xfrm>
            <a:off x="457200" y="5001689"/>
            <a:ext cx="5638800" cy="1240085"/>
          </a:xfrm>
        </p:spPr>
        <p:txBody>
          <a:bodyPr>
            <a:noAutofit/>
          </a:bodyPr>
          <a:lstStyle>
            <a:lvl1pPr marL="0" indent="0">
              <a:spcBef>
                <a:spcPts val="0"/>
              </a:spcBef>
              <a:spcAft>
                <a:spcPts val="400"/>
              </a:spcAft>
              <a:buFontTx/>
              <a:buNone/>
              <a:tabLst/>
              <a:defRPr sz="1500" b="1">
                <a:solidFill>
                  <a:schemeClr val="tx1"/>
                </a:solidFill>
                <a:latin typeface="+mj-lt"/>
              </a:defRPr>
            </a:lvl1pPr>
            <a:lvl2pPr marL="230188" indent="-230188">
              <a:spcBef>
                <a:spcPts val="0"/>
              </a:spcBef>
              <a:spcAft>
                <a:spcPts val="400"/>
              </a:spcAft>
              <a:buFont typeface="Arial" panose="020B0604020202020204" pitchFamily="34" charset="0"/>
              <a:buChar char="•"/>
              <a:tabLst/>
              <a:defRPr sz="1500">
                <a:solidFill>
                  <a:schemeClr val="tx1"/>
                </a:solidFill>
                <a:latin typeface="+mj-lt"/>
              </a:defRPr>
            </a:lvl2pPr>
            <a:lvl3pPr marL="460375" indent="-223838">
              <a:spcBef>
                <a:spcPts val="0"/>
              </a:spcBef>
              <a:spcAft>
                <a:spcPts val="400"/>
              </a:spcAft>
              <a:tabLst/>
              <a:defRPr sz="1500">
                <a:solidFill>
                  <a:schemeClr val="tx1"/>
                </a:solidFill>
                <a:latin typeface="+mj-lt"/>
              </a:defRPr>
            </a:lvl3pPr>
            <a:lvl4pPr marL="690563" indent="-230188">
              <a:spcBef>
                <a:spcPts val="0"/>
              </a:spcBef>
              <a:spcAft>
                <a:spcPts val="400"/>
              </a:spcAft>
              <a:tabLst/>
              <a:defRPr sz="1500">
                <a:solidFill>
                  <a:schemeClr val="tx1"/>
                </a:solidFill>
                <a:latin typeface="+mj-lt"/>
              </a:defRPr>
            </a:lvl4pPr>
            <a:lvl5pPr marL="914400" indent="-211138">
              <a:spcBef>
                <a:spcPts val="0"/>
              </a:spcBef>
              <a:spcAft>
                <a:spcPts val="400"/>
              </a:spcAft>
              <a:tabLst/>
              <a:defRPr sz="1500">
                <a:solidFill>
                  <a:schemeClr val="tx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Box 15">
            <a:extLst>
              <a:ext uri="{FF2B5EF4-FFF2-40B4-BE49-F238E27FC236}">
                <a16:creationId xmlns:a16="http://schemas.microsoft.com/office/drawing/2014/main" id="{57023BF8-94F9-4D4F-AE8F-3AB0B07713D0}"/>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©2024 </a:t>
            </a:r>
            <a:r>
              <a:rPr kumimoji="0" lang="en-US" sz="800" b="0" i="0" u="none" strike="noStrike" kern="1200" cap="none" spc="0" normalizeH="0" baseline="0" noProof="0" err="1">
                <a:ln>
                  <a:noFill/>
                </a:ln>
                <a:solidFill>
                  <a:srgbClr val="000000"/>
                </a:solidFill>
                <a:effectLst/>
                <a:uLnTx/>
                <a:uFillTx/>
                <a:latin typeface="Calibri" panose="020F0502020204030204"/>
                <a:ea typeface="+mn-ea"/>
                <a:cs typeface="+mn-cs"/>
              </a:rPr>
              <a:t>ExlService</a:t>
            </a: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 Holdings, Inc. All rights reserved.</a:t>
            </a:r>
          </a:p>
        </p:txBody>
      </p:sp>
      <p:sp>
        <p:nvSpPr>
          <p:cNvPr id="22" name="TextBox 21">
            <a:extLst>
              <a:ext uri="{FF2B5EF4-FFF2-40B4-BE49-F238E27FC236}">
                <a16:creationId xmlns:a16="http://schemas.microsoft.com/office/drawing/2014/main" id="{554628D0-DB29-484F-AE87-9BA55BF787A1}"/>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a:solidFill>
                <a:schemeClr val="tx2"/>
              </a:solidFill>
            </a:endParaRPr>
          </a:p>
        </p:txBody>
      </p:sp>
    </p:spTree>
    <p:extLst>
      <p:ext uri="{BB962C8B-B14F-4D97-AF65-F5344CB8AC3E}">
        <p14:creationId xmlns:p14="http://schemas.microsoft.com/office/powerpoint/2010/main" val="2818802609"/>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ase study detailed">
    <p:bg>
      <p:bgRef idx="1001">
        <a:schemeClr val="bg1"/>
      </p:bgRef>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54BE4AA2-7A93-2244-97DF-BEAFE86FE2B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16" name="TextBox 15">
            <a:extLst>
              <a:ext uri="{FF2B5EF4-FFF2-40B4-BE49-F238E27FC236}">
                <a16:creationId xmlns:a16="http://schemas.microsoft.com/office/drawing/2014/main" id="{57023BF8-94F9-4D4F-AE8F-3AB0B07713D0}"/>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©2024 </a:t>
            </a:r>
            <a:r>
              <a:rPr kumimoji="0" lang="en-US" sz="800" b="0" i="0" u="none" strike="noStrike" kern="1200" cap="none" spc="0" normalizeH="0" baseline="0" noProof="0" err="1">
                <a:ln>
                  <a:noFill/>
                </a:ln>
                <a:solidFill>
                  <a:srgbClr val="000000"/>
                </a:solidFill>
                <a:effectLst/>
                <a:uLnTx/>
                <a:uFillTx/>
                <a:latin typeface="Calibri" panose="020F0502020204030204"/>
                <a:ea typeface="+mn-ea"/>
                <a:cs typeface="+mn-cs"/>
              </a:rPr>
              <a:t>ExlService</a:t>
            </a: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 Holdings, Inc. All rights reserved.</a:t>
            </a:r>
          </a:p>
        </p:txBody>
      </p:sp>
      <p:sp>
        <p:nvSpPr>
          <p:cNvPr id="22" name="TextBox 21">
            <a:extLst>
              <a:ext uri="{FF2B5EF4-FFF2-40B4-BE49-F238E27FC236}">
                <a16:creationId xmlns:a16="http://schemas.microsoft.com/office/drawing/2014/main" id="{554628D0-DB29-484F-AE87-9BA55BF787A1}"/>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a:solidFill>
                <a:schemeClr val="tx2"/>
              </a:solidFill>
            </a:endParaRPr>
          </a:p>
        </p:txBody>
      </p:sp>
      <p:sp>
        <p:nvSpPr>
          <p:cNvPr id="4" name="Rectangle 3">
            <a:extLst>
              <a:ext uri="{FF2B5EF4-FFF2-40B4-BE49-F238E27FC236}">
                <a16:creationId xmlns:a16="http://schemas.microsoft.com/office/drawing/2014/main" id="{BB91A87A-BFA2-5774-D897-5DA882B78A77}"/>
              </a:ext>
            </a:extLst>
          </p:cNvPr>
          <p:cNvSpPr/>
          <p:nvPr userDrawn="1"/>
        </p:nvSpPr>
        <p:spPr>
          <a:xfrm>
            <a:off x="0" y="1"/>
            <a:ext cx="12192000" cy="161198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C0C95D7-21A9-CC2A-7CC1-81A26F21BCF3}"/>
              </a:ext>
            </a:extLst>
          </p:cNvPr>
          <p:cNvSpPr txBox="1"/>
          <p:nvPr userDrawn="1"/>
        </p:nvSpPr>
        <p:spPr>
          <a:xfrm>
            <a:off x="8766928" y="976213"/>
            <a:ext cx="3322063" cy="861774"/>
          </a:xfrm>
          <a:prstGeom prst="rect">
            <a:avLst/>
          </a:prstGeom>
          <a:noFill/>
        </p:spPr>
        <p:txBody>
          <a:bodyPr wrap="none" rtlCol="0">
            <a:spAutoFit/>
          </a:bodyPr>
          <a:lstStyle/>
          <a:p>
            <a:r>
              <a:rPr lang="en-US" sz="5000">
                <a:solidFill>
                  <a:schemeClr val="bg1"/>
                </a:solidFill>
                <a:latin typeface="+mj-lt"/>
              </a:rPr>
              <a:t>CASE STUDY</a:t>
            </a:r>
          </a:p>
        </p:txBody>
      </p:sp>
      <p:sp>
        <p:nvSpPr>
          <p:cNvPr id="10" name="Text Placeholder 9">
            <a:extLst>
              <a:ext uri="{FF2B5EF4-FFF2-40B4-BE49-F238E27FC236}">
                <a16:creationId xmlns:a16="http://schemas.microsoft.com/office/drawing/2014/main" id="{09F8A7F0-36A8-F7F8-93EA-B7D45AAAE0F1}"/>
              </a:ext>
            </a:extLst>
          </p:cNvPr>
          <p:cNvSpPr>
            <a:spLocks noGrp="1"/>
          </p:cNvSpPr>
          <p:nvPr>
            <p:ph type="body" sz="quarter" idx="10"/>
          </p:nvPr>
        </p:nvSpPr>
        <p:spPr>
          <a:xfrm>
            <a:off x="457200" y="315990"/>
            <a:ext cx="11524268" cy="558199"/>
          </a:xfrm>
        </p:spPr>
        <p:txBody>
          <a:bodyPr/>
          <a:lstStyle>
            <a:lvl1pPr marL="0" indent="0">
              <a:buNone/>
              <a:defRPr sz="3600"/>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27" name="Text Placeholder 26">
            <a:extLst>
              <a:ext uri="{FF2B5EF4-FFF2-40B4-BE49-F238E27FC236}">
                <a16:creationId xmlns:a16="http://schemas.microsoft.com/office/drawing/2014/main" id="{0341B144-3A4C-B95E-E40F-3D52D3981375}"/>
              </a:ext>
            </a:extLst>
          </p:cNvPr>
          <p:cNvSpPr>
            <a:spLocks noGrp="1"/>
          </p:cNvSpPr>
          <p:nvPr>
            <p:ph type="body" sz="quarter" idx="12"/>
          </p:nvPr>
        </p:nvSpPr>
        <p:spPr>
          <a:xfrm>
            <a:off x="457200" y="976313"/>
            <a:ext cx="8308975" cy="499237"/>
          </a:xfrm>
        </p:spPr>
        <p:txBody>
          <a:bodyPr/>
          <a:lstStyle>
            <a:lvl1pPr marL="0" indent="0">
              <a:buFontTx/>
              <a:buNone/>
              <a:defRPr sz="1600" b="1">
                <a:solidFill>
                  <a:schemeClr val="accent3"/>
                </a:solidFill>
                <a:latin typeface="+mn-lt"/>
              </a:defRPr>
            </a:lvl1pPr>
          </a:lstStyle>
          <a:p>
            <a:pPr lvl="0"/>
            <a:r>
              <a:rPr lang="en-US"/>
              <a:t>Click to edit Master text styles</a:t>
            </a:r>
          </a:p>
        </p:txBody>
      </p:sp>
      <p:sp>
        <p:nvSpPr>
          <p:cNvPr id="29" name="Text Placeholder 26">
            <a:extLst>
              <a:ext uri="{FF2B5EF4-FFF2-40B4-BE49-F238E27FC236}">
                <a16:creationId xmlns:a16="http://schemas.microsoft.com/office/drawing/2014/main" id="{85C16B2F-0E6E-4C9F-FDC9-5049DDE918B7}"/>
              </a:ext>
            </a:extLst>
          </p:cNvPr>
          <p:cNvSpPr>
            <a:spLocks noGrp="1"/>
          </p:cNvSpPr>
          <p:nvPr>
            <p:ph type="body" sz="quarter" idx="13" hasCustomPrompt="1"/>
          </p:nvPr>
        </p:nvSpPr>
        <p:spPr>
          <a:xfrm>
            <a:off x="457201" y="1866901"/>
            <a:ext cx="2201157" cy="282410"/>
          </a:xfrm>
        </p:spPr>
        <p:txBody>
          <a:bodyPr/>
          <a:lstStyle>
            <a:lvl1pPr marL="0" indent="0">
              <a:buFontTx/>
              <a:buNone/>
              <a:defRPr sz="1600" b="1">
                <a:solidFill>
                  <a:schemeClr val="accent3"/>
                </a:solidFill>
                <a:latin typeface="+mn-lt"/>
              </a:defRPr>
            </a:lvl1pPr>
          </a:lstStyle>
          <a:p>
            <a:pPr lvl="0"/>
            <a:r>
              <a:rPr lang="en-US"/>
              <a:t>Client</a:t>
            </a:r>
          </a:p>
        </p:txBody>
      </p:sp>
      <p:sp>
        <p:nvSpPr>
          <p:cNvPr id="32" name="Text Placeholder 31">
            <a:extLst>
              <a:ext uri="{FF2B5EF4-FFF2-40B4-BE49-F238E27FC236}">
                <a16:creationId xmlns:a16="http://schemas.microsoft.com/office/drawing/2014/main" id="{FD25BC01-6A2C-BC8A-CE0F-9CCBDA97A1D6}"/>
              </a:ext>
            </a:extLst>
          </p:cNvPr>
          <p:cNvSpPr>
            <a:spLocks noGrp="1"/>
          </p:cNvSpPr>
          <p:nvPr>
            <p:ph type="body" sz="quarter" idx="14" hasCustomPrompt="1"/>
          </p:nvPr>
        </p:nvSpPr>
        <p:spPr>
          <a:xfrm>
            <a:off x="461388" y="2221522"/>
            <a:ext cx="2196206" cy="1055065"/>
          </a:xfrm>
        </p:spPr>
        <p:txBody>
          <a:bodyPr/>
          <a:lstStyle>
            <a:lvl1pPr marL="0" indent="0">
              <a:buFontTx/>
              <a:buNone/>
              <a:defRPr lang="en-US" sz="1800" kern="1200" dirty="0" smtClean="0">
                <a:solidFill>
                  <a:srgbClr val="000000"/>
                </a:solidFill>
                <a:latin typeface="+mj-lt"/>
                <a:ea typeface="+mn-ea"/>
                <a:cs typeface="+mn-cs"/>
              </a:defRPr>
            </a:lvl1pPr>
            <a:lvl2pPr marL="290513" indent="0">
              <a:buFontTx/>
              <a:buNone/>
              <a:defRPr lang="en-US" sz="1800" kern="1200" dirty="0" smtClean="0">
                <a:solidFill>
                  <a:srgbClr val="000000"/>
                </a:solidFill>
                <a:latin typeface="+mj-lt"/>
                <a:ea typeface="+mn-ea"/>
                <a:cs typeface="+mn-cs"/>
              </a:defRPr>
            </a:lvl2pPr>
            <a:lvl3pPr marL="582613" indent="0">
              <a:buFontTx/>
              <a:buNone/>
              <a:defRPr lang="en-US" sz="1800" kern="1200" dirty="0" smtClean="0">
                <a:solidFill>
                  <a:srgbClr val="000000"/>
                </a:solidFill>
                <a:latin typeface="+mj-lt"/>
                <a:ea typeface="+mn-ea"/>
                <a:cs typeface="+mn-cs"/>
              </a:defRPr>
            </a:lvl3pPr>
            <a:lvl4pPr marL="855663" indent="0">
              <a:buFontTx/>
              <a:buNone/>
              <a:defRPr lang="en-US" sz="1800" kern="1200" dirty="0" smtClean="0">
                <a:solidFill>
                  <a:srgbClr val="000000"/>
                </a:solidFill>
                <a:latin typeface="+mj-lt"/>
                <a:ea typeface="+mn-ea"/>
                <a:cs typeface="+mn-cs"/>
              </a:defRPr>
            </a:lvl4pPr>
            <a:lvl5pPr marL="1100138" indent="0">
              <a:buFontTx/>
              <a:buNone/>
              <a:defRPr lang="en-US" sz="1800" kern="1200" dirty="0">
                <a:solidFill>
                  <a:srgbClr val="000000"/>
                </a:solidFill>
                <a:latin typeface="+mj-lt"/>
                <a:ea typeface="+mn-ea"/>
                <a:cs typeface="+mn-cs"/>
              </a:defRPr>
            </a:lvl5pPr>
          </a:lstStyle>
          <a:p>
            <a:pPr lvl="0"/>
            <a:r>
              <a:rPr lang="en-US"/>
              <a:t>Client industry intro description goes here on up to four lines of text content</a:t>
            </a:r>
          </a:p>
        </p:txBody>
      </p:sp>
      <p:sp>
        <p:nvSpPr>
          <p:cNvPr id="33" name="Text Placeholder 26">
            <a:extLst>
              <a:ext uri="{FF2B5EF4-FFF2-40B4-BE49-F238E27FC236}">
                <a16:creationId xmlns:a16="http://schemas.microsoft.com/office/drawing/2014/main" id="{702C7A7B-5BE8-27C7-C967-54B2501D1DD1}"/>
              </a:ext>
            </a:extLst>
          </p:cNvPr>
          <p:cNvSpPr>
            <a:spLocks noGrp="1"/>
          </p:cNvSpPr>
          <p:nvPr>
            <p:ph type="body" sz="quarter" idx="15" hasCustomPrompt="1"/>
          </p:nvPr>
        </p:nvSpPr>
        <p:spPr>
          <a:xfrm>
            <a:off x="457201" y="3448395"/>
            <a:ext cx="2201157" cy="282410"/>
          </a:xfrm>
        </p:spPr>
        <p:txBody>
          <a:bodyPr/>
          <a:lstStyle>
            <a:lvl1pPr marL="0" indent="0">
              <a:buFontTx/>
              <a:buNone/>
              <a:defRPr sz="1600" b="1">
                <a:solidFill>
                  <a:schemeClr val="accent3"/>
                </a:solidFill>
                <a:latin typeface="+mn-lt"/>
              </a:defRPr>
            </a:lvl1pPr>
          </a:lstStyle>
          <a:p>
            <a:pPr lvl="0"/>
            <a:r>
              <a:rPr lang="en-US"/>
              <a:t>Client challenges</a:t>
            </a:r>
          </a:p>
        </p:txBody>
      </p:sp>
      <p:sp>
        <p:nvSpPr>
          <p:cNvPr id="37" name="Text Placeholder 36">
            <a:extLst>
              <a:ext uri="{FF2B5EF4-FFF2-40B4-BE49-F238E27FC236}">
                <a16:creationId xmlns:a16="http://schemas.microsoft.com/office/drawing/2014/main" id="{C924DEDB-3EDF-E33C-EF76-4E02B7B6B8EF}"/>
              </a:ext>
            </a:extLst>
          </p:cNvPr>
          <p:cNvSpPr>
            <a:spLocks noGrp="1"/>
          </p:cNvSpPr>
          <p:nvPr>
            <p:ph type="body" sz="quarter" idx="16"/>
          </p:nvPr>
        </p:nvSpPr>
        <p:spPr>
          <a:xfrm>
            <a:off x="457201" y="3799002"/>
            <a:ext cx="2201157" cy="2598720"/>
          </a:xfrm>
        </p:spPr>
        <p:txBody>
          <a:bodyPr/>
          <a:lstStyle>
            <a:lvl1pPr marL="112713" indent="-112713">
              <a:spcBef>
                <a:spcPts val="200"/>
              </a:spcBef>
              <a:spcAft>
                <a:spcPts val="200"/>
              </a:spcAft>
              <a:buClr>
                <a:schemeClr val="accent3"/>
              </a:buClr>
              <a:defRPr sz="1100">
                <a:solidFill>
                  <a:schemeClr val="tx1"/>
                </a:solidFill>
              </a:defRPr>
            </a:lvl1pPr>
          </a:lstStyle>
          <a:p>
            <a:pPr lvl="0"/>
            <a:r>
              <a:rPr lang="en-US"/>
              <a:t>Click to edit Master text styles</a:t>
            </a:r>
          </a:p>
        </p:txBody>
      </p:sp>
      <p:sp>
        <p:nvSpPr>
          <p:cNvPr id="43" name="Text Placeholder 26">
            <a:extLst>
              <a:ext uri="{FF2B5EF4-FFF2-40B4-BE49-F238E27FC236}">
                <a16:creationId xmlns:a16="http://schemas.microsoft.com/office/drawing/2014/main" id="{FDA3A212-8F30-D033-AB41-B7498539543D}"/>
              </a:ext>
            </a:extLst>
          </p:cNvPr>
          <p:cNvSpPr>
            <a:spLocks noGrp="1"/>
          </p:cNvSpPr>
          <p:nvPr>
            <p:ph type="body" sz="quarter" idx="17" hasCustomPrompt="1"/>
          </p:nvPr>
        </p:nvSpPr>
        <p:spPr>
          <a:xfrm>
            <a:off x="3054221" y="1866901"/>
            <a:ext cx="2414504" cy="282410"/>
          </a:xfrm>
        </p:spPr>
        <p:txBody>
          <a:bodyPr/>
          <a:lstStyle>
            <a:lvl1pPr marL="0" indent="0">
              <a:buFontTx/>
              <a:buNone/>
              <a:defRPr sz="1600" b="1">
                <a:solidFill>
                  <a:schemeClr val="accent3"/>
                </a:solidFill>
                <a:latin typeface="+mn-lt"/>
              </a:defRPr>
            </a:lvl1pPr>
          </a:lstStyle>
          <a:p>
            <a:pPr lvl="0"/>
            <a:r>
              <a:rPr lang="en-US"/>
              <a:t>Scope</a:t>
            </a:r>
          </a:p>
        </p:txBody>
      </p:sp>
      <p:sp>
        <p:nvSpPr>
          <p:cNvPr id="44" name="Text Placeholder 36">
            <a:extLst>
              <a:ext uri="{FF2B5EF4-FFF2-40B4-BE49-F238E27FC236}">
                <a16:creationId xmlns:a16="http://schemas.microsoft.com/office/drawing/2014/main" id="{A14E640B-FB32-E6A5-7E82-DDDAEC38172A}"/>
              </a:ext>
            </a:extLst>
          </p:cNvPr>
          <p:cNvSpPr>
            <a:spLocks noGrp="1"/>
          </p:cNvSpPr>
          <p:nvPr>
            <p:ph type="body" sz="quarter" idx="18"/>
          </p:nvPr>
        </p:nvSpPr>
        <p:spPr>
          <a:xfrm>
            <a:off x="3054221" y="2221523"/>
            <a:ext cx="5603600" cy="2363868"/>
          </a:xfrm>
        </p:spPr>
        <p:txBody>
          <a:bodyPr/>
          <a:lstStyle>
            <a:lvl1pPr marL="112713" indent="-112713">
              <a:spcBef>
                <a:spcPts val="200"/>
              </a:spcBef>
              <a:spcAft>
                <a:spcPts val="200"/>
              </a:spcAft>
              <a:buClr>
                <a:schemeClr val="accent3"/>
              </a:buClr>
              <a:defRPr sz="1100">
                <a:solidFill>
                  <a:schemeClr val="tx1"/>
                </a:solidFill>
              </a:defRPr>
            </a:lvl1pPr>
          </a:lstStyle>
          <a:p>
            <a:pPr lvl="0"/>
            <a:r>
              <a:rPr lang="en-US"/>
              <a:t>Click to edit Master text styles</a:t>
            </a:r>
          </a:p>
        </p:txBody>
      </p:sp>
      <p:sp>
        <p:nvSpPr>
          <p:cNvPr id="46" name="Text Placeholder 26">
            <a:extLst>
              <a:ext uri="{FF2B5EF4-FFF2-40B4-BE49-F238E27FC236}">
                <a16:creationId xmlns:a16="http://schemas.microsoft.com/office/drawing/2014/main" id="{2841CF6B-CB34-C014-F54E-BC4F141F3BBE}"/>
              </a:ext>
            </a:extLst>
          </p:cNvPr>
          <p:cNvSpPr>
            <a:spLocks noGrp="1"/>
          </p:cNvSpPr>
          <p:nvPr>
            <p:ph type="body" sz="quarter" idx="19" hasCustomPrompt="1"/>
          </p:nvPr>
        </p:nvSpPr>
        <p:spPr>
          <a:xfrm>
            <a:off x="3054221" y="4724123"/>
            <a:ext cx="2414504" cy="282410"/>
          </a:xfrm>
        </p:spPr>
        <p:txBody>
          <a:bodyPr/>
          <a:lstStyle>
            <a:lvl1pPr marL="0" indent="0">
              <a:buFontTx/>
              <a:buNone/>
              <a:defRPr sz="1600" b="1">
                <a:solidFill>
                  <a:schemeClr val="accent3"/>
                </a:solidFill>
                <a:latin typeface="+mn-lt"/>
              </a:defRPr>
            </a:lvl1pPr>
          </a:lstStyle>
          <a:p>
            <a:pPr lvl="0"/>
            <a:r>
              <a:rPr lang="en-US"/>
              <a:t>EXL solution</a:t>
            </a:r>
          </a:p>
        </p:txBody>
      </p:sp>
      <p:sp>
        <p:nvSpPr>
          <p:cNvPr id="47" name="Text Placeholder 36">
            <a:extLst>
              <a:ext uri="{FF2B5EF4-FFF2-40B4-BE49-F238E27FC236}">
                <a16:creationId xmlns:a16="http://schemas.microsoft.com/office/drawing/2014/main" id="{78ADAF88-FA61-AF79-0470-D140F7AA2F72}"/>
              </a:ext>
            </a:extLst>
          </p:cNvPr>
          <p:cNvSpPr>
            <a:spLocks noGrp="1"/>
          </p:cNvSpPr>
          <p:nvPr>
            <p:ph type="body" sz="quarter" idx="20"/>
          </p:nvPr>
        </p:nvSpPr>
        <p:spPr>
          <a:xfrm>
            <a:off x="3054221" y="5087706"/>
            <a:ext cx="5603600" cy="1310016"/>
          </a:xfrm>
        </p:spPr>
        <p:txBody>
          <a:bodyPr/>
          <a:lstStyle>
            <a:lvl1pPr marL="112713" indent="-112713">
              <a:spcBef>
                <a:spcPts val="200"/>
              </a:spcBef>
              <a:spcAft>
                <a:spcPts val="200"/>
              </a:spcAft>
              <a:buClr>
                <a:schemeClr val="accent3"/>
              </a:buClr>
              <a:defRPr sz="1100">
                <a:solidFill>
                  <a:schemeClr val="tx1"/>
                </a:solidFill>
              </a:defRPr>
            </a:lvl1pPr>
          </a:lstStyle>
          <a:p>
            <a:pPr lvl="0"/>
            <a:r>
              <a:rPr lang="en-US"/>
              <a:t>Click to edit Master text styles</a:t>
            </a:r>
          </a:p>
        </p:txBody>
      </p:sp>
      <p:cxnSp>
        <p:nvCxnSpPr>
          <p:cNvPr id="48" name="Straight Connector 47">
            <a:extLst>
              <a:ext uri="{FF2B5EF4-FFF2-40B4-BE49-F238E27FC236}">
                <a16:creationId xmlns:a16="http://schemas.microsoft.com/office/drawing/2014/main" id="{E6F7A8F4-AED5-94AE-36B9-7758B5EC0DB7}"/>
              </a:ext>
            </a:extLst>
          </p:cNvPr>
          <p:cNvCxnSpPr/>
          <p:nvPr userDrawn="1"/>
        </p:nvCxnSpPr>
        <p:spPr>
          <a:xfrm>
            <a:off x="8804633" y="1866317"/>
            <a:ext cx="0" cy="433085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Text Placeholder 26">
            <a:extLst>
              <a:ext uri="{FF2B5EF4-FFF2-40B4-BE49-F238E27FC236}">
                <a16:creationId xmlns:a16="http://schemas.microsoft.com/office/drawing/2014/main" id="{DE3059AE-6A6C-9CE8-454D-9F278F9EC3A2}"/>
              </a:ext>
            </a:extLst>
          </p:cNvPr>
          <p:cNvSpPr>
            <a:spLocks noGrp="1"/>
          </p:cNvSpPr>
          <p:nvPr>
            <p:ph type="body" sz="quarter" idx="21" hasCustomPrompt="1"/>
          </p:nvPr>
        </p:nvSpPr>
        <p:spPr>
          <a:xfrm>
            <a:off x="9125145" y="1866901"/>
            <a:ext cx="2677207" cy="282410"/>
          </a:xfrm>
        </p:spPr>
        <p:txBody>
          <a:bodyPr/>
          <a:lstStyle>
            <a:lvl1pPr marL="0" indent="0">
              <a:buFontTx/>
              <a:buNone/>
              <a:defRPr sz="1600" b="1">
                <a:solidFill>
                  <a:schemeClr val="tx2"/>
                </a:solidFill>
                <a:latin typeface="+mn-lt"/>
              </a:defRPr>
            </a:lvl1pPr>
          </a:lstStyle>
          <a:p>
            <a:pPr lvl="0"/>
            <a:r>
              <a:rPr lang="en-US"/>
              <a:t>Results</a:t>
            </a:r>
          </a:p>
        </p:txBody>
      </p:sp>
      <p:sp>
        <p:nvSpPr>
          <p:cNvPr id="51" name="Text Placeholder 36">
            <a:extLst>
              <a:ext uri="{FF2B5EF4-FFF2-40B4-BE49-F238E27FC236}">
                <a16:creationId xmlns:a16="http://schemas.microsoft.com/office/drawing/2014/main" id="{BD35A55A-C259-3ABC-DCF1-FF10E661689D}"/>
              </a:ext>
            </a:extLst>
          </p:cNvPr>
          <p:cNvSpPr>
            <a:spLocks noGrp="1"/>
          </p:cNvSpPr>
          <p:nvPr>
            <p:ph type="body" sz="quarter" idx="22"/>
          </p:nvPr>
        </p:nvSpPr>
        <p:spPr>
          <a:xfrm>
            <a:off x="9125146" y="2221522"/>
            <a:ext cx="2677206" cy="3975653"/>
          </a:xfrm>
        </p:spPr>
        <p:txBody>
          <a:bodyPr/>
          <a:lstStyle>
            <a:lvl1pPr marL="112713" indent="-112713">
              <a:spcBef>
                <a:spcPts val="200"/>
              </a:spcBef>
              <a:spcAft>
                <a:spcPts val="200"/>
              </a:spcAft>
              <a:buClr>
                <a:schemeClr val="tx2"/>
              </a:buClr>
              <a:defRPr sz="1100">
                <a:solidFill>
                  <a:schemeClr val="tx2"/>
                </a:solidFill>
                <a:latin typeface="+mn-lt"/>
              </a:defRPr>
            </a:lvl1pPr>
          </a:lstStyle>
          <a:p>
            <a:pPr lvl="0"/>
            <a:r>
              <a:rPr lang="en-US"/>
              <a:t>Click to edit Master text styles</a:t>
            </a:r>
          </a:p>
        </p:txBody>
      </p:sp>
    </p:spTree>
    <p:extLst>
      <p:ext uri="{BB962C8B-B14F-4D97-AF65-F5344CB8AC3E}">
        <p14:creationId xmlns:p14="http://schemas.microsoft.com/office/powerpoint/2010/main" val="2857667956"/>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ase study option">
    <p:bg>
      <p:bgRef idx="1001">
        <a:schemeClr val="bg1"/>
      </p:bgRef>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54BE4AA2-7A93-2244-97DF-BEAFE86FE2B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16" name="TextBox 15">
            <a:extLst>
              <a:ext uri="{FF2B5EF4-FFF2-40B4-BE49-F238E27FC236}">
                <a16:creationId xmlns:a16="http://schemas.microsoft.com/office/drawing/2014/main" id="{57023BF8-94F9-4D4F-AE8F-3AB0B07713D0}"/>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©2024 </a:t>
            </a:r>
            <a:r>
              <a:rPr kumimoji="0" lang="en-US" sz="800" b="0" i="0" u="none" strike="noStrike" kern="1200" cap="none" spc="0" normalizeH="0" baseline="0" noProof="0" err="1">
                <a:ln>
                  <a:noFill/>
                </a:ln>
                <a:solidFill>
                  <a:srgbClr val="000000"/>
                </a:solidFill>
                <a:effectLst/>
                <a:uLnTx/>
                <a:uFillTx/>
                <a:latin typeface="Calibri" panose="020F0502020204030204"/>
                <a:ea typeface="+mn-ea"/>
                <a:cs typeface="+mn-cs"/>
              </a:rPr>
              <a:t>ExlService</a:t>
            </a: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 Holdings, Inc. All rights reserved.</a:t>
            </a:r>
          </a:p>
        </p:txBody>
      </p:sp>
      <p:sp>
        <p:nvSpPr>
          <p:cNvPr id="22" name="TextBox 21">
            <a:extLst>
              <a:ext uri="{FF2B5EF4-FFF2-40B4-BE49-F238E27FC236}">
                <a16:creationId xmlns:a16="http://schemas.microsoft.com/office/drawing/2014/main" id="{554628D0-DB29-484F-AE87-9BA55BF787A1}"/>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a:solidFill>
                <a:schemeClr val="tx2"/>
              </a:solidFill>
            </a:endParaRPr>
          </a:p>
        </p:txBody>
      </p:sp>
      <p:sp>
        <p:nvSpPr>
          <p:cNvPr id="4" name="Rectangle 3">
            <a:extLst>
              <a:ext uri="{FF2B5EF4-FFF2-40B4-BE49-F238E27FC236}">
                <a16:creationId xmlns:a16="http://schemas.microsoft.com/office/drawing/2014/main" id="{BB91A87A-BFA2-5774-D897-5DA882B78A77}"/>
              </a:ext>
            </a:extLst>
          </p:cNvPr>
          <p:cNvSpPr/>
          <p:nvPr userDrawn="1"/>
        </p:nvSpPr>
        <p:spPr>
          <a:xfrm>
            <a:off x="0" y="1"/>
            <a:ext cx="12192000" cy="161198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C0C95D7-21A9-CC2A-7CC1-81A26F21BCF3}"/>
              </a:ext>
            </a:extLst>
          </p:cNvPr>
          <p:cNvSpPr txBox="1"/>
          <p:nvPr userDrawn="1"/>
        </p:nvSpPr>
        <p:spPr>
          <a:xfrm>
            <a:off x="8766928" y="976213"/>
            <a:ext cx="3322063" cy="861774"/>
          </a:xfrm>
          <a:prstGeom prst="rect">
            <a:avLst/>
          </a:prstGeom>
          <a:noFill/>
        </p:spPr>
        <p:txBody>
          <a:bodyPr wrap="none" rtlCol="0">
            <a:spAutoFit/>
          </a:bodyPr>
          <a:lstStyle/>
          <a:p>
            <a:r>
              <a:rPr lang="en-US" sz="5000">
                <a:solidFill>
                  <a:schemeClr val="bg1"/>
                </a:solidFill>
                <a:latin typeface="+mj-lt"/>
              </a:rPr>
              <a:t>CASE STUDY</a:t>
            </a:r>
          </a:p>
        </p:txBody>
      </p:sp>
      <p:sp>
        <p:nvSpPr>
          <p:cNvPr id="10" name="Text Placeholder 9">
            <a:extLst>
              <a:ext uri="{FF2B5EF4-FFF2-40B4-BE49-F238E27FC236}">
                <a16:creationId xmlns:a16="http://schemas.microsoft.com/office/drawing/2014/main" id="{09F8A7F0-36A8-F7F8-93EA-B7D45AAAE0F1}"/>
              </a:ext>
            </a:extLst>
          </p:cNvPr>
          <p:cNvSpPr>
            <a:spLocks noGrp="1"/>
          </p:cNvSpPr>
          <p:nvPr>
            <p:ph type="body" sz="quarter" idx="10"/>
          </p:nvPr>
        </p:nvSpPr>
        <p:spPr>
          <a:xfrm>
            <a:off x="457200" y="315990"/>
            <a:ext cx="11524268" cy="558199"/>
          </a:xfrm>
        </p:spPr>
        <p:txBody>
          <a:bodyPr/>
          <a:lstStyle>
            <a:lvl1pPr marL="0" indent="0">
              <a:buNone/>
              <a:defRPr sz="3600"/>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27" name="Text Placeholder 26">
            <a:extLst>
              <a:ext uri="{FF2B5EF4-FFF2-40B4-BE49-F238E27FC236}">
                <a16:creationId xmlns:a16="http://schemas.microsoft.com/office/drawing/2014/main" id="{0341B144-3A4C-B95E-E40F-3D52D3981375}"/>
              </a:ext>
            </a:extLst>
          </p:cNvPr>
          <p:cNvSpPr>
            <a:spLocks noGrp="1"/>
          </p:cNvSpPr>
          <p:nvPr>
            <p:ph type="body" sz="quarter" idx="12"/>
          </p:nvPr>
        </p:nvSpPr>
        <p:spPr>
          <a:xfrm>
            <a:off x="457200" y="976313"/>
            <a:ext cx="8308975" cy="499237"/>
          </a:xfrm>
        </p:spPr>
        <p:txBody>
          <a:bodyPr/>
          <a:lstStyle>
            <a:lvl1pPr marL="0" indent="0">
              <a:buFontTx/>
              <a:buNone/>
              <a:defRPr sz="1600" b="1">
                <a:solidFill>
                  <a:schemeClr val="accent3"/>
                </a:solidFill>
                <a:latin typeface="+mn-lt"/>
              </a:defRPr>
            </a:lvl1pPr>
          </a:lstStyle>
          <a:p>
            <a:pPr lvl="0"/>
            <a:r>
              <a:rPr lang="en-US"/>
              <a:t>Click to edit Master text styles</a:t>
            </a:r>
          </a:p>
        </p:txBody>
      </p:sp>
    </p:spTree>
    <p:extLst>
      <p:ext uri="{BB962C8B-B14F-4D97-AF65-F5344CB8AC3E}">
        <p14:creationId xmlns:p14="http://schemas.microsoft.com/office/powerpoint/2010/main" val="1945666719"/>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hart highlight">
    <p:bg>
      <p:bgRef idx="1001">
        <a:schemeClr val="bg1"/>
      </p:bgRef>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4" name="Content Placeholder 3">
            <a:extLst>
              <a:ext uri="{FF2B5EF4-FFF2-40B4-BE49-F238E27FC236}">
                <a16:creationId xmlns:a16="http://schemas.microsoft.com/office/drawing/2014/main" id="{1CE9CC39-2615-554C-ADE2-A30C02888996}"/>
              </a:ext>
            </a:extLst>
          </p:cNvPr>
          <p:cNvSpPr>
            <a:spLocks noGrp="1"/>
          </p:cNvSpPr>
          <p:nvPr>
            <p:ph sz="quarter" idx="14" hasCustomPrompt="1"/>
          </p:nvPr>
        </p:nvSpPr>
        <p:spPr>
          <a:xfrm>
            <a:off x="4433888" y="1184239"/>
            <a:ext cx="7300912" cy="4456113"/>
          </a:xfrm>
          <a:noFill/>
        </p:spPr>
        <p:txBody>
          <a:bodyPr anchor="ctr" anchorCtr="0"/>
          <a:lstStyle>
            <a:lvl1pPr marL="0" indent="0" algn="ctr">
              <a:buNone/>
              <a:defRPr sz="1600"/>
            </a:lvl1pPr>
          </a:lstStyle>
          <a:p>
            <a:pPr lvl="0"/>
            <a:r>
              <a:rPr lang="en-US"/>
              <a:t>Insert infographics within this area</a:t>
            </a:r>
          </a:p>
        </p:txBody>
      </p:sp>
      <p:sp>
        <p:nvSpPr>
          <p:cNvPr id="10" name="Title 1">
            <a:extLst>
              <a:ext uri="{FF2B5EF4-FFF2-40B4-BE49-F238E27FC236}">
                <a16:creationId xmlns:a16="http://schemas.microsoft.com/office/drawing/2014/main" id="{1ACA16BD-E4B6-9444-B185-131F327A874C}"/>
              </a:ext>
            </a:extLst>
          </p:cNvPr>
          <p:cNvSpPr>
            <a:spLocks noGrp="1"/>
          </p:cNvSpPr>
          <p:nvPr>
            <p:ph type="ctrTitle"/>
          </p:nvPr>
        </p:nvSpPr>
        <p:spPr>
          <a:xfrm>
            <a:off x="457200" y="1184239"/>
            <a:ext cx="3679371" cy="1649186"/>
          </a:xfrm>
        </p:spPr>
        <p:txBody>
          <a:bodyPr anchor="t" anchorCtr="0">
            <a:noAutofit/>
          </a:bodyPr>
          <a:lstStyle>
            <a:lvl1pPr algn="l">
              <a:lnSpc>
                <a:spcPct val="80000"/>
              </a:lnSpc>
              <a:defRPr sz="44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B9479803-0328-0048-8006-F62792C416FF}"/>
              </a:ext>
            </a:extLst>
          </p:cNvPr>
          <p:cNvSpPr>
            <a:spLocks noGrp="1"/>
          </p:cNvSpPr>
          <p:nvPr>
            <p:ph type="body" sz="quarter" idx="16"/>
          </p:nvPr>
        </p:nvSpPr>
        <p:spPr>
          <a:xfrm>
            <a:off x="457200" y="6265985"/>
            <a:ext cx="3679825" cy="311028"/>
          </a:xfrm>
        </p:spPr>
        <p:txBody>
          <a:bodyPr anchor="b" anchorCtr="0"/>
          <a:lstStyle>
            <a:lvl1pPr marL="0" indent="0">
              <a:spcBef>
                <a:spcPts val="0"/>
              </a:spcBef>
              <a:buNone/>
              <a:defRPr sz="800">
                <a:latin typeface="+mj-lt"/>
              </a:defRPr>
            </a:lvl1pPr>
            <a:lvl2pPr marL="290513" indent="0">
              <a:spcBef>
                <a:spcPts val="0"/>
              </a:spcBef>
              <a:buNone/>
              <a:defRPr sz="1050"/>
            </a:lvl2pPr>
            <a:lvl3pPr marL="582613" indent="0">
              <a:spcBef>
                <a:spcPts val="0"/>
              </a:spcBef>
              <a:buNone/>
              <a:defRPr sz="1050"/>
            </a:lvl3pPr>
            <a:lvl4pPr marL="855663" indent="0">
              <a:spcBef>
                <a:spcPts val="0"/>
              </a:spcBef>
              <a:buNone/>
              <a:defRPr sz="1050"/>
            </a:lvl4pPr>
            <a:lvl5pPr marL="1100138" indent="0">
              <a:spcBef>
                <a:spcPts val="0"/>
              </a:spcBef>
              <a:buNone/>
              <a:defRPr sz="1050"/>
            </a:lvl5pPr>
          </a:lstStyle>
          <a:p>
            <a:pPr lvl="0"/>
            <a:r>
              <a:rPr lang="en-US"/>
              <a:t>Click to edit Master text styles</a:t>
            </a:r>
          </a:p>
        </p:txBody>
      </p:sp>
      <p:sp>
        <p:nvSpPr>
          <p:cNvPr id="12" name="Text Placeholder 10">
            <a:extLst>
              <a:ext uri="{FF2B5EF4-FFF2-40B4-BE49-F238E27FC236}">
                <a16:creationId xmlns:a16="http://schemas.microsoft.com/office/drawing/2014/main" id="{6CEDD1B3-BEED-F34A-B2B4-FB9C258BD230}"/>
              </a:ext>
            </a:extLst>
          </p:cNvPr>
          <p:cNvSpPr>
            <a:spLocks noGrp="1"/>
          </p:cNvSpPr>
          <p:nvPr>
            <p:ph type="body" sz="quarter" idx="19"/>
          </p:nvPr>
        </p:nvSpPr>
        <p:spPr>
          <a:xfrm>
            <a:off x="457200" y="2933317"/>
            <a:ext cx="3667742" cy="1822983"/>
          </a:xfrm>
        </p:spPr>
        <p:txBody>
          <a:bodyPr>
            <a:noAutofit/>
          </a:bodyPr>
          <a:lstStyle>
            <a:lvl1pPr marL="0" indent="0">
              <a:spcBef>
                <a:spcPts val="0"/>
              </a:spcBef>
              <a:spcAft>
                <a:spcPts val="400"/>
              </a:spcAft>
              <a:buFontTx/>
              <a:buNone/>
              <a:tabLst/>
              <a:defRPr sz="2200">
                <a:solidFill>
                  <a:schemeClr val="tx1"/>
                </a:solidFill>
                <a:latin typeface="+mn-lt"/>
              </a:defRPr>
            </a:lvl1pPr>
            <a:lvl2pPr marL="460375" indent="-223838">
              <a:spcBef>
                <a:spcPts val="0"/>
              </a:spcBef>
              <a:spcAft>
                <a:spcPts val="400"/>
              </a:spcAft>
              <a:buClr>
                <a:schemeClr val="tx2"/>
              </a:buClr>
              <a:buFont typeface="Arial" panose="020B0604020202020204" pitchFamily="34" charset="0"/>
              <a:buChar char="•"/>
              <a:tabLst/>
              <a:defRPr sz="2000">
                <a:solidFill>
                  <a:schemeClr val="tx1"/>
                </a:solidFill>
                <a:latin typeface="+mj-lt"/>
              </a:defRPr>
            </a:lvl2pPr>
            <a:lvl3pPr marL="690563" indent="-223838">
              <a:spcBef>
                <a:spcPts val="0"/>
              </a:spcBef>
              <a:spcAft>
                <a:spcPts val="400"/>
              </a:spcAft>
              <a:tabLst/>
              <a:defRPr sz="2000">
                <a:solidFill>
                  <a:schemeClr val="tx1"/>
                </a:solidFill>
                <a:latin typeface="+mj-lt"/>
              </a:defRPr>
            </a:lvl3pPr>
            <a:lvl4pPr marL="914400" indent="-230188">
              <a:spcBef>
                <a:spcPts val="0"/>
              </a:spcBef>
              <a:spcAft>
                <a:spcPts val="400"/>
              </a:spcAft>
              <a:tabLst/>
              <a:defRPr sz="1800">
                <a:solidFill>
                  <a:schemeClr val="tx1"/>
                </a:solidFill>
                <a:latin typeface="+mj-lt"/>
              </a:defRPr>
            </a:lvl4pPr>
            <a:lvl5pPr marL="1144588" indent="-211138">
              <a:spcBef>
                <a:spcPts val="0"/>
              </a:spcBef>
              <a:spcAft>
                <a:spcPts val="400"/>
              </a:spcAft>
              <a:tabLst/>
              <a:defRPr sz="1800">
                <a:solidFill>
                  <a:schemeClr val="tx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Box 10">
            <a:extLst>
              <a:ext uri="{FF2B5EF4-FFF2-40B4-BE49-F238E27FC236}">
                <a16:creationId xmlns:a16="http://schemas.microsoft.com/office/drawing/2014/main" id="{BE405EF5-67A3-467C-B557-30C099F3F7D8}"/>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©2024 </a:t>
            </a:r>
            <a:r>
              <a:rPr kumimoji="0" lang="en-US" sz="800" b="0" i="0" u="none" strike="noStrike" kern="1200" cap="none" spc="0" normalizeH="0" baseline="0" noProof="0" err="1">
                <a:ln>
                  <a:noFill/>
                </a:ln>
                <a:solidFill>
                  <a:srgbClr val="000000"/>
                </a:solidFill>
                <a:effectLst/>
                <a:uLnTx/>
                <a:uFillTx/>
                <a:latin typeface="Calibri" panose="020F0502020204030204"/>
                <a:ea typeface="+mn-ea"/>
                <a:cs typeface="+mn-cs"/>
              </a:rPr>
              <a:t>ExlService</a:t>
            </a: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 Holdings, Inc. All rights reserved.</a:t>
            </a:r>
          </a:p>
        </p:txBody>
      </p:sp>
      <p:sp>
        <p:nvSpPr>
          <p:cNvPr id="13" name="TextBox 12">
            <a:extLst>
              <a:ext uri="{FF2B5EF4-FFF2-40B4-BE49-F238E27FC236}">
                <a16:creationId xmlns:a16="http://schemas.microsoft.com/office/drawing/2014/main" id="{F7E476FB-F1EB-4325-8567-72CD95BF0CAA}"/>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a:solidFill>
                <a:schemeClr val="tx2"/>
              </a:solidFill>
            </a:endParaRPr>
          </a:p>
        </p:txBody>
      </p:sp>
    </p:spTree>
    <p:extLst>
      <p:ext uri="{BB962C8B-B14F-4D97-AF65-F5344CB8AC3E}">
        <p14:creationId xmlns:p14="http://schemas.microsoft.com/office/powerpoint/2010/main" val="3589833243"/>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09039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tact Slide White">
    <p:bg>
      <p:bgRef idx="1001">
        <a:schemeClr val="bg1"/>
      </p:bgRef>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941A1EF-1130-0847-A890-759BB7F11D76}"/>
              </a:ext>
            </a:extLst>
          </p:cNvPr>
          <p:cNvSpPr>
            <a:spLocks noGrp="1"/>
          </p:cNvSpPr>
          <p:nvPr>
            <p:ph type="body" sz="quarter" idx="10"/>
          </p:nvPr>
        </p:nvSpPr>
        <p:spPr>
          <a:xfrm>
            <a:off x="457200" y="2941639"/>
            <a:ext cx="3807869" cy="281142"/>
          </a:xfrm>
        </p:spPr>
        <p:txBody>
          <a:bodyPr/>
          <a:lstStyle>
            <a:lvl1pPr marL="0" indent="0">
              <a:buNone/>
              <a:defRPr sz="2000">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0" name="Text Placeholder 4">
            <a:extLst>
              <a:ext uri="{FF2B5EF4-FFF2-40B4-BE49-F238E27FC236}">
                <a16:creationId xmlns:a16="http://schemas.microsoft.com/office/drawing/2014/main" id="{D1B4C41C-FB42-AD48-A6C4-FD4FE1D148B0}"/>
              </a:ext>
            </a:extLst>
          </p:cNvPr>
          <p:cNvSpPr>
            <a:spLocks noGrp="1"/>
          </p:cNvSpPr>
          <p:nvPr>
            <p:ph type="body" sz="quarter" idx="11"/>
          </p:nvPr>
        </p:nvSpPr>
        <p:spPr>
          <a:xfrm>
            <a:off x="457200" y="3293332"/>
            <a:ext cx="3807869" cy="236380"/>
          </a:xfrm>
        </p:spPr>
        <p:txBody>
          <a:bodyPr/>
          <a:lstStyle>
            <a:lvl1pPr marL="0" indent="0">
              <a:buNone/>
              <a:defRPr sz="1500" b="1" i="0">
                <a:latin typeface="Calibri" panose="020F0502020204030204" pitchFamily="34" charset="0"/>
                <a:cs typeface="Calibri" panose="020F0502020204030204" pitchFamily="34" charset="0"/>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1" name="Text Placeholder 4">
            <a:extLst>
              <a:ext uri="{FF2B5EF4-FFF2-40B4-BE49-F238E27FC236}">
                <a16:creationId xmlns:a16="http://schemas.microsoft.com/office/drawing/2014/main" id="{F2667988-617F-004D-B13E-69F23C6018E9}"/>
              </a:ext>
            </a:extLst>
          </p:cNvPr>
          <p:cNvSpPr>
            <a:spLocks noGrp="1"/>
          </p:cNvSpPr>
          <p:nvPr>
            <p:ph type="body" sz="quarter" idx="12"/>
          </p:nvPr>
        </p:nvSpPr>
        <p:spPr>
          <a:xfrm>
            <a:off x="457200" y="3568293"/>
            <a:ext cx="3807869" cy="870124"/>
          </a:xfrm>
        </p:spPr>
        <p:txBody>
          <a:bodyPr/>
          <a:lstStyle>
            <a:lvl1pPr marL="0" indent="0">
              <a:spcBef>
                <a:spcPts val="300"/>
              </a:spcBef>
              <a:buNone/>
              <a:defRPr sz="1500">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2" name="Text Placeholder 4">
            <a:extLst>
              <a:ext uri="{FF2B5EF4-FFF2-40B4-BE49-F238E27FC236}">
                <a16:creationId xmlns:a16="http://schemas.microsoft.com/office/drawing/2014/main" id="{6FE5633E-57AE-5F4C-8DC4-A6A36A5A6C1D}"/>
              </a:ext>
            </a:extLst>
          </p:cNvPr>
          <p:cNvSpPr>
            <a:spLocks noGrp="1"/>
          </p:cNvSpPr>
          <p:nvPr>
            <p:ph type="body" sz="quarter" idx="13"/>
          </p:nvPr>
        </p:nvSpPr>
        <p:spPr>
          <a:xfrm>
            <a:off x="457200" y="4597790"/>
            <a:ext cx="3807869" cy="281142"/>
          </a:xfrm>
        </p:spPr>
        <p:txBody>
          <a:bodyPr/>
          <a:lstStyle>
            <a:lvl1pPr marL="0" indent="0">
              <a:buNone/>
              <a:defRPr sz="2000">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3" name="Text Placeholder 4">
            <a:extLst>
              <a:ext uri="{FF2B5EF4-FFF2-40B4-BE49-F238E27FC236}">
                <a16:creationId xmlns:a16="http://schemas.microsoft.com/office/drawing/2014/main" id="{3CD5681D-08CD-CE43-A482-97B6B98B3172}"/>
              </a:ext>
            </a:extLst>
          </p:cNvPr>
          <p:cNvSpPr>
            <a:spLocks noGrp="1"/>
          </p:cNvSpPr>
          <p:nvPr>
            <p:ph type="body" sz="quarter" idx="14"/>
          </p:nvPr>
        </p:nvSpPr>
        <p:spPr>
          <a:xfrm>
            <a:off x="457200" y="4949483"/>
            <a:ext cx="3807869" cy="236380"/>
          </a:xfrm>
        </p:spPr>
        <p:txBody>
          <a:bodyPr/>
          <a:lstStyle>
            <a:lvl1pPr marL="0" indent="0">
              <a:buNone/>
              <a:defRPr sz="1500" b="1" i="0">
                <a:latin typeface="Calibri" panose="020F0502020204030204" pitchFamily="34" charset="0"/>
                <a:cs typeface="Calibri" panose="020F0502020204030204" pitchFamily="34" charset="0"/>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4" name="Text Placeholder 4">
            <a:extLst>
              <a:ext uri="{FF2B5EF4-FFF2-40B4-BE49-F238E27FC236}">
                <a16:creationId xmlns:a16="http://schemas.microsoft.com/office/drawing/2014/main" id="{A24ABB26-7301-E846-A462-7610E217F0BE}"/>
              </a:ext>
            </a:extLst>
          </p:cNvPr>
          <p:cNvSpPr>
            <a:spLocks noGrp="1"/>
          </p:cNvSpPr>
          <p:nvPr>
            <p:ph type="body" sz="quarter" idx="15"/>
          </p:nvPr>
        </p:nvSpPr>
        <p:spPr>
          <a:xfrm>
            <a:off x="457200" y="5224444"/>
            <a:ext cx="3807869" cy="870124"/>
          </a:xfrm>
        </p:spPr>
        <p:txBody>
          <a:bodyPr/>
          <a:lstStyle>
            <a:lvl1pPr marL="0" indent="0">
              <a:spcBef>
                <a:spcPts val="300"/>
              </a:spcBef>
              <a:buNone/>
              <a:defRPr sz="1500">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5" name="Text Placeholder 4">
            <a:extLst>
              <a:ext uri="{FF2B5EF4-FFF2-40B4-BE49-F238E27FC236}">
                <a16:creationId xmlns:a16="http://schemas.microsoft.com/office/drawing/2014/main" id="{1903EF78-E55B-BE4C-9CF2-0175C0D0E832}"/>
              </a:ext>
            </a:extLst>
          </p:cNvPr>
          <p:cNvSpPr>
            <a:spLocks noGrp="1"/>
          </p:cNvSpPr>
          <p:nvPr>
            <p:ph type="body" sz="quarter" idx="16"/>
          </p:nvPr>
        </p:nvSpPr>
        <p:spPr>
          <a:xfrm>
            <a:off x="4792607" y="2941639"/>
            <a:ext cx="3807869" cy="281142"/>
          </a:xfrm>
        </p:spPr>
        <p:txBody>
          <a:bodyPr/>
          <a:lstStyle>
            <a:lvl1pPr marL="0" indent="0">
              <a:buNone/>
              <a:defRPr sz="1500">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6" name="Text Placeholder 4">
            <a:extLst>
              <a:ext uri="{FF2B5EF4-FFF2-40B4-BE49-F238E27FC236}">
                <a16:creationId xmlns:a16="http://schemas.microsoft.com/office/drawing/2014/main" id="{5EC6E547-EACF-304E-A8A1-B89AA8072024}"/>
              </a:ext>
            </a:extLst>
          </p:cNvPr>
          <p:cNvSpPr>
            <a:spLocks noGrp="1"/>
          </p:cNvSpPr>
          <p:nvPr>
            <p:ph type="body" sz="quarter" idx="17"/>
          </p:nvPr>
        </p:nvSpPr>
        <p:spPr>
          <a:xfrm>
            <a:off x="4792607" y="3293332"/>
            <a:ext cx="3807869" cy="236380"/>
          </a:xfrm>
        </p:spPr>
        <p:txBody>
          <a:bodyPr/>
          <a:lstStyle>
            <a:lvl1pPr marL="0" indent="0">
              <a:buNone/>
              <a:defRPr sz="1500" b="1" i="0">
                <a:latin typeface="Calibri" panose="020F0502020204030204" pitchFamily="34" charset="0"/>
                <a:cs typeface="Calibri" panose="020F0502020204030204" pitchFamily="34" charset="0"/>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7" name="Text Placeholder 4">
            <a:extLst>
              <a:ext uri="{FF2B5EF4-FFF2-40B4-BE49-F238E27FC236}">
                <a16:creationId xmlns:a16="http://schemas.microsoft.com/office/drawing/2014/main" id="{032E99CF-0040-9145-B590-C27DD73EAEAC}"/>
              </a:ext>
            </a:extLst>
          </p:cNvPr>
          <p:cNvSpPr>
            <a:spLocks noGrp="1"/>
          </p:cNvSpPr>
          <p:nvPr>
            <p:ph type="body" sz="quarter" idx="18"/>
          </p:nvPr>
        </p:nvSpPr>
        <p:spPr>
          <a:xfrm>
            <a:off x="4792607" y="3568293"/>
            <a:ext cx="3807869" cy="870124"/>
          </a:xfrm>
        </p:spPr>
        <p:txBody>
          <a:bodyPr/>
          <a:lstStyle>
            <a:lvl1pPr marL="0" indent="0">
              <a:spcBef>
                <a:spcPts val="300"/>
              </a:spcBef>
              <a:buNone/>
              <a:defRPr sz="1500">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21" name="Text Placeholder 4">
            <a:extLst>
              <a:ext uri="{FF2B5EF4-FFF2-40B4-BE49-F238E27FC236}">
                <a16:creationId xmlns:a16="http://schemas.microsoft.com/office/drawing/2014/main" id="{28F4786A-0F68-1A46-8E73-D7568095F32D}"/>
              </a:ext>
            </a:extLst>
          </p:cNvPr>
          <p:cNvSpPr>
            <a:spLocks noGrp="1"/>
          </p:cNvSpPr>
          <p:nvPr>
            <p:ph type="body" sz="quarter" idx="21"/>
          </p:nvPr>
        </p:nvSpPr>
        <p:spPr>
          <a:xfrm>
            <a:off x="4792607" y="4597790"/>
            <a:ext cx="3807869" cy="1496778"/>
          </a:xfrm>
        </p:spPr>
        <p:txBody>
          <a:bodyPr/>
          <a:lstStyle>
            <a:lvl1pPr marL="0" indent="0">
              <a:spcBef>
                <a:spcPts val="300"/>
              </a:spcBef>
              <a:buNone/>
              <a:defRPr sz="1500">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pic>
        <p:nvPicPr>
          <p:cNvPr id="23" name="Picture 22">
            <a:extLst>
              <a:ext uri="{FF2B5EF4-FFF2-40B4-BE49-F238E27FC236}">
                <a16:creationId xmlns:a16="http://schemas.microsoft.com/office/drawing/2014/main" id="{E31D6697-EB49-1144-B5F3-9918FB7982C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5684" y="1133447"/>
            <a:ext cx="1797646" cy="1152337"/>
          </a:xfrm>
          <a:prstGeom prst="rect">
            <a:avLst/>
          </a:prstGeom>
        </p:spPr>
      </p:pic>
    </p:spTree>
    <p:extLst>
      <p:ext uri="{BB962C8B-B14F-4D97-AF65-F5344CB8AC3E}">
        <p14:creationId xmlns:p14="http://schemas.microsoft.com/office/powerpoint/2010/main" val="762437239"/>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act Slide Orange">
    <p:bg>
      <p:bgPr>
        <a:solidFill>
          <a:schemeClr val="bg2"/>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941A1EF-1130-0847-A890-759BB7F11D76}"/>
              </a:ext>
            </a:extLst>
          </p:cNvPr>
          <p:cNvSpPr>
            <a:spLocks noGrp="1"/>
          </p:cNvSpPr>
          <p:nvPr>
            <p:ph type="body" sz="quarter" idx="10"/>
          </p:nvPr>
        </p:nvSpPr>
        <p:spPr>
          <a:xfrm>
            <a:off x="457200" y="2941639"/>
            <a:ext cx="3807869" cy="281142"/>
          </a:xfrm>
        </p:spPr>
        <p:txBody>
          <a:bodyPr/>
          <a:lstStyle>
            <a:lvl1pPr marL="0" indent="0">
              <a:buNone/>
              <a:defRPr sz="2000">
                <a:solidFill>
                  <a:schemeClr val="tx1"/>
                </a:solidFill>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0" name="Text Placeholder 4">
            <a:extLst>
              <a:ext uri="{FF2B5EF4-FFF2-40B4-BE49-F238E27FC236}">
                <a16:creationId xmlns:a16="http://schemas.microsoft.com/office/drawing/2014/main" id="{D1B4C41C-FB42-AD48-A6C4-FD4FE1D148B0}"/>
              </a:ext>
            </a:extLst>
          </p:cNvPr>
          <p:cNvSpPr>
            <a:spLocks noGrp="1"/>
          </p:cNvSpPr>
          <p:nvPr>
            <p:ph type="body" sz="quarter" idx="11"/>
          </p:nvPr>
        </p:nvSpPr>
        <p:spPr>
          <a:xfrm>
            <a:off x="457200" y="3293332"/>
            <a:ext cx="3807869" cy="236380"/>
          </a:xfrm>
        </p:spPr>
        <p:txBody>
          <a:bodyPr/>
          <a:lstStyle>
            <a:lvl1pPr marL="0" indent="0">
              <a:buNone/>
              <a:defRPr sz="1500" b="1" i="0">
                <a:solidFill>
                  <a:schemeClr val="tx1"/>
                </a:solidFill>
                <a:latin typeface="Calibri" panose="020F0502020204030204" pitchFamily="34" charset="0"/>
                <a:cs typeface="Calibri" panose="020F0502020204030204" pitchFamily="34" charset="0"/>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1" name="Text Placeholder 4">
            <a:extLst>
              <a:ext uri="{FF2B5EF4-FFF2-40B4-BE49-F238E27FC236}">
                <a16:creationId xmlns:a16="http://schemas.microsoft.com/office/drawing/2014/main" id="{F2667988-617F-004D-B13E-69F23C6018E9}"/>
              </a:ext>
            </a:extLst>
          </p:cNvPr>
          <p:cNvSpPr>
            <a:spLocks noGrp="1"/>
          </p:cNvSpPr>
          <p:nvPr>
            <p:ph type="body" sz="quarter" idx="12"/>
          </p:nvPr>
        </p:nvSpPr>
        <p:spPr>
          <a:xfrm>
            <a:off x="457200" y="3568293"/>
            <a:ext cx="3807869" cy="870124"/>
          </a:xfrm>
        </p:spPr>
        <p:txBody>
          <a:bodyPr/>
          <a:lstStyle>
            <a:lvl1pPr marL="0" indent="0">
              <a:spcBef>
                <a:spcPts val="300"/>
              </a:spcBef>
              <a:buNone/>
              <a:defRPr sz="1500">
                <a:solidFill>
                  <a:schemeClr val="tx1"/>
                </a:solidFill>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2" name="Text Placeholder 4">
            <a:extLst>
              <a:ext uri="{FF2B5EF4-FFF2-40B4-BE49-F238E27FC236}">
                <a16:creationId xmlns:a16="http://schemas.microsoft.com/office/drawing/2014/main" id="{6FE5633E-57AE-5F4C-8DC4-A6A36A5A6C1D}"/>
              </a:ext>
            </a:extLst>
          </p:cNvPr>
          <p:cNvSpPr>
            <a:spLocks noGrp="1"/>
          </p:cNvSpPr>
          <p:nvPr>
            <p:ph type="body" sz="quarter" idx="13"/>
          </p:nvPr>
        </p:nvSpPr>
        <p:spPr>
          <a:xfrm>
            <a:off x="457200" y="4597790"/>
            <a:ext cx="3807869" cy="281142"/>
          </a:xfrm>
        </p:spPr>
        <p:txBody>
          <a:bodyPr/>
          <a:lstStyle>
            <a:lvl1pPr marL="0" indent="0">
              <a:buNone/>
              <a:defRPr sz="2000">
                <a:solidFill>
                  <a:schemeClr val="tx1"/>
                </a:solidFill>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3" name="Text Placeholder 4">
            <a:extLst>
              <a:ext uri="{FF2B5EF4-FFF2-40B4-BE49-F238E27FC236}">
                <a16:creationId xmlns:a16="http://schemas.microsoft.com/office/drawing/2014/main" id="{3CD5681D-08CD-CE43-A482-97B6B98B3172}"/>
              </a:ext>
            </a:extLst>
          </p:cNvPr>
          <p:cNvSpPr>
            <a:spLocks noGrp="1"/>
          </p:cNvSpPr>
          <p:nvPr>
            <p:ph type="body" sz="quarter" idx="14"/>
          </p:nvPr>
        </p:nvSpPr>
        <p:spPr>
          <a:xfrm>
            <a:off x="457200" y="4949483"/>
            <a:ext cx="3807869" cy="236380"/>
          </a:xfrm>
        </p:spPr>
        <p:txBody>
          <a:bodyPr/>
          <a:lstStyle>
            <a:lvl1pPr marL="0" indent="0">
              <a:buNone/>
              <a:defRPr sz="1500" b="1" i="0">
                <a:solidFill>
                  <a:schemeClr val="tx1"/>
                </a:solidFill>
                <a:latin typeface="Calibri" panose="020F0502020204030204" pitchFamily="34" charset="0"/>
                <a:cs typeface="Calibri" panose="020F0502020204030204" pitchFamily="34" charset="0"/>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4" name="Text Placeholder 4">
            <a:extLst>
              <a:ext uri="{FF2B5EF4-FFF2-40B4-BE49-F238E27FC236}">
                <a16:creationId xmlns:a16="http://schemas.microsoft.com/office/drawing/2014/main" id="{A24ABB26-7301-E846-A462-7610E217F0BE}"/>
              </a:ext>
            </a:extLst>
          </p:cNvPr>
          <p:cNvSpPr>
            <a:spLocks noGrp="1"/>
          </p:cNvSpPr>
          <p:nvPr>
            <p:ph type="body" sz="quarter" idx="15"/>
          </p:nvPr>
        </p:nvSpPr>
        <p:spPr>
          <a:xfrm>
            <a:off x="457200" y="5224444"/>
            <a:ext cx="3807869" cy="870124"/>
          </a:xfrm>
        </p:spPr>
        <p:txBody>
          <a:bodyPr/>
          <a:lstStyle>
            <a:lvl1pPr marL="0" indent="0">
              <a:spcBef>
                <a:spcPts val="300"/>
              </a:spcBef>
              <a:buNone/>
              <a:defRPr sz="1500">
                <a:solidFill>
                  <a:schemeClr val="tx1"/>
                </a:solidFill>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5" name="Text Placeholder 4">
            <a:extLst>
              <a:ext uri="{FF2B5EF4-FFF2-40B4-BE49-F238E27FC236}">
                <a16:creationId xmlns:a16="http://schemas.microsoft.com/office/drawing/2014/main" id="{1903EF78-E55B-BE4C-9CF2-0175C0D0E832}"/>
              </a:ext>
            </a:extLst>
          </p:cNvPr>
          <p:cNvSpPr>
            <a:spLocks noGrp="1"/>
          </p:cNvSpPr>
          <p:nvPr>
            <p:ph type="body" sz="quarter" idx="16"/>
          </p:nvPr>
        </p:nvSpPr>
        <p:spPr>
          <a:xfrm>
            <a:off x="4792607" y="2941639"/>
            <a:ext cx="3807869" cy="281142"/>
          </a:xfrm>
        </p:spPr>
        <p:txBody>
          <a:bodyPr/>
          <a:lstStyle>
            <a:lvl1pPr marL="0" indent="0">
              <a:buNone/>
              <a:defRPr sz="1500">
                <a:solidFill>
                  <a:schemeClr val="tx1"/>
                </a:solidFill>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6" name="Text Placeholder 4">
            <a:extLst>
              <a:ext uri="{FF2B5EF4-FFF2-40B4-BE49-F238E27FC236}">
                <a16:creationId xmlns:a16="http://schemas.microsoft.com/office/drawing/2014/main" id="{5EC6E547-EACF-304E-A8A1-B89AA8072024}"/>
              </a:ext>
            </a:extLst>
          </p:cNvPr>
          <p:cNvSpPr>
            <a:spLocks noGrp="1"/>
          </p:cNvSpPr>
          <p:nvPr>
            <p:ph type="body" sz="quarter" idx="17"/>
          </p:nvPr>
        </p:nvSpPr>
        <p:spPr>
          <a:xfrm>
            <a:off x="4792607" y="3293332"/>
            <a:ext cx="3807869" cy="236380"/>
          </a:xfrm>
        </p:spPr>
        <p:txBody>
          <a:bodyPr/>
          <a:lstStyle>
            <a:lvl1pPr marL="0" indent="0">
              <a:buNone/>
              <a:defRPr sz="1500" b="1" i="0">
                <a:solidFill>
                  <a:schemeClr val="tx1"/>
                </a:solidFill>
                <a:latin typeface="Calibri" panose="020F0502020204030204" pitchFamily="34" charset="0"/>
                <a:cs typeface="Calibri" panose="020F0502020204030204" pitchFamily="34" charset="0"/>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7" name="Text Placeholder 4">
            <a:extLst>
              <a:ext uri="{FF2B5EF4-FFF2-40B4-BE49-F238E27FC236}">
                <a16:creationId xmlns:a16="http://schemas.microsoft.com/office/drawing/2014/main" id="{032E99CF-0040-9145-B590-C27DD73EAEAC}"/>
              </a:ext>
            </a:extLst>
          </p:cNvPr>
          <p:cNvSpPr>
            <a:spLocks noGrp="1"/>
          </p:cNvSpPr>
          <p:nvPr>
            <p:ph type="body" sz="quarter" idx="18"/>
          </p:nvPr>
        </p:nvSpPr>
        <p:spPr>
          <a:xfrm>
            <a:off x="4792607" y="3568293"/>
            <a:ext cx="3807869" cy="870124"/>
          </a:xfrm>
        </p:spPr>
        <p:txBody>
          <a:bodyPr/>
          <a:lstStyle>
            <a:lvl1pPr marL="0" indent="0">
              <a:spcBef>
                <a:spcPts val="300"/>
              </a:spcBef>
              <a:buNone/>
              <a:defRPr sz="1500">
                <a:solidFill>
                  <a:schemeClr val="tx1"/>
                </a:solidFill>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21" name="Text Placeholder 4">
            <a:extLst>
              <a:ext uri="{FF2B5EF4-FFF2-40B4-BE49-F238E27FC236}">
                <a16:creationId xmlns:a16="http://schemas.microsoft.com/office/drawing/2014/main" id="{28F4786A-0F68-1A46-8E73-D7568095F32D}"/>
              </a:ext>
            </a:extLst>
          </p:cNvPr>
          <p:cNvSpPr>
            <a:spLocks noGrp="1"/>
          </p:cNvSpPr>
          <p:nvPr>
            <p:ph type="body" sz="quarter" idx="21"/>
          </p:nvPr>
        </p:nvSpPr>
        <p:spPr>
          <a:xfrm>
            <a:off x="4792607" y="4597790"/>
            <a:ext cx="3807869" cy="1496778"/>
          </a:xfrm>
        </p:spPr>
        <p:txBody>
          <a:bodyPr/>
          <a:lstStyle>
            <a:lvl1pPr marL="0" indent="0">
              <a:spcBef>
                <a:spcPts val="300"/>
              </a:spcBef>
              <a:buNone/>
              <a:defRPr sz="1500">
                <a:solidFill>
                  <a:schemeClr val="tx1"/>
                </a:solidFill>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pic>
        <p:nvPicPr>
          <p:cNvPr id="23" name="Picture 22">
            <a:extLst>
              <a:ext uri="{FF2B5EF4-FFF2-40B4-BE49-F238E27FC236}">
                <a16:creationId xmlns:a16="http://schemas.microsoft.com/office/drawing/2014/main" id="{E31D6697-EB49-1144-B5F3-9918FB7982C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5684" y="1133447"/>
            <a:ext cx="1797645" cy="1152337"/>
          </a:xfrm>
          <a:prstGeom prst="rect">
            <a:avLst/>
          </a:prstGeom>
        </p:spPr>
      </p:pic>
    </p:spTree>
    <p:extLst>
      <p:ext uri="{BB962C8B-B14F-4D97-AF65-F5344CB8AC3E}">
        <p14:creationId xmlns:p14="http://schemas.microsoft.com/office/powerpoint/2010/main" val="2840066009"/>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Divider Title Orange Triangle">
    <p:bg>
      <p:bgPr>
        <a:solidFill>
          <a:srgbClr val="2E3643"/>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679096" y="1705356"/>
            <a:ext cx="5055704" cy="3447288"/>
          </a:xfrm>
        </p:spPr>
        <p:txBody>
          <a:bodyPr anchor="ctr" anchorCtr="0">
            <a:noAutofit/>
          </a:bodyPr>
          <a:lstStyle>
            <a:lvl1pPr algn="l">
              <a:lnSpc>
                <a:spcPct val="80000"/>
              </a:lnSpc>
              <a:defRPr sz="4800">
                <a:solidFill>
                  <a:schemeClr val="tx1"/>
                </a:solidFill>
              </a:defRPr>
            </a:lvl1pPr>
          </a:lstStyle>
          <a:p>
            <a:r>
              <a:rPr lang="en-US"/>
              <a:t>Click to edit Master title style</a:t>
            </a:r>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grpSp>
        <p:nvGrpSpPr>
          <p:cNvPr id="8" name="Group 7">
            <a:extLst>
              <a:ext uri="{FF2B5EF4-FFF2-40B4-BE49-F238E27FC236}">
                <a16:creationId xmlns:a16="http://schemas.microsoft.com/office/drawing/2014/main" id="{1C63FA8B-EA80-1F19-F7D4-C67ACB5B1BB9}"/>
              </a:ext>
            </a:extLst>
          </p:cNvPr>
          <p:cNvGrpSpPr/>
          <p:nvPr userDrawn="1"/>
        </p:nvGrpSpPr>
        <p:grpSpPr>
          <a:xfrm>
            <a:off x="1466513" y="1697519"/>
            <a:ext cx="4045461" cy="3447288"/>
            <a:chOff x="4060628" y="1718294"/>
            <a:chExt cx="4045461" cy="3443084"/>
          </a:xfrm>
        </p:grpSpPr>
        <p:sp>
          <p:nvSpPr>
            <p:cNvPr id="9" name="Triangle 5">
              <a:extLst>
                <a:ext uri="{FF2B5EF4-FFF2-40B4-BE49-F238E27FC236}">
                  <a16:creationId xmlns:a16="http://schemas.microsoft.com/office/drawing/2014/main" id="{F24E4552-FF2D-5D35-53B8-D3C6F58F1503}"/>
                </a:ext>
              </a:extLst>
            </p:cNvPr>
            <p:cNvSpPr/>
            <p:nvPr/>
          </p:nvSpPr>
          <p:spPr>
            <a:xfrm rot="5400000">
              <a:off x="2914378" y="2864544"/>
              <a:ext cx="3443084" cy="1150584"/>
            </a:xfrm>
            <a:prstGeom prst="triangle">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0" name="Triangle 6">
              <a:extLst>
                <a:ext uri="{FF2B5EF4-FFF2-40B4-BE49-F238E27FC236}">
                  <a16:creationId xmlns:a16="http://schemas.microsoft.com/office/drawing/2014/main" id="{F812804D-1207-9DBD-DDD1-657EFAAA1F09}"/>
                </a:ext>
              </a:extLst>
            </p:cNvPr>
            <p:cNvSpPr/>
            <p:nvPr/>
          </p:nvSpPr>
          <p:spPr>
            <a:xfrm rot="5400000">
              <a:off x="4361816" y="2864544"/>
              <a:ext cx="3443084" cy="1150584"/>
            </a:xfrm>
            <a:prstGeom prst="triangle">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1" name="Triangle 7">
              <a:extLst>
                <a:ext uri="{FF2B5EF4-FFF2-40B4-BE49-F238E27FC236}">
                  <a16:creationId xmlns:a16="http://schemas.microsoft.com/office/drawing/2014/main" id="{682732DC-291B-DA57-871C-DF021B0758DA}"/>
                </a:ext>
              </a:extLst>
            </p:cNvPr>
            <p:cNvSpPr/>
            <p:nvPr/>
          </p:nvSpPr>
          <p:spPr>
            <a:xfrm rot="5400000">
              <a:off x="5809255" y="2864544"/>
              <a:ext cx="3443084" cy="1150584"/>
            </a:xfrm>
            <a:prstGeom prst="triangle">
              <a:avLst/>
            </a:prstGeom>
            <a:solidFill>
              <a:srgbClr val="FB4D0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933886068"/>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Logo Orange">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9EBB55-289A-DA4A-A0D3-EAD7AEF576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621" y="89262"/>
            <a:ext cx="10490758" cy="6679475"/>
          </a:xfrm>
          <a:prstGeom prst="rect">
            <a:avLst/>
          </a:prstGeom>
        </p:spPr>
      </p:pic>
    </p:spTree>
    <p:extLst>
      <p:ext uri="{BB962C8B-B14F-4D97-AF65-F5344CB8AC3E}">
        <p14:creationId xmlns:p14="http://schemas.microsoft.com/office/powerpoint/2010/main" val="2065800796"/>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Logo Whit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9EBB55-289A-DA4A-A0D3-EAD7AEF5765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850621" y="89262"/>
            <a:ext cx="10490758" cy="6679474"/>
          </a:xfrm>
          <a:prstGeom prst="rect">
            <a:avLst/>
          </a:prstGeom>
        </p:spPr>
      </p:pic>
    </p:spTree>
    <p:extLst>
      <p:ext uri="{BB962C8B-B14F-4D97-AF65-F5344CB8AC3E}">
        <p14:creationId xmlns:p14="http://schemas.microsoft.com/office/powerpoint/2010/main" val="1585255159"/>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title orange photo">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67CE129-0A95-7543-B57A-C882E04A3467}"/>
              </a:ext>
            </a:extLst>
          </p:cNvPr>
          <p:cNvSpPr>
            <a:spLocks noGrp="1"/>
          </p:cNvSpPr>
          <p:nvPr>
            <p:ph type="pic" sz="quarter" idx="10" hasCustomPrompt="1"/>
          </p:nvPr>
        </p:nvSpPr>
        <p:spPr>
          <a:xfrm>
            <a:off x="0" y="0"/>
            <a:ext cx="12192000" cy="6858000"/>
          </a:xfrm>
          <a:solidFill>
            <a:schemeClr val="accent6"/>
          </a:solidFill>
        </p:spPr>
        <p:txBody>
          <a:bodyPr tIns="1188720"/>
          <a:lstStyle>
            <a:lvl1pPr marL="0" indent="0" algn="ctr">
              <a:buNone/>
              <a:defRPr/>
            </a:lvl1pPr>
          </a:lstStyle>
          <a:p>
            <a:r>
              <a:rPr lang="en-US"/>
              <a:t>Insert Picture</a:t>
            </a:r>
          </a:p>
        </p:txBody>
      </p:sp>
      <p:sp>
        <p:nvSpPr>
          <p:cNvPr id="2" name="Title 1"/>
          <p:cNvSpPr>
            <a:spLocks noGrp="1"/>
          </p:cNvSpPr>
          <p:nvPr>
            <p:ph type="ctrTitle"/>
          </p:nvPr>
        </p:nvSpPr>
        <p:spPr>
          <a:xfrm>
            <a:off x="457200" y="457200"/>
            <a:ext cx="11277600" cy="3413547"/>
          </a:xfrm>
        </p:spPr>
        <p:txBody>
          <a:bodyPr anchor="b">
            <a:noAutofit/>
          </a:bodyPr>
          <a:lstStyle>
            <a:lvl1pPr algn="l">
              <a:lnSpc>
                <a:spcPct val="80000"/>
              </a:lnSpc>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457199" y="4027501"/>
            <a:ext cx="11277599" cy="936385"/>
          </a:xfrm>
        </p:spPr>
        <p:txBody>
          <a:bodyPr>
            <a:noAutofit/>
          </a:bodyPr>
          <a:lstStyle>
            <a:lvl1pPr marL="0" indent="0" algn="l">
              <a:spcBef>
                <a:spcPts val="0"/>
              </a:spcBef>
              <a:buNone/>
              <a:defRPr sz="1800">
                <a:solidFill>
                  <a:schemeClr val="accent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Text Placeholder 7">
            <a:extLst>
              <a:ext uri="{FF2B5EF4-FFF2-40B4-BE49-F238E27FC236}">
                <a16:creationId xmlns:a16="http://schemas.microsoft.com/office/drawing/2014/main" id="{051F0EE0-3D9B-E861-B59E-EC60640064C5}"/>
              </a:ext>
            </a:extLst>
          </p:cNvPr>
          <p:cNvSpPr>
            <a:spLocks noGrp="1"/>
          </p:cNvSpPr>
          <p:nvPr>
            <p:ph type="body" sz="quarter" idx="11" hasCustomPrompt="1"/>
          </p:nvPr>
        </p:nvSpPr>
        <p:spPr>
          <a:xfrm>
            <a:off x="10956018" y="6132957"/>
            <a:ext cx="987552" cy="630936"/>
          </a:xfrm>
          <a:blipFill>
            <a:blip r:embed="rId2" cstate="screen">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a:t> </a:t>
            </a:r>
          </a:p>
        </p:txBody>
      </p:sp>
    </p:spTree>
    <p:extLst>
      <p:ext uri="{BB962C8B-B14F-4D97-AF65-F5344CB8AC3E}">
        <p14:creationId xmlns:p14="http://schemas.microsoft.com/office/powerpoint/2010/main" val="138975527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ver title orang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57200"/>
            <a:ext cx="11277600" cy="3413547"/>
          </a:xfrm>
        </p:spPr>
        <p:txBody>
          <a:bodyPr anchor="b"/>
          <a:lstStyle>
            <a:lvl1pPr algn="l">
              <a:lnSpc>
                <a:spcPct val="80000"/>
              </a:lnSpc>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457199" y="4027501"/>
            <a:ext cx="11277599" cy="936385"/>
          </a:xfrm>
        </p:spPr>
        <p:txBody>
          <a:bodyPr>
            <a:normAutofit/>
          </a:bodyPr>
          <a:lstStyle>
            <a:lvl1pPr marL="0" indent="0" algn="l">
              <a:spcBef>
                <a:spcPts val="0"/>
              </a:spcBef>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Tree>
    <p:extLst>
      <p:ext uri="{BB962C8B-B14F-4D97-AF65-F5344CB8AC3E}">
        <p14:creationId xmlns:p14="http://schemas.microsoft.com/office/powerpoint/2010/main" val="2240289337"/>
      </p:ext>
    </p:extLst>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ver title whit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57200"/>
            <a:ext cx="11277600" cy="3413547"/>
          </a:xfrm>
        </p:spPr>
        <p:txBody>
          <a:bodyPr anchor="b">
            <a:noAutofit/>
          </a:bodyPr>
          <a:lstStyle>
            <a:lvl1pPr algn="l">
              <a:lnSpc>
                <a:spcPct val="80000"/>
              </a:lnSpc>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457199" y="4027501"/>
            <a:ext cx="11277599" cy="936385"/>
          </a:xfrm>
        </p:spPr>
        <p:txBody>
          <a:bodyPr>
            <a:noAutofit/>
          </a:bodyPr>
          <a:lstStyle>
            <a:lvl1pPr marL="0" indent="0" algn="l">
              <a:spcBef>
                <a:spcPts val="0"/>
              </a:spcBef>
              <a:buNone/>
              <a:defRPr sz="1800">
                <a:solidFill>
                  <a:schemeClr val="accent3"/>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descr="Logo&#10;&#10;Description automatically generated">
            <a:extLst>
              <a:ext uri="{FF2B5EF4-FFF2-40B4-BE49-F238E27FC236}">
                <a16:creationId xmlns:a16="http://schemas.microsoft.com/office/drawing/2014/main" id="{55FCFE5F-EACE-DF4E-98EB-EB028DF66FF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9193" y="6132957"/>
            <a:ext cx="990600" cy="635000"/>
          </a:xfrm>
          <a:prstGeom prst="rect">
            <a:avLst/>
          </a:prstGeom>
        </p:spPr>
      </p:pic>
    </p:spTree>
    <p:extLst>
      <p:ext uri="{BB962C8B-B14F-4D97-AF65-F5344CB8AC3E}">
        <p14:creationId xmlns:p14="http://schemas.microsoft.com/office/powerpoint/2010/main" val="1698531129"/>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ver title white photo">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67CE129-0A95-7543-B57A-C882E04A3467}"/>
              </a:ext>
            </a:extLst>
          </p:cNvPr>
          <p:cNvSpPr>
            <a:spLocks noGrp="1"/>
          </p:cNvSpPr>
          <p:nvPr>
            <p:ph type="pic" sz="quarter" idx="10" hasCustomPrompt="1"/>
          </p:nvPr>
        </p:nvSpPr>
        <p:spPr>
          <a:xfrm>
            <a:off x="0" y="0"/>
            <a:ext cx="12192000" cy="6858000"/>
          </a:xfrm>
          <a:solidFill>
            <a:schemeClr val="accent6"/>
          </a:solidFill>
        </p:spPr>
        <p:txBody>
          <a:bodyPr tIns="1188720"/>
          <a:lstStyle>
            <a:lvl1pPr marL="0" indent="0" algn="ctr">
              <a:buNone/>
              <a:defRPr/>
            </a:lvl1pPr>
          </a:lstStyle>
          <a:p>
            <a:r>
              <a:rPr lang="en-US"/>
              <a:t>Insert Picture</a:t>
            </a:r>
          </a:p>
        </p:txBody>
      </p:sp>
      <p:sp>
        <p:nvSpPr>
          <p:cNvPr id="2" name="Title 1"/>
          <p:cNvSpPr>
            <a:spLocks noGrp="1"/>
          </p:cNvSpPr>
          <p:nvPr>
            <p:ph type="ctrTitle"/>
          </p:nvPr>
        </p:nvSpPr>
        <p:spPr>
          <a:xfrm>
            <a:off x="457200" y="457200"/>
            <a:ext cx="11277600" cy="3413547"/>
          </a:xfrm>
        </p:spPr>
        <p:txBody>
          <a:bodyPr anchor="b">
            <a:noAutofit/>
          </a:bodyPr>
          <a:lstStyle>
            <a:lvl1pPr algn="l">
              <a:lnSpc>
                <a:spcPct val="80000"/>
              </a:lnSpc>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457199" y="4027501"/>
            <a:ext cx="11277599" cy="936385"/>
          </a:xfrm>
        </p:spPr>
        <p:txBody>
          <a:bodyPr>
            <a:noAutofit/>
          </a:bodyPr>
          <a:lstStyle>
            <a:lvl1pPr marL="0" indent="0" algn="l">
              <a:spcBef>
                <a:spcPts val="0"/>
              </a:spcBef>
              <a:buNone/>
              <a:defRPr sz="18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Text Placeholder 7">
            <a:extLst>
              <a:ext uri="{FF2B5EF4-FFF2-40B4-BE49-F238E27FC236}">
                <a16:creationId xmlns:a16="http://schemas.microsoft.com/office/drawing/2014/main" id="{A507E633-4606-0F5C-1C47-2E2296BF6013}"/>
              </a:ext>
            </a:extLst>
          </p:cNvPr>
          <p:cNvSpPr>
            <a:spLocks noGrp="1"/>
          </p:cNvSpPr>
          <p:nvPr>
            <p:ph type="body" sz="quarter" idx="11" hasCustomPrompt="1"/>
          </p:nvPr>
        </p:nvSpPr>
        <p:spPr>
          <a:xfrm>
            <a:off x="10956018" y="6132957"/>
            <a:ext cx="987552" cy="630936"/>
          </a:xfrm>
          <a:blipFill>
            <a:blip r:embed="rId2" cstate="screen">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a:t> </a:t>
            </a:r>
          </a:p>
        </p:txBody>
      </p:sp>
    </p:spTree>
    <p:extLst>
      <p:ext uri="{BB962C8B-B14F-4D97-AF65-F5344CB8AC3E}">
        <p14:creationId xmlns:p14="http://schemas.microsoft.com/office/powerpoint/2010/main" val="320748956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ver title arrow window">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67CE129-0A95-7543-B57A-C882E04A3467}"/>
              </a:ext>
            </a:extLst>
          </p:cNvPr>
          <p:cNvSpPr>
            <a:spLocks noGrp="1"/>
          </p:cNvSpPr>
          <p:nvPr>
            <p:ph type="pic" sz="quarter" idx="10" hasCustomPrompt="1"/>
          </p:nvPr>
        </p:nvSpPr>
        <p:spPr>
          <a:xfrm>
            <a:off x="3048" y="0"/>
            <a:ext cx="12192000" cy="6858000"/>
          </a:xfrm>
          <a:solidFill>
            <a:schemeClr val="accent6"/>
          </a:solidFill>
        </p:spPr>
        <p:txBody>
          <a:bodyPr tIns="1188720" rIns="914400"/>
          <a:lstStyle>
            <a:lvl1pPr marL="0" indent="0" algn="r">
              <a:buNone/>
              <a:defRPr/>
            </a:lvl1pPr>
          </a:lstStyle>
          <a:p>
            <a:r>
              <a:rPr lang="en-US"/>
              <a:t>Insert Picture</a:t>
            </a:r>
            <a:br>
              <a:rPr lang="en-US"/>
            </a:br>
            <a:r>
              <a:rPr lang="en-US"/>
              <a:t>and send to back</a:t>
            </a:r>
          </a:p>
        </p:txBody>
      </p:sp>
      <p:sp>
        <p:nvSpPr>
          <p:cNvPr id="12" name="Text Placeholder 11">
            <a:extLst>
              <a:ext uri="{FF2B5EF4-FFF2-40B4-BE49-F238E27FC236}">
                <a16:creationId xmlns:a16="http://schemas.microsoft.com/office/drawing/2014/main" id="{67CD8347-12EC-7004-68FD-F0EB1360FD8F}"/>
              </a:ext>
            </a:extLst>
          </p:cNvPr>
          <p:cNvSpPr>
            <a:spLocks noGrp="1"/>
          </p:cNvSpPr>
          <p:nvPr>
            <p:ph type="body" sz="quarter" idx="12" hasCustomPrompt="1"/>
          </p:nvPr>
        </p:nvSpPr>
        <p:spPr>
          <a:xfrm>
            <a:off x="0" y="0"/>
            <a:ext cx="12188952" cy="6858000"/>
          </a:xfrm>
          <a:blipFill dpi="0" rotWithShape="1">
            <a:blip r:embed="rId2">
              <a:extLst>
                <a:ext uri="{28A0092B-C50C-407E-A947-70E740481C1C}">
                  <a14:useLocalDpi xmlns:a14="http://schemas.microsoft.com/office/drawing/2010/main" val="0"/>
                </a:ext>
              </a:extLst>
            </a:blip>
            <a:srcRect/>
            <a:stretch>
              <a:fillRect/>
            </a:stretch>
          </a:blipFill>
        </p:spPr>
        <p:txBody>
          <a:bodyPr/>
          <a:lstStyle>
            <a:lvl1pPr marL="0" indent="0">
              <a:buFontTx/>
              <a:buNone/>
              <a:defRPr/>
            </a:lvl1pPr>
          </a:lstStyle>
          <a:p>
            <a:pPr lvl="0"/>
            <a:r>
              <a:rPr lang="en-US"/>
              <a:t> </a:t>
            </a:r>
          </a:p>
        </p:txBody>
      </p:sp>
      <p:sp>
        <p:nvSpPr>
          <p:cNvPr id="2" name="Title 1"/>
          <p:cNvSpPr>
            <a:spLocks noGrp="1"/>
          </p:cNvSpPr>
          <p:nvPr>
            <p:ph type="ctrTitle"/>
          </p:nvPr>
        </p:nvSpPr>
        <p:spPr>
          <a:xfrm>
            <a:off x="2752627" y="457200"/>
            <a:ext cx="5637229" cy="3413547"/>
          </a:xfrm>
        </p:spPr>
        <p:txBody>
          <a:bodyPr anchor="b">
            <a:noAutofit/>
          </a:bodyPr>
          <a:lstStyle>
            <a:lvl1pPr algn="l">
              <a:lnSpc>
                <a:spcPct val="80000"/>
              </a:lnSpc>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2752627" y="4027501"/>
            <a:ext cx="5637229" cy="936385"/>
          </a:xfrm>
        </p:spPr>
        <p:txBody>
          <a:bodyPr>
            <a:noAutofit/>
          </a:bodyPr>
          <a:lstStyle>
            <a:lvl1pPr marL="0" indent="0" algn="l">
              <a:spcBef>
                <a:spcPts val="0"/>
              </a:spcBef>
              <a:buNone/>
              <a:defRPr sz="2000">
                <a:solidFill>
                  <a:schemeClr val="accent3"/>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Text Placeholder 7">
            <a:extLst>
              <a:ext uri="{FF2B5EF4-FFF2-40B4-BE49-F238E27FC236}">
                <a16:creationId xmlns:a16="http://schemas.microsoft.com/office/drawing/2014/main" id="{87C4AD12-4ACC-C840-8312-C7E5355E4FF9}"/>
              </a:ext>
            </a:extLst>
          </p:cNvPr>
          <p:cNvSpPr>
            <a:spLocks noGrp="1"/>
          </p:cNvSpPr>
          <p:nvPr>
            <p:ph type="body" sz="quarter" idx="11" hasCustomPrompt="1"/>
          </p:nvPr>
        </p:nvSpPr>
        <p:spPr>
          <a:xfrm>
            <a:off x="10956018" y="6132957"/>
            <a:ext cx="987552" cy="630936"/>
          </a:xfrm>
          <a:blipFill>
            <a:blip r:embed="rId3" cstate="screen">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a:t> </a:t>
            </a:r>
          </a:p>
        </p:txBody>
      </p:sp>
    </p:spTree>
    <p:extLst>
      <p:ext uri="{BB962C8B-B14F-4D97-AF65-F5344CB8AC3E}">
        <p14:creationId xmlns:p14="http://schemas.microsoft.com/office/powerpoint/2010/main" val="290455939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ver title orange photo">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67CE129-0A95-7543-B57A-C882E04A3467}"/>
              </a:ext>
            </a:extLst>
          </p:cNvPr>
          <p:cNvSpPr>
            <a:spLocks noGrp="1"/>
          </p:cNvSpPr>
          <p:nvPr>
            <p:ph type="pic" sz="quarter" idx="10" hasCustomPrompt="1"/>
          </p:nvPr>
        </p:nvSpPr>
        <p:spPr>
          <a:xfrm>
            <a:off x="0" y="0"/>
            <a:ext cx="12192000" cy="6858000"/>
          </a:xfrm>
          <a:solidFill>
            <a:schemeClr val="accent6"/>
          </a:solidFill>
        </p:spPr>
        <p:txBody>
          <a:bodyPr tIns="1188720"/>
          <a:lstStyle>
            <a:lvl1pPr marL="0" indent="0" algn="ctr">
              <a:buNone/>
              <a:defRPr/>
            </a:lvl1pPr>
          </a:lstStyle>
          <a:p>
            <a:r>
              <a:rPr lang="en-US"/>
              <a:t>Insert Picture</a:t>
            </a:r>
          </a:p>
        </p:txBody>
      </p:sp>
      <p:sp>
        <p:nvSpPr>
          <p:cNvPr id="2" name="Title 1"/>
          <p:cNvSpPr>
            <a:spLocks noGrp="1"/>
          </p:cNvSpPr>
          <p:nvPr>
            <p:ph type="ctrTitle"/>
          </p:nvPr>
        </p:nvSpPr>
        <p:spPr>
          <a:xfrm>
            <a:off x="457200" y="457200"/>
            <a:ext cx="11277600" cy="3413547"/>
          </a:xfrm>
        </p:spPr>
        <p:txBody>
          <a:bodyPr anchor="b">
            <a:noAutofit/>
          </a:bodyPr>
          <a:lstStyle>
            <a:lvl1pPr algn="l">
              <a:lnSpc>
                <a:spcPct val="80000"/>
              </a:lnSpc>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457199" y="4027501"/>
            <a:ext cx="11277599" cy="936385"/>
          </a:xfrm>
        </p:spPr>
        <p:txBody>
          <a:bodyPr>
            <a:noAutofit/>
          </a:bodyPr>
          <a:lstStyle>
            <a:lvl1pPr marL="0" indent="0" algn="l">
              <a:spcBef>
                <a:spcPts val="0"/>
              </a:spcBef>
              <a:buNone/>
              <a:defRPr sz="1800">
                <a:solidFill>
                  <a:schemeClr val="accent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Text Placeholder 7">
            <a:extLst>
              <a:ext uri="{FF2B5EF4-FFF2-40B4-BE49-F238E27FC236}">
                <a16:creationId xmlns:a16="http://schemas.microsoft.com/office/drawing/2014/main" id="{051F0EE0-3D9B-E861-B59E-EC60640064C5}"/>
              </a:ext>
            </a:extLst>
          </p:cNvPr>
          <p:cNvSpPr>
            <a:spLocks noGrp="1"/>
          </p:cNvSpPr>
          <p:nvPr>
            <p:ph type="body" sz="quarter" idx="11" hasCustomPrompt="1"/>
          </p:nvPr>
        </p:nvSpPr>
        <p:spPr>
          <a:xfrm>
            <a:off x="10956018" y="6132957"/>
            <a:ext cx="987552" cy="630936"/>
          </a:xfrm>
          <a:blipFill>
            <a:blip r:embed="rId2" cstate="screen">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a:t> </a:t>
            </a:r>
          </a:p>
        </p:txBody>
      </p:sp>
    </p:spTree>
    <p:extLst>
      <p:ext uri="{BB962C8B-B14F-4D97-AF65-F5344CB8AC3E}">
        <p14:creationId xmlns:p14="http://schemas.microsoft.com/office/powerpoint/2010/main" val="299659840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ivider slate blue bkgr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679096" y="1705356"/>
            <a:ext cx="5055704" cy="3447288"/>
          </a:xfrm>
        </p:spPr>
        <p:txBody>
          <a:bodyPr anchor="ctr" anchorCtr="0">
            <a:noAutofit/>
          </a:bodyPr>
          <a:lstStyle>
            <a:lvl1pPr algn="l">
              <a:lnSpc>
                <a:spcPct val="80000"/>
              </a:lnSpc>
              <a:defRPr sz="4800">
                <a:solidFill>
                  <a:schemeClr val="tx1"/>
                </a:solidFill>
              </a:defRPr>
            </a:lvl1pPr>
          </a:lstStyle>
          <a:p>
            <a:r>
              <a:rPr lang="en-US"/>
              <a:t>Click to edit Master title style</a:t>
            </a:r>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grpSp>
        <p:nvGrpSpPr>
          <p:cNvPr id="5" name="Group 4">
            <a:extLst>
              <a:ext uri="{FF2B5EF4-FFF2-40B4-BE49-F238E27FC236}">
                <a16:creationId xmlns:a16="http://schemas.microsoft.com/office/drawing/2014/main" id="{B5E7F613-476C-024A-86BD-E0B81985C92A}"/>
              </a:ext>
            </a:extLst>
          </p:cNvPr>
          <p:cNvGrpSpPr/>
          <p:nvPr userDrawn="1"/>
        </p:nvGrpSpPr>
        <p:grpSpPr>
          <a:xfrm>
            <a:off x="1466513" y="1697519"/>
            <a:ext cx="4045461" cy="3447288"/>
            <a:chOff x="4060628" y="1718294"/>
            <a:chExt cx="4045461" cy="3443084"/>
          </a:xfrm>
        </p:grpSpPr>
        <p:sp>
          <p:nvSpPr>
            <p:cNvPr id="6" name="Triangle 5">
              <a:extLst>
                <a:ext uri="{FF2B5EF4-FFF2-40B4-BE49-F238E27FC236}">
                  <a16:creationId xmlns:a16="http://schemas.microsoft.com/office/drawing/2014/main" id="{76811C46-10E6-0040-9FB9-B4A9F7A806AC}"/>
                </a:ext>
              </a:extLst>
            </p:cNvPr>
            <p:cNvSpPr/>
            <p:nvPr/>
          </p:nvSpPr>
          <p:spPr>
            <a:xfrm rot="5400000">
              <a:off x="2914378" y="2864544"/>
              <a:ext cx="3443084" cy="115058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iangle 6">
              <a:extLst>
                <a:ext uri="{FF2B5EF4-FFF2-40B4-BE49-F238E27FC236}">
                  <a16:creationId xmlns:a16="http://schemas.microsoft.com/office/drawing/2014/main" id="{A79E34A4-86AB-F648-9081-3953BAB39BF1}"/>
                </a:ext>
              </a:extLst>
            </p:cNvPr>
            <p:cNvSpPr/>
            <p:nvPr/>
          </p:nvSpPr>
          <p:spPr>
            <a:xfrm rot="5400000">
              <a:off x="4361816" y="2864544"/>
              <a:ext cx="3443084" cy="115058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E64D4B64-C054-2C4D-8E11-6C03338EEA96}"/>
                </a:ext>
              </a:extLst>
            </p:cNvPr>
            <p:cNvSpPr/>
            <p:nvPr/>
          </p:nvSpPr>
          <p:spPr>
            <a:xfrm rot="5400000">
              <a:off x="5809255" y="2864544"/>
              <a:ext cx="3443084" cy="1150584"/>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5700473"/>
      </p:ext>
    </p:extLst>
  </p:cSld>
  <p:clrMapOvr>
    <a:overrideClrMapping bg1="dk1" tx1="lt1" bg2="dk2" tx2="lt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ivider light blue bkgr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679096" y="1705356"/>
            <a:ext cx="5055704" cy="3447288"/>
          </a:xfrm>
        </p:spPr>
        <p:txBody>
          <a:bodyPr anchor="ctr" anchorCtr="0">
            <a:noAutofit/>
          </a:bodyPr>
          <a:lstStyle>
            <a:lvl1pPr algn="l">
              <a:lnSpc>
                <a:spcPct val="80000"/>
              </a:lnSpc>
              <a:defRPr sz="4800">
                <a:solidFill>
                  <a:schemeClr val="accent3"/>
                </a:solidFill>
              </a:defRPr>
            </a:lvl1pPr>
          </a:lstStyle>
          <a:p>
            <a:r>
              <a:rPr lang="en-US"/>
              <a:t>Click to edit Master title style</a:t>
            </a:r>
          </a:p>
        </p:txBody>
      </p:sp>
      <p:grpSp>
        <p:nvGrpSpPr>
          <p:cNvPr id="5" name="Group 4">
            <a:extLst>
              <a:ext uri="{FF2B5EF4-FFF2-40B4-BE49-F238E27FC236}">
                <a16:creationId xmlns:a16="http://schemas.microsoft.com/office/drawing/2014/main" id="{B5E7F613-476C-024A-86BD-E0B81985C92A}"/>
              </a:ext>
            </a:extLst>
          </p:cNvPr>
          <p:cNvGrpSpPr/>
          <p:nvPr userDrawn="1"/>
        </p:nvGrpSpPr>
        <p:grpSpPr>
          <a:xfrm>
            <a:off x="1466513" y="1697519"/>
            <a:ext cx="4045461" cy="3447288"/>
            <a:chOff x="4060628" y="1718294"/>
            <a:chExt cx="4045461" cy="3443084"/>
          </a:xfrm>
          <a:solidFill>
            <a:schemeClr val="bg2"/>
          </a:solidFill>
        </p:grpSpPr>
        <p:sp>
          <p:nvSpPr>
            <p:cNvPr id="6" name="Triangle 5">
              <a:extLst>
                <a:ext uri="{FF2B5EF4-FFF2-40B4-BE49-F238E27FC236}">
                  <a16:creationId xmlns:a16="http://schemas.microsoft.com/office/drawing/2014/main" id="{76811C46-10E6-0040-9FB9-B4A9F7A806AC}"/>
                </a:ext>
              </a:extLst>
            </p:cNvPr>
            <p:cNvSpPr/>
            <p:nvPr/>
          </p:nvSpPr>
          <p:spPr>
            <a:xfrm rot="5400000">
              <a:off x="2914378" y="2864544"/>
              <a:ext cx="3443084" cy="115058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iangle 6">
              <a:extLst>
                <a:ext uri="{FF2B5EF4-FFF2-40B4-BE49-F238E27FC236}">
                  <a16:creationId xmlns:a16="http://schemas.microsoft.com/office/drawing/2014/main" id="{A79E34A4-86AB-F648-9081-3953BAB39BF1}"/>
                </a:ext>
              </a:extLst>
            </p:cNvPr>
            <p:cNvSpPr/>
            <p:nvPr/>
          </p:nvSpPr>
          <p:spPr>
            <a:xfrm rot="5400000">
              <a:off x="4361816" y="2864544"/>
              <a:ext cx="3443084" cy="115058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E64D4B64-C054-2C4D-8E11-6C03338EEA96}"/>
                </a:ext>
              </a:extLst>
            </p:cNvPr>
            <p:cNvSpPr/>
            <p:nvPr/>
          </p:nvSpPr>
          <p:spPr>
            <a:xfrm rot="5400000">
              <a:off x="5809255" y="2864544"/>
              <a:ext cx="3443084" cy="115058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7">
            <a:extLst>
              <a:ext uri="{FF2B5EF4-FFF2-40B4-BE49-F238E27FC236}">
                <a16:creationId xmlns:a16="http://schemas.microsoft.com/office/drawing/2014/main" id="{21022AB0-A6DF-42F4-2FD1-C8A66FD65C79}"/>
              </a:ext>
            </a:extLst>
          </p:cNvPr>
          <p:cNvSpPr>
            <a:spLocks noGrp="1"/>
          </p:cNvSpPr>
          <p:nvPr>
            <p:ph type="body" sz="quarter" idx="11" hasCustomPrompt="1"/>
          </p:nvPr>
        </p:nvSpPr>
        <p:spPr>
          <a:xfrm>
            <a:off x="10956018" y="6132957"/>
            <a:ext cx="987552" cy="630936"/>
          </a:xfrm>
          <a:blipFill>
            <a:blip r:embed="rId2" cstate="screen">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a:t> </a:t>
            </a:r>
          </a:p>
        </p:txBody>
      </p:sp>
    </p:spTree>
    <p:extLst>
      <p:ext uri="{BB962C8B-B14F-4D97-AF65-F5344CB8AC3E}">
        <p14:creationId xmlns:p14="http://schemas.microsoft.com/office/powerpoint/2010/main" val="3693856615"/>
      </p:ext>
    </p:extLst>
  </p:cSld>
  <p:clrMapOvr>
    <a:overrideClrMapping bg1="dk1" tx1="lt1" bg2="dk2" tx2="lt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ivider triangle slate blue">
    <p:bg>
      <p:bgPr>
        <a:solidFill>
          <a:schemeClr val="accent1"/>
        </a:solidFill>
        <a:effectLst/>
      </p:bgPr>
    </p:bg>
    <p:spTree>
      <p:nvGrpSpPr>
        <p:cNvPr id="1" name=""/>
        <p:cNvGrpSpPr/>
        <p:nvPr/>
      </p:nvGrpSpPr>
      <p:grpSpPr>
        <a:xfrm>
          <a:off x="0" y="0"/>
          <a:ext cx="0" cy="0"/>
          <a:chOff x="0" y="0"/>
          <a:chExt cx="0" cy="0"/>
        </a:xfrm>
      </p:grpSpPr>
      <p:sp>
        <p:nvSpPr>
          <p:cNvPr id="3" name="Triangle 6">
            <a:extLst>
              <a:ext uri="{FF2B5EF4-FFF2-40B4-BE49-F238E27FC236}">
                <a16:creationId xmlns:a16="http://schemas.microsoft.com/office/drawing/2014/main" id="{931308C3-C86F-8439-79F6-BF2D0C1E6F6F}"/>
              </a:ext>
            </a:extLst>
          </p:cNvPr>
          <p:cNvSpPr>
            <a:spLocks noChangeAspect="1"/>
          </p:cNvSpPr>
          <p:nvPr userDrawn="1"/>
        </p:nvSpPr>
        <p:spPr>
          <a:xfrm>
            <a:off x="1041123" y="1864380"/>
            <a:ext cx="4572001" cy="3152731"/>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679096" y="1705356"/>
            <a:ext cx="5055704" cy="3447288"/>
          </a:xfrm>
        </p:spPr>
        <p:txBody>
          <a:bodyPr anchor="ctr" anchorCtr="0">
            <a:noAutofit/>
          </a:bodyPr>
          <a:lstStyle>
            <a:lvl1pPr algn="l">
              <a:lnSpc>
                <a:spcPct val="80000"/>
              </a:lnSpc>
              <a:defRPr sz="4800">
                <a:solidFill>
                  <a:schemeClr val="tx1"/>
                </a:solidFill>
              </a:defRPr>
            </a:lvl1pPr>
          </a:lstStyle>
          <a:p>
            <a:r>
              <a:rPr lang="en-US"/>
              <a:t>Click to edit Master title style</a:t>
            </a:r>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Tree>
    <p:extLst>
      <p:ext uri="{BB962C8B-B14F-4D97-AF65-F5344CB8AC3E}">
        <p14:creationId xmlns:p14="http://schemas.microsoft.com/office/powerpoint/2010/main" val="488128698"/>
      </p:ext>
    </p:extLst>
  </p:cSld>
  <p:clrMapOvr>
    <a:overrideClrMapping bg1="dk1" tx1="lt1" bg2="dk2" tx2="lt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ivider triangle light blu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679096" y="1705356"/>
            <a:ext cx="5055704" cy="3447288"/>
          </a:xfrm>
        </p:spPr>
        <p:txBody>
          <a:bodyPr anchor="ctr" anchorCtr="0">
            <a:noAutofit/>
          </a:bodyPr>
          <a:lstStyle>
            <a:lvl1pPr algn="l">
              <a:lnSpc>
                <a:spcPct val="80000"/>
              </a:lnSpc>
              <a:defRPr sz="4800">
                <a:solidFill>
                  <a:schemeClr val="bg2"/>
                </a:solidFill>
              </a:defRPr>
            </a:lvl1pPr>
          </a:lstStyle>
          <a:p>
            <a:r>
              <a:rPr lang="en-US"/>
              <a:t>Click to edit Master title style</a:t>
            </a:r>
          </a:p>
        </p:txBody>
      </p:sp>
      <p:sp>
        <p:nvSpPr>
          <p:cNvPr id="3" name="Text Placeholder 7">
            <a:extLst>
              <a:ext uri="{FF2B5EF4-FFF2-40B4-BE49-F238E27FC236}">
                <a16:creationId xmlns:a16="http://schemas.microsoft.com/office/drawing/2014/main" id="{AF3ADCCC-FA43-7DCA-36DD-741C471925AA}"/>
              </a:ext>
            </a:extLst>
          </p:cNvPr>
          <p:cNvSpPr>
            <a:spLocks noGrp="1"/>
          </p:cNvSpPr>
          <p:nvPr>
            <p:ph type="body" sz="quarter" idx="11" hasCustomPrompt="1"/>
          </p:nvPr>
        </p:nvSpPr>
        <p:spPr>
          <a:xfrm>
            <a:off x="10956018" y="6132957"/>
            <a:ext cx="987552" cy="630936"/>
          </a:xfrm>
          <a:blipFill>
            <a:blip r:embed="rId2" cstate="screen">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a:t> </a:t>
            </a:r>
          </a:p>
        </p:txBody>
      </p:sp>
      <p:sp>
        <p:nvSpPr>
          <p:cNvPr id="4" name="Triangle 6">
            <a:extLst>
              <a:ext uri="{FF2B5EF4-FFF2-40B4-BE49-F238E27FC236}">
                <a16:creationId xmlns:a16="http://schemas.microsoft.com/office/drawing/2014/main" id="{4766D99B-C9CC-1DAD-1E54-88F872622439}"/>
              </a:ext>
            </a:extLst>
          </p:cNvPr>
          <p:cNvSpPr>
            <a:spLocks noChangeAspect="1"/>
          </p:cNvSpPr>
          <p:nvPr userDrawn="1"/>
        </p:nvSpPr>
        <p:spPr>
          <a:xfrm>
            <a:off x="1041123" y="1864380"/>
            <a:ext cx="4572001" cy="3152731"/>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6132996"/>
      </p:ext>
    </p:extLst>
  </p:cSld>
  <p:clrMapOvr>
    <a:overrideClrMapping bg1="dk1" tx1="lt1" bg2="dk2" tx2="lt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ivider phot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93EB44E-E9F3-8842-B537-69D4B697C4AC}"/>
              </a:ext>
            </a:extLst>
          </p:cNvPr>
          <p:cNvSpPr>
            <a:spLocks noGrp="1"/>
          </p:cNvSpPr>
          <p:nvPr>
            <p:ph type="pic" sz="quarter" idx="12" hasCustomPrompt="1"/>
          </p:nvPr>
        </p:nvSpPr>
        <p:spPr>
          <a:xfrm>
            <a:off x="0" y="0"/>
            <a:ext cx="12192000" cy="6858000"/>
          </a:xfrm>
        </p:spPr>
        <p:txBody>
          <a:bodyPr tIns="1097280"/>
          <a:lstStyle>
            <a:lvl1pPr marL="0" indent="0" algn="ctr">
              <a:buNone/>
              <a:defRPr/>
            </a:lvl1pPr>
          </a:lstStyle>
          <a:p>
            <a:r>
              <a:rPr lang="en-US"/>
              <a:t>Insert Picture</a:t>
            </a:r>
            <a:br>
              <a:rPr lang="en-US"/>
            </a:br>
            <a:r>
              <a:rPr lang="en-US"/>
              <a:t>then send to back</a:t>
            </a:r>
          </a:p>
        </p:txBody>
      </p:sp>
      <p:sp>
        <p:nvSpPr>
          <p:cNvPr id="2" name="Title 1"/>
          <p:cNvSpPr>
            <a:spLocks noGrp="1"/>
          </p:cNvSpPr>
          <p:nvPr>
            <p:ph type="ctrTitle"/>
          </p:nvPr>
        </p:nvSpPr>
        <p:spPr>
          <a:xfrm>
            <a:off x="6679096" y="1705356"/>
            <a:ext cx="5055704" cy="3447288"/>
          </a:xfrm>
        </p:spPr>
        <p:txBody>
          <a:bodyPr anchor="ctr" anchorCtr="0">
            <a:noAutofit/>
          </a:bodyPr>
          <a:lstStyle>
            <a:lvl1pPr algn="l">
              <a:lnSpc>
                <a:spcPct val="80000"/>
              </a:lnSpc>
              <a:defRPr sz="4800">
                <a:solidFill>
                  <a:schemeClr val="tx2"/>
                </a:solidFill>
              </a:defRPr>
            </a:lvl1pPr>
          </a:lstStyle>
          <a:p>
            <a:r>
              <a:rPr lang="en-US"/>
              <a:t>Click to edit Master title style</a:t>
            </a:r>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5" name="Text Placeholder 7">
            <a:extLst>
              <a:ext uri="{FF2B5EF4-FFF2-40B4-BE49-F238E27FC236}">
                <a16:creationId xmlns:a16="http://schemas.microsoft.com/office/drawing/2014/main" id="{64E7516A-EF6D-1A45-8147-27BA6599CE8D}"/>
              </a:ext>
            </a:extLst>
          </p:cNvPr>
          <p:cNvSpPr>
            <a:spLocks noGrp="1"/>
          </p:cNvSpPr>
          <p:nvPr>
            <p:ph type="body" sz="quarter" idx="11" hasCustomPrompt="1"/>
          </p:nvPr>
        </p:nvSpPr>
        <p:spPr>
          <a:xfrm>
            <a:off x="10956018" y="6132957"/>
            <a:ext cx="987552" cy="630936"/>
          </a:xfrm>
          <a:blipFill>
            <a:blip r:embed="rId3" cstate="screen">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a:t> </a:t>
            </a:r>
          </a:p>
        </p:txBody>
      </p:sp>
    </p:spTree>
    <p:extLst>
      <p:ext uri="{BB962C8B-B14F-4D97-AF65-F5344CB8AC3E}">
        <p14:creationId xmlns:p14="http://schemas.microsoft.com/office/powerpoint/2010/main" val="2499333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slate blue bkgr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679096" y="1705356"/>
            <a:ext cx="5055704" cy="3447288"/>
          </a:xfrm>
        </p:spPr>
        <p:txBody>
          <a:bodyPr anchor="ctr" anchorCtr="0">
            <a:noAutofit/>
          </a:bodyPr>
          <a:lstStyle>
            <a:lvl1pPr algn="l">
              <a:lnSpc>
                <a:spcPct val="80000"/>
              </a:lnSpc>
              <a:defRPr sz="4800">
                <a:solidFill>
                  <a:schemeClr val="tx1"/>
                </a:solidFill>
              </a:defRPr>
            </a:lvl1pPr>
          </a:lstStyle>
          <a:p>
            <a:r>
              <a:rPr lang="en-US"/>
              <a:t>Click to edit Master title style</a:t>
            </a:r>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grpSp>
        <p:nvGrpSpPr>
          <p:cNvPr id="5" name="Group 4">
            <a:extLst>
              <a:ext uri="{FF2B5EF4-FFF2-40B4-BE49-F238E27FC236}">
                <a16:creationId xmlns:a16="http://schemas.microsoft.com/office/drawing/2014/main" id="{B5E7F613-476C-024A-86BD-E0B81985C92A}"/>
              </a:ext>
            </a:extLst>
          </p:cNvPr>
          <p:cNvGrpSpPr/>
          <p:nvPr userDrawn="1"/>
        </p:nvGrpSpPr>
        <p:grpSpPr>
          <a:xfrm>
            <a:off x="1466513" y="1697519"/>
            <a:ext cx="4045461" cy="3447288"/>
            <a:chOff x="4060628" y="1718294"/>
            <a:chExt cx="4045461" cy="3443084"/>
          </a:xfrm>
        </p:grpSpPr>
        <p:sp>
          <p:nvSpPr>
            <p:cNvPr id="6" name="Triangle 5">
              <a:extLst>
                <a:ext uri="{FF2B5EF4-FFF2-40B4-BE49-F238E27FC236}">
                  <a16:creationId xmlns:a16="http://schemas.microsoft.com/office/drawing/2014/main" id="{76811C46-10E6-0040-9FB9-B4A9F7A806AC}"/>
                </a:ext>
              </a:extLst>
            </p:cNvPr>
            <p:cNvSpPr/>
            <p:nvPr/>
          </p:nvSpPr>
          <p:spPr>
            <a:xfrm rot="5400000">
              <a:off x="2914378" y="2864544"/>
              <a:ext cx="3443084" cy="115058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iangle 6">
              <a:extLst>
                <a:ext uri="{FF2B5EF4-FFF2-40B4-BE49-F238E27FC236}">
                  <a16:creationId xmlns:a16="http://schemas.microsoft.com/office/drawing/2014/main" id="{A79E34A4-86AB-F648-9081-3953BAB39BF1}"/>
                </a:ext>
              </a:extLst>
            </p:cNvPr>
            <p:cNvSpPr/>
            <p:nvPr/>
          </p:nvSpPr>
          <p:spPr>
            <a:xfrm rot="5400000">
              <a:off x="4361816" y="2864544"/>
              <a:ext cx="3443084" cy="115058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E64D4B64-C054-2C4D-8E11-6C03338EEA96}"/>
                </a:ext>
              </a:extLst>
            </p:cNvPr>
            <p:cNvSpPr/>
            <p:nvPr/>
          </p:nvSpPr>
          <p:spPr>
            <a:xfrm rot="5400000">
              <a:off x="5809255" y="2864544"/>
              <a:ext cx="3443084" cy="1150584"/>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82087288"/>
      </p:ext>
    </p:extLst>
  </p:cSld>
  <p:clrMapOvr>
    <a:overrideClrMapping bg1="dk1" tx1="lt1" bg2="dk2" tx2="lt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ivider triangle window photo">
    <p:bg>
      <p:bgPr>
        <a:solidFill>
          <a:schemeClr val="tx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68FB34F-AFB3-FB22-6CF1-6C96D239CF45}"/>
              </a:ext>
            </a:extLst>
          </p:cNvPr>
          <p:cNvSpPr>
            <a:spLocks noGrp="1"/>
          </p:cNvSpPr>
          <p:nvPr>
            <p:ph type="body" sz="quarter" idx="13" hasCustomPrompt="1"/>
          </p:nvPr>
        </p:nvSpPr>
        <p:spPr>
          <a:xfrm>
            <a:off x="0" y="0"/>
            <a:ext cx="12188952" cy="6858000"/>
          </a:xfrm>
          <a:blipFill dpi="0" rotWithShape="1">
            <a:blip r:embed="rId2">
              <a:extLst>
                <a:ext uri="{28A0092B-C50C-407E-A947-70E740481C1C}">
                  <a14:useLocalDpi xmlns:a14="http://schemas.microsoft.com/office/drawing/2010/main" val="0"/>
                </a:ext>
              </a:extLst>
            </a:blip>
            <a:srcRect/>
            <a:stretch>
              <a:fillRect/>
            </a:stretch>
          </a:blipFill>
        </p:spPr>
        <p:txBody>
          <a:bodyPr/>
          <a:lstStyle>
            <a:lvl1pPr marL="0" indent="0">
              <a:buNone/>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 </a:t>
            </a:r>
          </a:p>
        </p:txBody>
      </p:sp>
      <p:sp>
        <p:nvSpPr>
          <p:cNvPr id="13" name="Picture Placeholder 12">
            <a:extLst>
              <a:ext uri="{FF2B5EF4-FFF2-40B4-BE49-F238E27FC236}">
                <a16:creationId xmlns:a16="http://schemas.microsoft.com/office/drawing/2014/main" id="{22DD5020-0712-DF29-4789-07AE704465D4}"/>
              </a:ext>
            </a:extLst>
          </p:cNvPr>
          <p:cNvSpPr>
            <a:spLocks noGrp="1"/>
          </p:cNvSpPr>
          <p:nvPr>
            <p:ph type="pic" sz="quarter" idx="12"/>
          </p:nvPr>
        </p:nvSpPr>
        <p:spPr>
          <a:xfrm>
            <a:off x="0" y="0"/>
            <a:ext cx="12188952" cy="6858000"/>
          </a:xfrm>
        </p:spPr>
        <p:txBody>
          <a:bodyPr/>
          <a:lstStyle>
            <a:lvl1pPr marL="0" indent="0" algn="ctr">
              <a:buNone/>
              <a:defRPr>
                <a:solidFill>
                  <a:schemeClr val="accent3"/>
                </a:solidFill>
              </a:defRPr>
            </a:lvl1pPr>
          </a:lstStyle>
          <a:p>
            <a:r>
              <a:rPr lang="en-US"/>
              <a:t>Click icon to add picture</a:t>
            </a:r>
          </a:p>
        </p:txBody>
      </p:sp>
      <p:sp>
        <p:nvSpPr>
          <p:cNvPr id="2" name="Title 1"/>
          <p:cNvSpPr>
            <a:spLocks noGrp="1"/>
          </p:cNvSpPr>
          <p:nvPr>
            <p:ph type="ctrTitle"/>
          </p:nvPr>
        </p:nvSpPr>
        <p:spPr>
          <a:xfrm>
            <a:off x="8097625" y="696688"/>
            <a:ext cx="3912124" cy="3447288"/>
          </a:xfrm>
        </p:spPr>
        <p:txBody>
          <a:bodyPr anchor="ctr" anchorCtr="0">
            <a:noAutofit/>
          </a:bodyPr>
          <a:lstStyle>
            <a:lvl1pPr algn="l">
              <a:lnSpc>
                <a:spcPct val="80000"/>
              </a:lnSpc>
              <a:defRPr sz="4000">
                <a:solidFill>
                  <a:schemeClr val="bg2"/>
                </a:solidFill>
              </a:defRPr>
            </a:lvl1pPr>
          </a:lstStyle>
          <a:p>
            <a:r>
              <a:rPr lang="en-US"/>
              <a:t>Click to edit Master title style</a:t>
            </a:r>
          </a:p>
        </p:txBody>
      </p:sp>
      <p:sp>
        <p:nvSpPr>
          <p:cNvPr id="3" name="Text Placeholder 7">
            <a:extLst>
              <a:ext uri="{FF2B5EF4-FFF2-40B4-BE49-F238E27FC236}">
                <a16:creationId xmlns:a16="http://schemas.microsoft.com/office/drawing/2014/main" id="{AF3ADCCC-FA43-7DCA-36DD-741C471925AA}"/>
              </a:ext>
            </a:extLst>
          </p:cNvPr>
          <p:cNvSpPr>
            <a:spLocks noGrp="1"/>
          </p:cNvSpPr>
          <p:nvPr>
            <p:ph type="body" sz="quarter" idx="11" hasCustomPrompt="1"/>
          </p:nvPr>
        </p:nvSpPr>
        <p:spPr>
          <a:xfrm>
            <a:off x="10956018" y="6132957"/>
            <a:ext cx="987552" cy="630936"/>
          </a:xfrm>
          <a:blipFill>
            <a:blip r:embed="rId3" cstate="screen">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a:t> </a:t>
            </a:r>
          </a:p>
        </p:txBody>
      </p:sp>
    </p:spTree>
    <p:extLst>
      <p:ext uri="{BB962C8B-B14F-4D97-AF65-F5344CB8AC3E}">
        <p14:creationId xmlns:p14="http://schemas.microsoft.com/office/powerpoint/2010/main" val="1949703590"/>
      </p:ext>
    </p:extLst>
  </p:cSld>
  <p:clrMapOvr>
    <a:overrideClrMapping bg1="dk1" tx1="lt1" bg2="dk2" tx2="lt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One column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543491"/>
            <a:ext cx="11277600" cy="672567"/>
          </a:xfrm>
        </p:spPr>
        <p:txBody>
          <a:bodyPr anchor="t" anchorCtr="0">
            <a:normAutofit/>
          </a:bodyPr>
          <a:lstStyle>
            <a:lvl1pPr algn="l">
              <a:lnSpc>
                <a:spcPct val="80000"/>
              </a:lnSpc>
              <a:defRPr sz="3600">
                <a:solidFill>
                  <a:schemeClr val="tx2"/>
                </a:solidFill>
              </a:defRPr>
            </a:lvl1pPr>
          </a:lstStyle>
          <a:p>
            <a:r>
              <a:rPr lang="en-US"/>
              <a:t>Click to edit Master title style</a:t>
            </a:r>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11" name="Text Placeholder 10">
            <a:extLst>
              <a:ext uri="{FF2B5EF4-FFF2-40B4-BE49-F238E27FC236}">
                <a16:creationId xmlns:a16="http://schemas.microsoft.com/office/drawing/2014/main" id="{4D3AD5E6-66E6-724A-BC5F-73B87795F23D}"/>
              </a:ext>
            </a:extLst>
          </p:cNvPr>
          <p:cNvSpPr>
            <a:spLocks noGrp="1"/>
          </p:cNvSpPr>
          <p:nvPr>
            <p:ph type="body" sz="quarter" idx="14"/>
          </p:nvPr>
        </p:nvSpPr>
        <p:spPr>
          <a:xfrm>
            <a:off x="485481" y="1420992"/>
            <a:ext cx="11249320" cy="4543044"/>
          </a:xfrm>
        </p:spPr>
        <p:txBody>
          <a:bodyPr>
            <a:noAutofit/>
          </a:bodyPr>
          <a:lstStyle>
            <a:lvl1pPr marL="0" indent="0">
              <a:lnSpc>
                <a:spcPct val="100000"/>
              </a:lnSpc>
              <a:spcBef>
                <a:spcPts val="600"/>
              </a:spcBef>
              <a:spcAft>
                <a:spcPts val="600"/>
              </a:spcAft>
              <a:buFontTx/>
              <a:buNone/>
              <a:tabLst/>
              <a:defRPr sz="2000">
                <a:solidFill>
                  <a:schemeClr val="tx1"/>
                </a:solidFill>
                <a:latin typeface="+mn-lt"/>
              </a:defRPr>
            </a:lvl1pPr>
            <a:lvl2pPr marL="227013" indent="-227013">
              <a:lnSpc>
                <a:spcPct val="100000"/>
              </a:lnSpc>
              <a:spcBef>
                <a:spcPts val="0"/>
              </a:spcBef>
              <a:spcAft>
                <a:spcPts val="600"/>
              </a:spcAft>
              <a:buClr>
                <a:schemeClr val="tx2"/>
              </a:buClr>
              <a:buFont typeface="Arial" panose="020B0604020202020204" pitchFamily="34" charset="0"/>
              <a:buChar char="•"/>
              <a:tabLst/>
              <a:defRPr sz="2000">
                <a:solidFill>
                  <a:schemeClr val="tx1"/>
                </a:solidFill>
                <a:latin typeface="+mj-lt"/>
              </a:defRPr>
            </a:lvl2pPr>
            <a:lvl3pPr marL="461963" indent="-234950">
              <a:lnSpc>
                <a:spcPct val="100000"/>
              </a:lnSpc>
              <a:spcBef>
                <a:spcPts val="0"/>
              </a:spcBef>
              <a:spcAft>
                <a:spcPts val="600"/>
              </a:spcAft>
              <a:tabLst/>
              <a:defRPr sz="1600">
                <a:solidFill>
                  <a:schemeClr val="tx1"/>
                </a:solidFill>
                <a:latin typeface="+mj-lt"/>
              </a:defRPr>
            </a:lvl3pPr>
            <a:lvl4pPr marL="687388" indent="-225425">
              <a:lnSpc>
                <a:spcPct val="100000"/>
              </a:lnSpc>
              <a:spcBef>
                <a:spcPts val="0"/>
              </a:spcBef>
              <a:spcAft>
                <a:spcPts val="600"/>
              </a:spcAft>
              <a:tabLst/>
              <a:defRPr sz="1400">
                <a:solidFill>
                  <a:schemeClr val="tx1"/>
                </a:solidFill>
                <a:latin typeface="+mj-lt"/>
              </a:defRPr>
            </a:lvl4pPr>
            <a:lvl5pPr marL="857250" indent="-169863">
              <a:lnSpc>
                <a:spcPct val="100000"/>
              </a:lnSpc>
              <a:spcBef>
                <a:spcPts val="0"/>
              </a:spcBef>
              <a:spcAft>
                <a:spcPts val="600"/>
              </a:spcAft>
              <a:tabLst/>
              <a:defRPr sz="1200">
                <a:solidFill>
                  <a:schemeClr val="tx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E40A311A-F8BF-4B10-8541-D51CBF36A968}"/>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©2024 ExlService Holdings, Inc. All rights reserved.</a:t>
            </a:r>
          </a:p>
        </p:txBody>
      </p:sp>
      <p:sp>
        <p:nvSpPr>
          <p:cNvPr id="14" name="TextBox 13">
            <a:extLst>
              <a:ext uri="{FF2B5EF4-FFF2-40B4-BE49-F238E27FC236}">
                <a16:creationId xmlns:a16="http://schemas.microsoft.com/office/drawing/2014/main" id="{F5C814BA-DC7B-4EC2-9419-EFE4D4EFB443}"/>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a:solidFill>
                <a:schemeClr val="tx2"/>
              </a:solidFill>
            </a:endParaRPr>
          </a:p>
        </p:txBody>
      </p:sp>
    </p:spTree>
    <p:extLst>
      <p:ext uri="{BB962C8B-B14F-4D97-AF65-F5344CB8AC3E}">
        <p14:creationId xmlns:p14="http://schemas.microsoft.com/office/powerpoint/2010/main" val="620857825"/>
      </p:ext>
    </p:extLst>
  </p:cSld>
  <p:clrMapOvr>
    <a:overrideClrMapping bg1="lt1" tx1="dk1" bg2="lt2" tx2="dk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One column sub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543491"/>
            <a:ext cx="11277600" cy="558199"/>
          </a:xfrm>
        </p:spPr>
        <p:txBody>
          <a:bodyPr anchor="t" anchorCtr="0">
            <a:normAutofit/>
          </a:bodyPr>
          <a:lstStyle>
            <a:lvl1pPr algn="l">
              <a:lnSpc>
                <a:spcPct val="80000"/>
              </a:lnSpc>
              <a:defRPr sz="3600">
                <a:solidFill>
                  <a:schemeClr val="tx2"/>
                </a:solidFill>
              </a:defRPr>
            </a:lvl1pPr>
          </a:lstStyle>
          <a:p>
            <a:r>
              <a:rPr lang="en-US"/>
              <a:t>Click to edit Master title style</a:t>
            </a:r>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11" name="Text Placeholder 10">
            <a:extLst>
              <a:ext uri="{FF2B5EF4-FFF2-40B4-BE49-F238E27FC236}">
                <a16:creationId xmlns:a16="http://schemas.microsoft.com/office/drawing/2014/main" id="{4D3AD5E6-66E6-724A-BC5F-73B87795F23D}"/>
              </a:ext>
            </a:extLst>
          </p:cNvPr>
          <p:cNvSpPr>
            <a:spLocks noGrp="1"/>
          </p:cNvSpPr>
          <p:nvPr>
            <p:ph type="body" sz="quarter" idx="14"/>
          </p:nvPr>
        </p:nvSpPr>
        <p:spPr>
          <a:xfrm>
            <a:off x="485481" y="1636226"/>
            <a:ext cx="11249320" cy="4344320"/>
          </a:xfrm>
        </p:spPr>
        <p:txBody>
          <a:bodyPr>
            <a:noAutofit/>
          </a:bodyPr>
          <a:lstStyle>
            <a:lvl1pPr marL="0" indent="0">
              <a:lnSpc>
                <a:spcPct val="100000"/>
              </a:lnSpc>
              <a:spcBef>
                <a:spcPts val="600"/>
              </a:spcBef>
              <a:spcAft>
                <a:spcPts val="600"/>
              </a:spcAft>
              <a:buFontTx/>
              <a:buNone/>
              <a:tabLst/>
              <a:defRPr sz="2000">
                <a:solidFill>
                  <a:schemeClr val="tx1"/>
                </a:solidFill>
                <a:latin typeface="+mn-lt"/>
              </a:defRPr>
            </a:lvl1pPr>
            <a:lvl2pPr marL="227013" indent="-227013">
              <a:lnSpc>
                <a:spcPct val="100000"/>
              </a:lnSpc>
              <a:spcBef>
                <a:spcPts val="0"/>
              </a:spcBef>
              <a:spcAft>
                <a:spcPts val="600"/>
              </a:spcAft>
              <a:buClr>
                <a:schemeClr val="tx2"/>
              </a:buClr>
              <a:buFont typeface="Arial" panose="020B0604020202020204" pitchFamily="34" charset="0"/>
              <a:buChar char="•"/>
              <a:tabLst/>
              <a:defRPr sz="2000">
                <a:solidFill>
                  <a:schemeClr val="tx1"/>
                </a:solidFill>
                <a:latin typeface="+mj-lt"/>
              </a:defRPr>
            </a:lvl2pPr>
            <a:lvl3pPr marL="461963" indent="-234950">
              <a:lnSpc>
                <a:spcPct val="100000"/>
              </a:lnSpc>
              <a:spcBef>
                <a:spcPts val="0"/>
              </a:spcBef>
              <a:spcAft>
                <a:spcPts val="600"/>
              </a:spcAft>
              <a:tabLst/>
              <a:defRPr sz="1600">
                <a:solidFill>
                  <a:schemeClr val="tx1"/>
                </a:solidFill>
                <a:latin typeface="+mj-lt"/>
              </a:defRPr>
            </a:lvl3pPr>
            <a:lvl4pPr marL="687388" indent="-225425">
              <a:lnSpc>
                <a:spcPct val="100000"/>
              </a:lnSpc>
              <a:spcBef>
                <a:spcPts val="0"/>
              </a:spcBef>
              <a:spcAft>
                <a:spcPts val="600"/>
              </a:spcAft>
              <a:tabLst/>
              <a:defRPr sz="1400">
                <a:solidFill>
                  <a:schemeClr val="tx1"/>
                </a:solidFill>
                <a:latin typeface="+mj-lt"/>
              </a:defRPr>
            </a:lvl4pPr>
            <a:lvl5pPr marL="857250" indent="-169863">
              <a:lnSpc>
                <a:spcPct val="100000"/>
              </a:lnSpc>
              <a:spcBef>
                <a:spcPts val="0"/>
              </a:spcBef>
              <a:spcAft>
                <a:spcPts val="600"/>
              </a:spcAft>
              <a:tabLst/>
              <a:defRPr sz="1200">
                <a:solidFill>
                  <a:schemeClr val="tx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E40A311A-F8BF-4B10-8541-D51CBF36A968}"/>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©2024 ExlService Holdings, Inc. All rights reserved.</a:t>
            </a:r>
          </a:p>
        </p:txBody>
      </p:sp>
      <p:sp>
        <p:nvSpPr>
          <p:cNvPr id="14" name="TextBox 13">
            <a:extLst>
              <a:ext uri="{FF2B5EF4-FFF2-40B4-BE49-F238E27FC236}">
                <a16:creationId xmlns:a16="http://schemas.microsoft.com/office/drawing/2014/main" id="{F5C814BA-DC7B-4EC2-9419-EFE4D4EFB443}"/>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a:solidFill>
                <a:schemeClr val="tx2"/>
              </a:solidFill>
            </a:endParaRPr>
          </a:p>
        </p:txBody>
      </p:sp>
      <p:sp>
        <p:nvSpPr>
          <p:cNvPr id="4" name="Text Placeholder 3">
            <a:extLst>
              <a:ext uri="{FF2B5EF4-FFF2-40B4-BE49-F238E27FC236}">
                <a16:creationId xmlns:a16="http://schemas.microsoft.com/office/drawing/2014/main" id="{CC51CF4F-FD7D-FD19-6372-B37CB1750868}"/>
              </a:ext>
            </a:extLst>
          </p:cNvPr>
          <p:cNvSpPr>
            <a:spLocks noGrp="1"/>
          </p:cNvSpPr>
          <p:nvPr>
            <p:ph type="body" sz="quarter" idx="15"/>
          </p:nvPr>
        </p:nvSpPr>
        <p:spPr>
          <a:xfrm>
            <a:off x="485481" y="1111117"/>
            <a:ext cx="11249320" cy="245636"/>
          </a:xfrm>
        </p:spPr>
        <p:txBody>
          <a:bodyPr/>
          <a:lstStyle>
            <a:lvl1pPr marL="0" indent="0">
              <a:buFontTx/>
              <a:buNone/>
              <a:defRPr sz="1600" b="1">
                <a:solidFill>
                  <a:schemeClr val="accent3"/>
                </a:solidFill>
                <a:latin typeface="+mn-lt"/>
              </a:defRPr>
            </a:lvl1pPr>
            <a:lvl2pPr marL="290513" indent="0">
              <a:buFontTx/>
              <a:buNone/>
              <a:defRPr sz="1800">
                <a:solidFill>
                  <a:schemeClr val="accent3"/>
                </a:solidFill>
                <a:latin typeface="+mn-lt"/>
              </a:defRPr>
            </a:lvl2pPr>
            <a:lvl3pPr marL="582613" indent="0">
              <a:buFontTx/>
              <a:buNone/>
              <a:defRPr sz="1800">
                <a:solidFill>
                  <a:schemeClr val="accent3"/>
                </a:solidFill>
                <a:latin typeface="+mn-lt"/>
              </a:defRPr>
            </a:lvl3pPr>
            <a:lvl4pPr marL="855663" indent="0">
              <a:buFontTx/>
              <a:buNone/>
              <a:defRPr sz="1800">
                <a:solidFill>
                  <a:schemeClr val="accent3"/>
                </a:solidFill>
                <a:latin typeface="+mn-lt"/>
              </a:defRPr>
            </a:lvl4pPr>
            <a:lvl5pPr marL="1100138" indent="0">
              <a:buFontTx/>
              <a:buNone/>
              <a:defRPr sz="1800">
                <a:solidFill>
                  <a:schemeClr val="accent3"/>
                </a:solidFill>
                <a:latin typeface="+mn-lt"/>
              </a:defRPr>
            </a:lvl5pPr>
          </a:lstStyle>
          <a:p>
            <a:pPr lvl="0"/>
            <a:r>
              <a:rPr lang="en-US"/>
              <a:t>Click to edit Master text styles</a:t>
            </a:r>
          </a:p>
        </p:txBody>
      </p:sp>
    </p:spTree>
    <p:extLst>
      <p:ext uri="{BB962C8B-B14F-4D97-AF65-F5344CB8AC3E}">
        <p14:creationId xmlns:p14="http://schemas.microsoft.com/office/powerpoint/2010/main" val="2312146441"/>
      </p:ext>
    </p:extLst>
  </p:cSld>
  <p:clrMapOvr>
    <a:overrideClrMapping bg1="lt1" tx1="dk1" bg2="lt2" tx2="dk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543491"/>
            <a:ext cx="11277600" cy="672567"/>
          </a:xfrm>
        </p:spPr>
        <p:txBody>
          <a:bodyPr anchor="t" anchorCtr="0">
            <a:normAutofit/>
          </a:bodyPr>
          <a:lstStyle>
            <a:lvl1pPr algn="l">
              <a:lnSpc>
                <a:spcPct val="80000"/>
              </a:lnSpc>
              <a:defRPr sz="3600">
                <a:solidFill>
                  <a:schemeClr val="tx2"/>
                </a:solidFill>
              </a:defRPr>
            </a:lvl1pPr>
          </a:lstStyle>
          <a:p>
            <a:r>
              <a:rPr lang="en-US"/>
              <a:t>Click to edit Master title style</a:t>
            </a:r>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11" name="Text Placeholder 10">
            <a:extLst>
              <a:ext uri="{FF2B5EF4-FFF2-40B4-BE49-F238E27FC236}">
                <a16:creationId xmlns:a16="http://schemas.microsoft.com/office/drawing/2014/main" id="{4D3AD5E6-66E6-724A-BC5F-73B87795F23D}"/>
              </a:ext>
            </a:extLst>
          </p:cNvPr>
          <p:cNvSpPr>
            <a:spLocks noGrp="1"/>
          </p:cNvSpPr>
          <p:nvPr>
            <p:ph type="body" sz="quarter" idx="14"/>
          </p:nvPr>
        </p:nvSpPr>
        <p:spPr>
          <a:xfrm>
            <a:off x="485482" y="1420992"/>
            <a:ext cx="5077716" cy="4543044"/>
          </a:xfrm>
        </p:spPr>
        <p:txBody>
          <a:bodyPr>
            <a:noAutofit/>
          </a:bodyPr>
          <a:lstStyle>
            <a:lvl1pPr marL="0" indent="0">
              <a:lnSpc>
                <a:spcPct val="100000"/>
              </a:lnSpc>
              <a:spcBef>
                <a:spcPts val="600"/>
              </a:spcBef>
              <a:spcAft>
                <a:spcPts val="600"/>
              </a:spcAft>
              <a:buFontTx/>
              <a:buNone/>
              <a:tabLst/>
              <a:defRPr sz="2000">
                <a:solidFill>
                  <a:schemeClr val="tx1"/>
                </a:solidFill>
                <a:latin typeface="+mn-lt"/>
              </a:defRPr>
            </a:lvl1pPr>
            <a:lvl2pPr marL="227013" indent="-227013">
              <a:lnSpc>
                <a:spcPct val="100000"/>
              </a:lnSpc>
              <a:spcBef>
                <a:spcPts val="0"/>
              </a:spcBef>
              <a:spcAft>
                <a:spcPts val="600"/>
              </a:spcAft>
              <a:buClr>
                <a:schemeClr val="tx2"/>
              </a:buClr>
              <a:buFont typeface="Arial" panose="020B0604020202020204" pitchFamily="34" charset="0"/>
              <a:buChar char="•"/>
              <a:tabLst/>
              <a:defRPr sz="2000">
                <a:solidFill>
                  <a:schemeClr val="tx1"/>
                </a:solidFill>
                <a:latin typeface="+mj-lt"/>
              </a:defRPr>
            </a:lvl2pPr>
            <a:lvl3pPr marL="461963" indent="-234950">
              <a:lnSpc>
                <a:spcPct val="100000"/>
              </a:lnSpc>
              <a:spcBef>
                <a:spcPts val="0"/>
              </a:spcBef>
              <a:spcAft>
                <a:spcPts val="600"/>
              </a:spcAft>
              <a:tabLst/>
              <a:defRPr sz="1600">
                <a:solidFill>
                  <a:schemeClr val="tx1"/>
                </a:solidFill>
                <a:latin typeface="+mj-lt"/>
              </a:defRPr>
            </a:lvl3pPr>
            <a:lvl4pPr marL="687388" indent="-225425">
              <a:lnSpc>
                <a:spcPct val="100000"/>
              </a:lnSpc>
              <a:spcBef>
                <a:spcPts val="0"/>
              </a:spcBef>
              <a:spcAft>
                <a:spcPts val="600"/>
              </a:spcAft>
              <a:tabLst/>
              <a:defRPr sz="1400">
                <a:solidFill>
                  <a:schemeClr val="tx1"/>
                </a:solidFill>
                <a:latin typeface="+mj-lt"/>
              </a:defRPr>
            </a:lvl4pPr>
            <a:lvl5pPr marL="857250" indent="-169863">
              <a:lnSpc>
                <a:spcPct val="100000"/>
              </a:lnSpc>
              <a:spcBef>
                <a:spcPts val="0"/>
              </a:spcBef>
              <a:spcAft>
                <a:spcPts val="600"/>
              </a:spcAft>
              <a:tabLst/>
              <a:defRPr sz="1200">
                <a:solidFill>
                  <a:schemeClr val="tx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E40A311A-F8BF-4B10-8541-D51CBF36A968}"/>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©2024 ExlService Holdings, Inc. All rights reserved.</a:t>
            </a:r>
          </a:p>
        </p:txBody>
      </p:sp>
      <p:sp>
        <p:nvSpPr>
          <p:cNvPr id="14" name="TextBox 13">
            <a:extLst>
              <a:ext uri="{FF2B5EF4-FFF2-40B4-BE49-F238E27FC236}">
                <a16:creationId xmlns:a16="http://schemas.microsoft.com/office/drawing/2014/main" id="{F5C814BA-DC7B-4EC2-9419-EFE4D4EFB443}"/>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a:solidFill>
                <a:schemeClr val="tx2"/>
              </a:solidFill>
            </a:endParaRPr>
          </a:p>
        </p:txBody>
      </p:sp>
      <p:sp>
        <p:nvSpPr>
          <p:cNvPr id="6" name="Text Placeholder 5">
            <a:extLst>
              <a:ext uri="{FF2B5EF4-FFF2-40B4-BE49-F238E27FC236}">
                <a16:creationId xmlns:a16="http://schemas.microsoft.com/office/drawing/2014/main" id="{0DF97235-8ACD-EA2A-2D57-3EF3975E30C5}"/>
              </a:ext>
            </a:extLst>
          </p:cNvPr>
          <p:cNvSpPr>
            <a:spLocks noGrp="1"/>
          </p:cNvSpPr>
          <p:nvPr>
            <p:ph type="body" sz="quarter" idx="16"/>
          </p:nvPr>
        </p:nvSpPr>
        <p:spPr>
          <a:xfrm>
            <a:off x="6019016" y="1420813"/>
            <a:ext cx="5104613" cy="4572092"/>
          </a:xfrm>
        </p:spPr>
        <p:txBody>
          <a:bodyPr/>
          <a:lstStyle>
            <a:lvl1pPr marL="0" indent="0">
              <a:lnSpc>
                <a:spcPct val="100000"/>
              </a:lnSpc>
              <a:spcBef>
                <a:spcPts val="600"/>
              </a:spcBef>
              <a:spcAft>
                <a:spcPts val="600"/>
              </a:spcAft>
              <a:buFontTx/>
              <a:buNone/>
              <a:defRPr sz="2000">
                <a:solidFill>
                  <a:schemeClr val="tx1"/>
                </a:solidFill>
                <a:latin typeface="+mn-lt"/>
              </a:defRPr>
            </a:lvl1pPr>
            <a:lvl2pPr marL="515938" indent="-225425">
              <a:lnSpc>
                <a:spcPct val="100000"/>
              </a:lnSpc>
              <a:spcBef>
                <a:spcPts val="0"/>
              </a:spcBef>
              <a:spcAft>
                <a:spcPts val="600"/>
              </a:spcAft>
              <a:buClr>
                <a:schemeClr val="tx2"/>
              </a:buClr>
              <a:buFont typeface="Arial" panose="020B0604020202020204" pitchFamily="34" charset="0"/>
              <a:buChar char="•"/>
              <a:defRPr sz="2000">
                <a:solidFill>
                  <a:schemeClr val="tx1"/>
                </a:solidFill>
              </a:defRPr>
            </a:lvl2pPr>
            <a:lvl3pPr>
              <a:lnSpc>
                <a:spcPct val="100000"/>
              </a:lnSpc>
              <a:spcBef>
                <a:spcPts val="0"/>
              </a:spcBef>
              <a:spcAft>
                <a:spcPts val="600"/>
              </a:spcAft>
              <a:defRPr sz="1600">
                <a:solidFill>
                  <a:schemeClr val="tx1"/>
                </a:solidFill>
              </a:defRPr>
            </a:lvl3pPr>
            <a:lvl4pPr>
              <a:lnSpc>
                <a:spcPct val="100000"/>
              </a:lnSpc>
              <a:spcBef>
                <a:spcPts val="0"/>
              </a:spcBef>
              <a:spcAft>
                <a:spcPts val="600"/>
              </a:spcAft>
              <a:defRPr sz="1400">
                <a:solidFill>
                  <a:schemeClr val="tx1"/>
                </a:solidFill>
              </a:defRPr>
            </a:lvl4pPr>
            <a:lvl5pPr marL="1257300" indent="-157163">
              <a:lnSpc>
                <a:spcPct val="100000"/>
              </a:lnSpc>
              <a:spcBef>
                <a:spcPts val="0"/>
              </a:spcBef>
              <a:spcAft>
                <a:spcPts val="600"/>
              </a:spcAft>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2375520"/>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sub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543492"/>
            <a:ext cx="11277600" cy="567626"/>
          </a:xfrm>
        </p:spPr>
        <p:txBody>
          <a:bodyPr anchor="t" anchorCtr="0">
            <a:normAutofit/>
          </a:bodyPr>
          <a:lstStyle>
            <a:lvl1pPr algn="l">
              <a:lnSpc>
                <a:spcPct val="80000"/>
              </a:lnSpc>
              <a:defRPr sz="3600">
                <a:solidFill>
                  <a:schemeClr val="tx2"/>
                </a:solidFill>
              </a:defRPr>
            </a:lvl1pPr>
          </a:lstStyle>
          <a:p>
            <a:r>
              <a:rPr lang="en-US"/>
              <a:t>Click to edit Master title style</a:t>
            </a:r>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11" name="Text Placeholder 10">
            <a:extLst>
              <a:ext uri="{FF2B5EF4-FFF2-40B4-BE49-F238E27FC236}">
                <a16:creationId xmlns:a16="http://schemas.microsoft.com/office/drawing/2014/main" id="{4D3AD5E6-66E6-724A-BC5F-73B87795F23D}"/>
              </a:ext>
            </a:extLst>
          </p:cNvPr>
          <p:cNvSpPr>
            <a:spLocks noGrp="1"/>
          </p:cNvSpPr>
          <p:nvPr>
            <p:ph type="body" sz="quarter" idx="14"/>
          </p:nvPr>
        </p:nvSpPr>
        <p:spPr>
          <a:xfrm>
            <a:off x="485482" y="1636226"/>
            <a:ext cx="5077716" cy="4543044"/>
          </a:xfrm>
        </p:spPr>
        <p:txBody>
          <a:bodyPr>
            <a:noAutofit/>
          </a:bodyPr>
          <a:lstStyle>
            <a:lvl1pPr marL="0" indent="0">
              <a:lnSpc>
                <a:spcPct val="100000"/>
              </a:lnSpc>
              <a:spcBef>
                <a:spcPts val="600"/>
              </a:spcBef>
              <a:spcAft>
                <a:spcPts val="600"/>
              </a:spcAft>
              <a:buFontTx/>
              <a:buNone/>
              <a:tabLst/>
              <a:defRPr sz="2000">
                <a:solidFill>
                  <a:schemeClr val="tx1"/>
                </a:solidFill>
                <a:latin typeface="+mn-lt"/>
              </a:defRPr>
            </a:lvl1pPr>
            <a:lvl2pPr marL="227013" indent="-227013">
              <a:lnSpc>
                <a:spcPct val="100000"/>
              </a:lnSpc>
              <a:spcBef>
                <a:spcPts val="0"/>
              </a:spcBef>
              <a:spcAft>
                <a:spcPts val="600"/>
              </a:spcAft>
              <a:buClr>
                <a:schemeClr val="tx2"/>
              </a:buClr>
              <a:buFont typeface="Arial" panose="020B0604020202020204" pitchFamily="34" charset="0"/>
              <a:buChar char="•"/>
              <a:tabLst/>
              <a:defRPr sz="2000">
                <a:solidFill>
                  <a:schemeClr val="tx1"/>
                </a:solidFill>
                <a:latin typeface="+mj-lt"/>
              </a:defRPr>
            </a:lvl2pPr>
            <a:lvl3pPr marL="461963" indent="-234950">
              <a:lnSpc>
                <a:spcPct val="100000"/>
              </a:lnSpc>
              <a:spcBef>
                <a:spcPts val="0"/>
              </a:spcBef>
              <a:spcAft>
                <a:spcPts val="600"/>
              </a:spcAft>
              <a:tabLst/>
              <a:defRPr sz="1600">
                <a:solidFill>
                  <a:schemeClr val="tx1"/>
                </a:solidFill>
                <a:latin typeface="+mj-lt"/>
              </a:defRPr>
            </a:lvl3pPr>
            <a:lvl4pPr marL="687388" indent="-225425">
              <a:lnSpc>
                <a:spcPct val="100000"/>
              </a:lnSpc>
              <a:spcBef>
                <a:spcPts val="0"/>
              </a:spcBef>
              <a:spcAft>
                <a:spcPts val="600"/>
              </a:spcAft>
              <a:tabLst/>
              <a:defRPr sz="1400">
                <a:solidFill>
                  <a:schemeClr val="tx1"/>
                </a:solidFill>
                <a:latin typeface="+mj-lt"/>
              </a:defRPr>
            </a:lvl4pPr>
            <a:lvl5pPr marL="857250" indent="-169863">
              <a:lnSpc>
                <a:spcPct val="100000"/>
              </a:lnSpc>
              <a:spcBef>
                <a:spcPts val="0"/>
              </a:spcBef>
              <a:spcAft>
                <a:spcPts val="600"/>
              </a:spcAft>
              <a:tabLst/>
              <a:defRPr sz="1200">
                <a:solidFill>
                  <a:schemeClr val="tx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E40A311A-F8BF-4B10-8541-D51CBF36A968}"/>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©2024 ExlService Holdings, Inc. All rights reserved.</a:t>
            </a:r>
          </a:p>
        </p:txBody>
      </p:sp>
      <p:sp>
        <p:nvSpPr>
          <p:cNvPr id="14" name="TextBox 13">
            <a:extLst>
              <a:ext uri="{FF2B5EF4-FFF2-40B4-BE49-F238E27FC236}">
                <a16:creationId xmlns:a16="http://schemas.microsoft.com/office/drawing/2014/main" id="{F5C814BA-DC7B-4EC2-9419-EFE4D4EFB443}"/>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a:solidFill>
                <a:schemeClr val="tx2"/>
              </a:solidFill>
            </a:endParaRPr>
          </a:p>
        </p:txBody>
      </p:sp>
      <p:sp>
        <p:nvSpPr>
          <p:cNvPr id="6" name="Text Placeholder 5">
            <a:extLst>
              <a:ext uri="{FF2B5EF4-FFF2-40B4-BE49-F238E27FC236}">
                <a16:creationId xmlns:a16="http://schemas.microsoft.com/office/drawing/2014/main" id="{0DF97235-8ACD-EA2A-2D57-3EF3975E30C5}"/>
              </a:ext>
            </a:extLst>
          </p:cNvPr>
          <p:cNvSpPr>
            <a:spLocks noGrp="1"/>
          </p:cNvSpPr>
          <p:nvPr>
            <p:ph type="body" sz="quarter" idx="16"/>
          </p:nvPr>
        </p:nvSpPr>
        <p:spPr>
          <a:xfrm>
            <a:off x="6019016" y="1636226"/>
            <a:ext cx="5104613" cy="4572092"/>
          </a:xfrm>
        </p:spPr>
        <p:txBody>
          <a:bodyPr/>
          <a:lstStyle>
            <a:lvl1pPr marL="0" indent="0">
              <a:lnSpc>
                <a:spcPct val="100000"/>
              </a:lnSpc>
              <a:spcBef>
                <a:spcPts val="600"/>
              </a:spcBef>
              <a:spcAft>
                <a:spcPts val="600"/>
              </a:spcAft>
              <a:buFontTx/>
              <a:buNone/>
              <a:defRPr sz="2000">
                <a:solidFill>
                  <a:schemeClr val="tx1"/>
                </a:solidFill>
                <a:latin typeface="+mn-lt"/>
              </a:defRPr>
            </a:lvl1pPr>
            <a:lvl2pPr marL="515938" indent="-225425">
              <a:lnSpc>
                <a:spcPct val="100000"/>
              </a:lnSpc>
              <a:spcBef>
                <a:spcPts val="0"/>
              </a:spcBef>
              <a:spcAft>
                <a:spcPts val="600"/>
              </a:spcAft>
              <a:buClr>
                <a:schemeClr val="tx2"/>
              </a:buClr>
              <a:buFont typeface="Arial" panose="020B0604020202020204" pitchFamily="34" charset="0"/>
              <a:buChar char="•"/>
              <a:defRPr sz="2000">
                <a:solidFill>
                  <a:schemeClr val="tx1"/>
                </a:solidFill>
              </a:defRPr>
            </a:lvl2pPr>
            <a:lvl3pPr>
              <a:lnSpc>
                <a:spcPct val="100000"/>
              </a:lnSpc>
              <a:spcBef>
                <a:spcPts val="0"/>
              </a:spcBef>
              <a:spcAft>
                <a:spcPts val="600"/>
              </a:spcAft>
              <a:defRPr sz="1600">
                <a:solidFill>
                  <a:schemeClr val="tx1"/>
                </a:solidFill>
              </a:defRPr>
            </a:lvl3pPr>
            <a:lvl4pPr>
              <a:lnSpc>
                <a:spcPct val="100000"/>
              </a:lnSpc>
              <a:spcBef>
                <a:spcPts val="0"/>
              </a:spcBef>
              <a:spcAft>
                <a:spcPts val="600"/>
              </a:spcAft>
              <a:defRPr sz="1400">
                <a:solidFill>
                  <a:schemeClr val="tx1"/>
                </a:solidFill>
              </a:defRPr>
            </a:lvl4pPr>
            <a:lvl5pPr marL="1257300" indent="-157163">
              <a:lnSpc>
                <a:spcPct val="100000"/>
              </a:lnSpc>
              <a:spcBef>
                <a:spcPts val="0"/>
              </a:spcBef>
              <a:spcAft>
                <a:spcPts val="600"/>
              </a:spcAft>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3">
            <a:extLst>
              <a:ext uri="{FF2B5EF4-FFF2-40B4-BE49-F238E27FC236}">
                <a16:creationId xmlns:a16="http://schemas.microsoft.com/office/drawing/2014/main" id="{7DC9EA03-FA8F-AD79-F54A-F23726C03305}"/>
              </a:ext>
            </a:extLst>
          </p:cNvPr>
          <p:cNvSpPr>
            <a:spLocks noGrp="1"/>
          </p:cNvSpPr>
          <p:nvPr>
            <p:ph type="body" sz="quarter" idx="15"/>
          </p:nvPr>
        </p:nvSpPr>
        <p:spPr>
          <a:xfrm>
            <a:off x="485481" y="1111117"/>
            <a:ext cx="11249320" cy="245636"/>
          </a:xfrm>
        </p:spPr>
        <p:txBody>
          <a:bodyPr/>
          <a:lstStyle>
            <a:lvl1pPr marL="0" indent="0">
              <a:buFontTx/>
              <a:buNone/>
              <a:defRPr sz="1600" b="1">
                <a:solidFill>
                  <a:schemeClr val="accent3"/>
                </a:solidFill>
                <a:latin typeface="+mn-lt"/>
              </a:defRPr>
            </a:lvl1pPr>
            <a:lvl2pPr marL="290513" indent="0">
              <a:buFontTx/>
              <a:buNone/>
              <a:defRPr sz="1800">
                <a:solidFill>
                  <a:schemeClr val="accent3"/>
                </a:solidFill>
                <a:latin typeface="+mn-lt"/>
              </a:defRPr>
            </a:lvl2pPr>
            <a:lvl3pPr marL="582613" indent="0">
              <a:buFontTx/>
              <a:buNone/>
              <a:defRPr sz="1800">
                <a:solidFill>
                  <a:schemeClr val="accent3"/>
                </a:solidFill>
                <a:latin typeface="+mn-lt"/>
              </a:defRPr>
            </a:lvl3pPr>
            <a:lvl4pPr marL="855663" indent="0">
              <a:buFontTx/>
              <a:buNone/>
              <a:defRPr sz="1800">
                <a:solidFill>
                  <a:schemeClr val="accent3"/>
                </a:solidFill>
                <a:latin typeface="+mn-lt"/>
              </a:defRPr>
            </a:lvl4pPr>
            <a:lvl5pPr marL="1100138" indent="0">
              <a:buFontTx/>
              <a:buNone/>
              <a:defRPr sz="1800">
                <a:solidFill>
                  <a:schemeClr val="accent3"/>
                </a:solidFill>
                <a:latin typeface="+mn-lt"/>
              </a:defRPr>
            </a:lvl5pPr>
          </a:lstStyle>
          <a:p>
            <a:pPr lvl="0"/>
            <a:r>
              <a:rPr lang="en-US"/>
              <a:t>Click to edit Master text styles</a:t>
            </a:r>
          </a:p>
        </p:txBody>
      </p:sp>
    </p:spTree>
    <p:extLst>
      <p:ext uri="{BB962C8B-B14F-4D97-AF65-F5344CB8AC3E}">
        <p14:creationId xmlns:p14="http://schemas.microsoft.com/office/powerpoint/2010/main" val="3249042921"/>
      </p:ext>
    </p:extLst>
  </p:cSld>
  <p:clrMapOvr>
    <a:overrideClrMapping bg1="lt1" tx1="dk1" bg2="lt2" tx2="dk2" accent1="accent1" accent2="accent2" accent3="accent3" accent4="accent4" accent5="accent5" accent6="accent6" hlink="hlink" folHlink="folHlink"/>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ider orange">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EADA6C-4309-5F43-BB9C-F8E480357C5F}"/>
              </a:ext>
            </a:extLst>
          </p:cNvPr>
          <p:cNvSpPr/>
          <p:nvPr userDrawn="1"/>
        </p:nvSpPr>
        <p:spPr>
          <a:xfrm>
            <a:off x="0" y="0"/>
            <a:ext cx="443310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57200" y="984831"/>
            <a:ext cx="3679371" cy="2314550"/>
          </a:xfrm>
        </p:spPr>
        <p:txBody>
          <a:bodyPr anchor="t" anchorCtr="0">
            <a:normAutofit/>
          </a:bodyPr>
          <a:lstStyle>
            <a:lvl1pPr algn="l">
              <a:lnSpc>
                <a:spcPct val="80000"/>
              </a:lnSpc>
              <a:defRPr sz="4400">
                <a:solidFill>
                  <a:schemeClr val="bg1"/>
                </a:solidFill>
              </a:defRPr>
            </a:lvl1pPr>
          </a:lstStyle>
          <a:p>
            <a:r>
              <a:rPr lang="en-US"/>
              <a:t>Click to edit Master title style</a:t>
            </a:r>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10" name="Text Placeholder 10">
            <a:extLst>
              <a:ext uri="{FF2B5EF4-FFF2-40B4-BE49-F238E27FC236}">
                <a16:creationId xmlns:a16="http://schemas.microsoft.com/office/drawing/2014/main" id="{51B10F47-1891-E844-AA61-A0FE1C2C91DF}"/>
              </a:ext>
            </a:extLst>
          </p:cNvPr>
          <p:cNvSpPr>
            <a:spLocks noGrp="1"/>
          </p:cNvSpPr>
          <p:nvPr>
            <p:ph type="body" sz="quarter" idx="14"/>
          </p:nvPr>
        </p:nvSpPr>
        <p:spPr>
          <a:xfrm>
            <a:off x="4977353" y="984831"/>
            <a:ext cx="5527444" cy="5029470"/>
          </a:xfrm>
        </p:spPr>
        <p:txBody>
          <a:bodyPr>
            <a:noAutofit/>
          </a:bodyPr>
          <a:lstStyle>
            <a:lvl1pPr marL="0" indent="0">
              <a:lnSpc>
                <a:spcPct val="100000"/>
              </a:lnSpc>
              <a:spcBef>
                <a:spcPts val="600"/>
              </a:spcBef>
              <a:spcAft>
                <a:spcPts val="1200"/>
              </a:spcAft>
              <a:buFontTx/>
              <a:buNone/>
              <a:tabLst/>
              <a:defRPr sz="2000">
                <a:solidFill>
                  <a:schemeClr val="tx1"/>
                </a:solidFill>
                <a:latin typeface="+mn-lt"/>
              </a:defRPr>
            </a:lvl1pPr>
            <a:lvl2pPr marL="460375" indent="-223838">
              <a:lnSpc>
                <a:spcPct val="100000"/>
              </a:lnSpc>
              <a:spcBef>
                <a:spcPts val="0"/>
              </a:spcBef>
              <a:spcAft>
                <a:spcPts val="600"/>
              </a:spcAft>
              <a:buClr>
                <a:schemeClr val="tx2"/>
              </a:buClr>
              <a:buFont typeface="Arial" panose="020B0604020202020204" pitchFamily="34" charset="0"/>
              <a:buChar char="•"/>
              <a:tabLst/>
              <a:defRPr sz="2000">
                <a:solidFill>
                  <a:schemeClr val="tx1"/>
                </a:solidFill>
                <a:latin typeface="+mj-lt"/>
              </a:defRPr>
            </a:lvl2pPr>
            <a:lvl3pPr marL="690563" indent="-223838">
              <a:lnSpc>
                <a:spcPct val="100000"/>
              </a:lnSpc>
              <a:spcBef>
                <a:spcPts val="0"/>
              </a:spcBef>
              <a:spcAft>
                <a:spcPts val="600"/>
              </a:spcAft>
              <a:tabLst/>
              <a:defRPr sz="1600">
                <a:solidFill>
                  <a:schemeClr val="tx1"/>
                </a:solidFill>
                <a:latin typeface="+mj-lt"/>
              </a:defRPr>
            </a:lvl3pPr>
            <a:lvl4pPr marL="857250" indent="-173038">
              <a:lnSpc>
                <a:spcPct val="100000"/>
              </a:lnSpc>
              <a:spcBef>
                <a:spcPts val="0"/>
              </a:spcBef>
              <a:spcAft>
                <a:spcPts val="600"/>
              </a:spcAft>
              <a:tabLst/>
              <a:defRPr sz="1400">
                <a:solidFill>
                  <a:schemeClr val="tx1"/>
                </a:solidFill>
                <a:latin typeface="+mj-lt"/>
              </a:defRPr>
            </a:lvl4pPr>
            <a:lvl5pPr marL="1084263" indent="-150813">
              <a:lnSpc>
                <a:spcPct val="100000"/>
              </a:lnSpc>
              <a:spcBef>
                <a:spcPts val="0"/>
              </a:spcBef>
              <a:spcAft>
                <a:spcPts val="600"/>
              </a:spcAft>
              <a:tabLst/>
              <a:defRPr sz="1200">
                <a:solidFill>
                  <a:schemeClr val="tx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9B9E5FAE-F0AB-4773-BB2C-98261E32F572}"/>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©2024 ExlService Holdings, Inc. All rights reserved.</a:t>
            </a:r>
          </a:p>
        </p:txBody>
      </p:sp>
      <p:sp>
        <p:nvSpPr>
          <p:cNvPr id="14" name="TextBox 13">
            <a:extLst>
              <a:ext uri="{FF2B5EF4-FFF2-40B4-BE49-F238E27FC236}">
                <a16:creationId xmlns:a16="http://schemas.microsoft.com/office/drawing/2014/main" id="{C894B692-DFFE-4127-B155-C2352630574E}"/>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a:solidFill>
                <a:schemeClr val="tx2"/>
              </a:solidFill>
            </a:endParaRPr>
          </a:p>
        </p:txBody>
      </p:sp>
      <p:sp>
        <p:nvSpPr>
          <p:cNvPr id="6" name="Text Placeholder 5">
            <a:extLst>
              <a:ext uri="{FF2B5EF4-FFF2-40B4-BE49-F238E27FC236}">
                <a16:creationId xmlns:a16="http://schemas.microsoft.com/office/drawing/2014/main" id="{F6620FF5-63E7-D7A1-E95E-667A3A5A47A4}"/>
              </a:ext>
            </a:extLst>
          </p:cNvPr>
          <p:cNvSpPr>
            <a:spLocks noGrp="1"/>
          </p:cNvSpPr>
          <p:nvPr>
            <p:ph type="body" sz="quarter" idx="15"/>
          </p:nvPr>
        </p:nvSpPr>
        <p:spPr>
          <a:xfrm>
            <a:off x="457200" y="3325305"/>
            <a:ext cx="3679825" cy="2314575"/>
          </a:xfrm>
        </p:spPr>
        <p:txBody>
          <a:bodyPr/>
          <a:lstStyle>
            <a:lvl1pPr marL="0" indent="0">
              <a:lnSpc>
                <a:spcPct val="100000"/>
              </a:lnSpc>
              <a:spcAft>
                <a:spcPts val="300"/>
              </a:spcAft>
              <a:buFontTx/>
              <a:buNone/>
              <a:defRPr sz="2200">
                <a:solidFill>
                  <a:schemeClr val="bg1"/>
                </a:solidFill>
                <a:latin typeface="+mn-lt"/>
              </a:defRPr>
            </a:lvl1pPr>
            <a:lvl2pPr marL="227013" indent="-227013">
              <a:lnSpc>
                <a:spcPct val="100000"/>
              </a:lnSpc>
              <a:spcAft>
                <a:spcPts val="300"/>
              </a:spcAft>
              <a:buFont typeface="Arial" panose="020B0604020202020204" pitchFamily="34" charset="0"/>
              <a:buChar char="•"/>
              <a:defRPr sz="2000">
                <a:solidFill>
                  <a:schemeClr val="bg1"/>
                </a:solidFill>
              </a:defRPr>
            </a:lvl2pPr>
            <a:lvl3pPr marL="461963" indent="-225425">
              <a:lnSpc>
                <a:spcPct val="100000"/>
              </a:lnSpc>
              <a:spcAft>
                <a:spcPts val="300"/>
              </a:spcAft>
              <a:tabLst/>
              <a:defRPr>
                <a:solidFill>
                  <a:schemeClr val="bg1"/>
                </a:solidFill>
              </a:defRPr>
            </a:lvl3pPr>
            <a:lvl4pPr marL="744538" indent="-225425">
              <a:lnSpc>
                <a:spcPct val="100000"/>
              </a:lnSpc>
              <a:spcAft>
                <a:spcPts val="300"/>
              </a:spcAft>
              <a:tabLst/>
              <a:defRPr>
                <a:solidFill>
                  <a:schemeClr val="bg1"/>
                </a:solidFill>
              </a:defRPr>
            </a:lvl4pPr>
            <a:lvl5pPr marL="971550" indent="-169863">
              <a:lnSpc>
                <a:spcPct val="100000"/>
              </a:lnSpc>
              <a:spcAft>
                <a:spcPts val="300"/>
              </a:spcAf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8152938"/>
      </p:ext>
    </p:extLst>
  </p:cSld>
  <p:clrMapOvr>
    <a:overrideClrMapping bg1="lt1" tx1="dk1" bg2="lt2" tx2="dk2" accent1="accent1" accent2="accent2" accent3="accent3" accent4="accent4" accent5="accent5" accent6="accent6" hlink="hlink" folHlink="folHlink"/>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ider slate gray">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EADA6C-4309-5F43-BB9C-F8E480357C5F}"/>
              </a:ext>
            </a:extLst>
          </p:cNvPr>
          <p:cNvSpPr/>
          <p:nvPr userDrawn="1"/>
        </p:nvSpPr>
        <p:spPr>
          <a:xfrm>
            <a:off x="0" y="0"/>
            <a:ext cx="443310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57200" y="984831"/>
            <a:ext cx="3679371" cy="2314550"/>
          </a:xfrm>
        </p:spPr>
        <p:txBody>
          <a:bodyPr anchor="t" anchorCtr="0">
            <a:normAutofit/>
          </a:bodyPr>
          <a:lstStyle>
            <a:lvl1pPr algn="l">
              <a:lnSpc>
                <a:spcPct val="80000"/>
              </a:lnSpc>
              <a:defRPr sz="4400">
                <a:solidFill>
                  <a:schemeClr val="bg1"/>
                </a:solidFill>
              </a:defRPr>
            </a:lvl1pPr>
          </a:lstStyle>
          <a:p>
            <a:r>
              <a:rPr lang="en-US"/>
              <a:t>Click to edit Master title style</a:t>
            </a:r>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10" name="Text Placeholder 10">
            <a:extLst>
              <a:ext uri="{FF2B5EF4-FFF2-40B4-BE49-F238E27FC236}">
                <a16:creationId xmlns:a16="http://schemas.microsoft.com/office/drawing/2014/main" id="{51B10F47-1891-E844-AA61-A0FE1C2C91DF}"/>
              </a:ext>
            </a:extLst>
          </p:cNvPr>
          <p:cNvSpPr>
            <a:spLocks noGrp="1"/>
          </p:cNvSpPr>
          <p:nvPr>
            <p:ph type="body" sz="quarter" idx="14"/>
          </p:nvPr>
        </p:nvSpPr>
        <p:spPr>
          <a:xfrm>
            <a:off x="4977353" y="984831"/>
            <a:ext cx="5527444" cy="5029470"/>
          </a:xfrm>
        </p:spPr>
        <p:txBody>
          <a:bodyPr>
            <a:noAutofit/>
          </a:bodyPr>
          <a:lstStyle>
            <a:lvl1pPr marL="0" indent="0">
              <a:lnSpc>
                <a:spcPct val="100000"/>
              </a:lnSpc>
              <a:spcBef>
                <a:spcPts val="600"/>
              </a:spcBef>
              <a:spcAft>
                <a:spcPts val="1200"/>
              </a:spcAft>
              <a:buFontTx/>
              <a:buNone/>
              <a:tabLst/>
              <a:defRPr sz="2000">
                <a:solidFill>
                  <a:schemeClr val="tx1"/>
                </a:solidFill>
                <a:latin typeface="+mn-lt"/>
              </a:defRPr>
            </a:lvl1pPr>
            <a:lvl2pPr marL="460375" indent="-223838">
              <a:lnSpc>
                <a:spcPct val="100000"/>
              </a:lnSpc>
              <a:spcBef>
                <a:spcPts val="0"/>
              </a:spcBef>
              <a:spcAft>
                <a:spcPts val="600"/>
              </a:spcAft>
              <a:buClr>
                <a:schemeClr val="tx2"/>
              </a:buClr>
              <a:buFont typeface="Arial" panose="020B0604020202020204" pitchFamily="34" charset="0"/>
              <a:buChar char="•"/>
              <a:tabLst/>
              <a:defRPr sz="2000">
                <a:solidFill>
                  <a:schemeClr val="tx1"/>
                </a:solidFill>
                <a:latin typeface="+mj-lt"/>
              </a:defRPr>
            </a:lvl2pPr>
            <a:lvl3pPr marL="690563" indent="-223838">
              <a:lnSpc>
                <a:spcPct val="100000"/>
              </a:lnSpc>
              <a:spcBef>
                <a:spcPts val="0"/>
              </a:spcBef>
              <a:spcAft>
                <a:spcPts val="600"/>
              </a:spcAft>
              <a:tabLst/>
              <a:defRPr sz="1600">
                <a:solidFill>
                  <a:schemeClr val="tx1"/>
                </a:solidFill>
                <a:latin typeface="+mj-lt"/>
              </a:defRPr>
            </a:lvl3pPr>
            <a:lvl4pPr marL="857250" indent="-173038">
              <a:lnSpc>
                <a:spcPct val="100000"/>
              </a:lnSpc>
              <a:spcBef>
                <a:spcPts val="0"/>
              </a:spcBef>
              <a:spcAft>
                <a:spcPts val="600"/>
              </a:spcAft>
              <a:tabLst/>
              <a:defRPr sz="1400">
                <a:solidFill>
                  <a:schemeClr val="tx1"/>
                </a:solidFill>
                <a:latin typeface="+mj-lt"/>
              </a:defRPr>
            </a:lvl4pPr>
            <a:lvl5pPr marL="1084263" indent="-150813">
              <a:lnSpc>
                <a:spcPct val="100000"/>
              </a:lnSpc>
              <a:spcBef>
                <a:spcPts val="0"/>
              </a:spcBef>
              <a:spcAft>
                <a:spcPts val="600"/>
              </a:spcAft>
              <a:tabLst/>
              <a:defRPr sz="1200">
                <a:solidFill>
                  <a:schemeClr val="tx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9B9E5FAE-F0AB-4773-BB2C-98261E32F572}"/>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©2024 ExlService Holdings, Inc. All rights reserved.</a:t>
            </a:r>
          </a:p>
        </p:txBody>
      </p:sp>
      <p:sp>
        <p:nvSpPr>
          <p:cNvPr id="14" name="TextBox 13">
            <a:extLst>
              <a:ext uri="{FF2B5EF4-FFF2-40B4-BE49-F238E27FC236}">
                <a16:creationId xmlns:a16="http://schemas.microsoft.com/office/drawing/2014/main" id="{C894B692-DFFE-4127-B155-C2352630574E}"/>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a:solidFill>
                <a:schemeClr val="tx2"/>
              </a:solidFill>
            </a:endParaRPr>
          </a:p>
        </p:txBody>
      </p:sp>
      <p:sp>
        <p:nvSpPr>
          <p:cNvPr id="4" name="Text Placeholder 5">
            <a:extLst>
              <a:ext uri="{FF2B5EF4-FFF2-40B4-BE49-F238E27FC236}">
                <a16:creationId xmlns:a16="http://schemas.microsoft.com/office/drawing/2014/main" id="{C8AEF62A-DB20-DFA5-60EF-17E3D0291795}"/>
              </a:ext>
            </a:extLst>
          </p:cNvPr>
          <p:cNvSpPr>
            <a:spLocks noGrp="1"/>
          </p:cNvSpPr>
          <p:nvPr>
            <p:ph type="body" sz="quarter" idx="15"/>
          </p:nvPr>
        </p:nvSpPr>
        <p:spPr>
          <a:xfrm>
            <a:off x="457200" y="3325305"/>
            <a:ext cx="3679825" cy="2314575"/>
          </a:xfrm>
        </p:spPr>
        <p:txBody>
          <a:bodyPr/>
          <a:lstStyle>
            <a:lvl1pPr marL="0" indent="0">
              <a:lnSpc>
                <a:spcPct val="100000"/>
              </a:lnSpc>
              <a:spcAft>
                <a:spcPts val="300"/>
              </a:spcAft>
              <a:buFontTx/>
              <a:buNone/>
              <a:defRPr sz="2200">
                <a:solidFill>
                  <a:schemeClr val="bg1"/>
                </a:solidFill>
                <a:latin typeface="+mn-lt"/>
              </a:defRPr>
            </a:lvl1pPr>
            <a:lvl2pPr marL="227013" indent="-227013">
              <a:lnSpc>
                <a:spcPct val="100000"/>
              </a:lnSpc>
              <a:spcAft>
                <a:spcPts val="300"/>
              </a:spcAft>
              <a:buFont typeface="Arial" panose="020B0604020202020204" pitchFamily="34" charset="0"/>
              <a:buChar char="•"/>
              <a:defRPr sz="2000">
                <a:solidFill>
                  <a:schemeClr val="bg1"/>
                </a:solidFill>
              </a:defRPr>
            </a:lvl2pPr>
            <a:lvl3pPr marL="461963" indent="-225425">
              <a:lnSpc>
                <a:spcPct val="100000"/>
              </a:lnSpc>
              <a:spcAft>
                <a:spcPts val="300"/>
              </a:spcAft>
              <a:tabLst/>
              <a:defRPr>
                <a:solidFill>
                  <a:schemeClr val="bg1"/>
                </a:solidFill>
              </a:defRPr>
            </a:lvl3pPr>
            <a:lvl4pPr marL="744538" indent="-225425">
              <a:lnSpc>
                <a:spcPct val="100000"/>
              </a:lnSpc>
              <a:spcAft>
                <a:spcPts val="300"/>
              </a:spcAft>
              <a:tabLst/>
              <a:defRPr>
                <a:solidFill>
                  <a:schemeClr val="bg1"/>
                </a:solidFill>
              </a:defRPr>
            </a:lvl4pPr>
            <a:lvl5pPr marL="971550" indent="-169863">
              <a:lnSpc>
                <a:spcPct val="100000"/>
              </a:lnSpc>
              <a:spcAft>
                <a:spcPts val="300"/>
              </a:spcAf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6713938"/>
      </p:ext>
    </p:extLst>
  </p:cSld>
  <p:clrMapOvr>
    <a:overrideClrMapping bg1="lt1" tx1="dk1" bg2="lt2" tx2="dk2" accent1="accent1" accent2="accent2" accent3="accent3" accent4="accent4" accent5="accent5" accent6="accent6" hlink="hlink" folHlink="folHlink"/>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ider midnight blue">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EADA6C-4309-5F43-BB9C-F8E480357C5F}"/>
              </a:ext>
            </a:extLst>
          </p:cNvPr>
          <p:cNvSpPr/>
          <p:nvPr userDrawn="1"/>
        </p:nvSpPr>
        <p:spPr>
          <a:xfrm>
            <a:off x="0" y="0"/>
            <a:ext cx="443310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57200" y="984831"/>
            <a:ext cx="3679371" cy="2314550"/>
          </a:xfrm>
        </p:spPr>
        <p:txBody>
          <a:bodyPr anchor="t" anchorCtr="0">
            <a:normAutofit/>
          </a:bodyPr>
          <a:lstStyle>
            <a:lvl1pPr algn="l">
              <a:lnSpc>
                <a:spcPct val="80000"/>
              </a:lnSpc>
              <a:defRPr sz="4400">
                <a:solidFill>
                  <a:schemeClr val="bg1"/>
                </a:solidFill>
              </a:defRPr>
            </a:lvl1pPr>
          </a:lstStyle>
          <a:p>
            <a:r>
              <a:rPr lang="en-US"/>
              <a:t>Click to edit Master title style</a:t>
            </a:r>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10" name="Text Placeholder 10">
            <a:extLst>
              <a:ext uri="{FF2B5EF4-FFF2-40B4-BE49-F238E27FC236}">
                <a16:creationId xmlns:a16="http://schemas.microsoft.com/office/drawing/2014/main" id="{51B10F47-1891-E844-AA61-A0FE1C2C91DF}"/>
              </a:ext>
            </a:extLst>
          </p:cNvPr>
          <p:cNvSpPr>
            <a:spLocks noGrp="1"/>
          </p:cNvSpPr>
          <p:nvPr>
            <p:ph type="body" sz="quarter" idx="14"/>
          </p:nvPr>
        </p:nvSpPr>
        <p:spPr>
          <a:xfrm>
            <a:off x="4977353" y="984831"/>
            <a:ext cx="5527444" cy="5029470"/>
          </a:xfrm>
        </p:spPr>
        <p:txBody>
          <a:bodyPr>
            <a:noAutofit/>
          </a:bodyPr>
          <a:lstStyle>
            <a:lvl1pPr marL="0" indent="0">
              <a:lnSpc>
                <a:spcPct val="100000"/>
              </a:lnSpc>
              <a:spcBef>
                <a:spcPts val="600"/>
              </a:spcBef>
              <a:spcAft>
                <a:spcPts val="1200"/>
              </a:spcAft>
              <a:buFontTx/>
              <a:buNone/>
              <a:tabLst/>
              <a:defRPr sz="2000">
                <a:solidFill>
                  <a:schemeClr val="accent3"/>
                </a:solidFill>
                <a:latin typeface="+mn-lt"/>
              </a:defRPr>
            </a:lvl1pPr>
            <a:lvl2pPr marL="460375" indent="-223838">
              <a:lnSpc>
                <a:spcPct val="100000"/>
              </a:lnSpc>
              <a:spcBef>
                <a:spcPts val="0"/>
              </a:spcBef>
              <a:spcAft>
                <a:spcPts val="600"/>
              </a:spcAft>
              <a:buClr>
                <a:schemeClr val="accent3"/>
              </a:buClr>
              <a:buFont typeface="Arial" panose="020B0604020202020204" pitchFamily="34" charset="0"/>
              <a:buChar char="•"/>
              <a:tabLst/>
              <a:defRPr sz="2000">
                <a:solidFill>
                  <a:schemeClr val="tx1"/>
                </a:solidFill>
                <a:latin typeface="+mj-lt"/>
              </a:defRPr>
            </a:lvl2pPr>
            <a:lvl3pPr marL="690563" indent="-223838">
              <a:lnSpc>
                <a:spcPct val="100000"/>
              </a:lnSpc>
              <a:spcBef>
                <a:spcPts val="0"/>
              </a:spcBef>
              <a:spcAft>
                <a:spcPts val="600"/>
              </a:spcAft>
              <a:buClr>
                <a:schemeClr val="accent3"/>
              </a:buClr>
              <a:tabLst/>
              <a:defRPr sz="1600">
                <a:solidFill>
                  <a:schemeClr val="tx1"/>
                </a:solidFill>
                <a:latin typeface="+mj-lt"/>
              </a:defRPr>
            </a:lvl3pPr>
            <a:lvl4pPr marL="857250" indent="-173038">
              <a:lnSpc>
                <a:spcPct val="100000"/>
              </a:lnSpc>
              <a:spcBef>
                <a:spcPts val="0"/>
              </a:spcBef>
              <a:spcAft>
                <a:spcPts val="600"/>
              </a:spcAft>
              <a:tabLst/>
              <a:defRPr sz="1400">
                <a:solidFill>
                  <a:schemeClr val="tx1"/>
                </a:solidFill>
                <a:latin typeface="+mj-lt"/>
              </a:defRPr>
            </a:lvl4pPr>
            <a:lvl5pPr marL="1084263" indent="-150813">
              <a:lnSpc>
                <a:spcPct val="100000"/>
              </a:lnSpc>
              <a:spcBef>
                <a:spcPts val="0"/>
              </a:spcBef>
              <a:spcAft>
                <a:spcPts val="600"/>
              </a:spcAft>
              <a:tabLst/>
              <a:defRPr sz="1200">
                <a:solidFill>
                  <a:schemeClr val="tx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9B9E5FAE-F0AB-4773-BB2C-98261E32F572}"/>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©2024 ExlService Holdings, Inc. All rights reserved.</a:t>
            </a:r>
          </a:p>
        </p:txBody>
      </p:sp>
      <p:sp>
        <p:nvSpPr>
          <p:cNvPr id="14" name="TextBox 13">
            <a:extLst>
              <a:ext uri="{FF2B5EF4-FFF2-40B4-BE49-F238E27FC236}">
                <a16:creationId xmlns:a16="http://schemas.microsoft.com/office/drawing/2014/main" id="{C894B692-DFFE-4127-B155-C2352630574E}"/>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a:solidFill>
                <a:schemeClr val="tx2"/>
              </a:solidFill>
            </a:endParaRPr>
          </a:p>
        </p:txBody>
      </p:sp>
      <p:sp>
        <p:nvSpPr>
          <p:cNvPr id="3" name="Text Placeholder 5">
            <a:extLst>
              <a:ext uri="{FF2B5EF4-FFF2-40B4-BE49-F238E27FC236}">
                <a16:creationId xmlns:a16="http://schemas.microsoft.com/office/drawing/2014/main" id="{150E4EC5-C9CD-0784-3B8B-14E383CDC869}"/>
              </a:ext>
            </a:extLst>
          </p:cNvPr>
          <p:cNvSpPr>
            <a:spLocks noGrp="1"/>
          </p:cNvSpPr>
          <p:nvPr>
            <p:ph type="body" sz="quarter" idx="15"/>
          </p:nvPr>
        </p:nvSpPr>
        <p:spPr>
          <a:xfrm>
            <a:off x="457200" y="3325305"/>
            <a:ext cx="3679825" cy="2314575"/>
          </a:xfrm>
        </p:spPr>
        <p:txBody>
          <a:bodyPr/>
          <a:lstStyle>
            <a:lvl1pPr marL="0" indent="0">
              <a:lnSpc>
                <a:spcPct val="100000"/>
              </a:lnSpc>
              <a:spcAft>
                <a:spcPts val="300"/>
              </a:spcAft>
              <a:buFontTx/>
              <a:buNone/>
              <a:defRPr sz="2200">
                <a:solidFill>
                  <a:schemeClr val="bg1"/>
                </a:solidFill>
                <a:latin typeface="+mn-lt"/>
              </a:defRPr>
            </a:lvl1pPr>
            <a:lvl2pPr marL="227013" indent="-227013">
              <a:lnSpc>
                <a:spcPct val="100000"/>
              </a:lnSpc>
              <a:spcAft>
                <a:spcPts val="300"/>
              </a:spcAft>
              <a:buFont typeface="Arial" panose="020B0604020202020204" pitchFamily="34" charset="0"/>
              <a:buChar char="•"/>
              <a:defRPr sz="2000">
                <a:solidFill>
                  <a:schemeClr val="bg1"/>
                </a:solidFill>
              </a:defRPr>
            </a:lvl2pPr>
            <a:lvl3pPr marL="461963" indent="-225425">
              <a:lnSpc>
                <a:spcPct val="100000"/>
              </a:lnSpc>
              <a:spcAft>
                <a:spcPts val="300"/>
              </a:spcAft>
              <a:tabLst/>
              <a:defRPr>
                <a:solidFill>
                  <a:schemeClr val="bg1"/>
                </a:solidFill>
              </a:defRPr>
            </a:lvl3pPr>
            <a:lvl4pPr marL="744538" indent="-225425">
              <a:lnSpc>
                <a:spcPct val="100000"/>
              </a:lnSpc>
              <a:spcAft>
                <a:spcPts val="300"/>
              </a:spcAft>
              <a:tabLst/>
              <a:defRPr>
                <a:solidFill>
                  <a:schemeClr val="bg1"/>
                </a:solidFill>
              </a:defRPr>
            </a:lvl4pPr>
            <a:lvl5pPr marL="971550" indent="-169863">
              <a:lnSpc>
                <a:spcPct val="100000"/>
              </a:lnSpc>
              <a:spcAft>
                <a:spcPts val="300"/>
              </a:spcAf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0032935"/>
      </p:ext>
    </p:extLst>
  </p:cSld>
  <p:clrMapOvr>
    <a:overrideClrMapping bg1="lt1" tx1="dk1" bg2="lt2" tx2="dk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ider light blue">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EADA6C-4309-5F43-BB9C-F8E480357C5F}"/>
              </a:ext>
            </a:extLst>
          </p:cNvPr>
          <p:cNvSpPr/>
          <p:nvPr userDrawn="1"/>
        </p:nvSpPr>
        <p:spPr>
          <a:xfrm>
            <a:off x="0" y="0"/>
            <a:ext cx="4433105"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57200" y="984831"/>
            <a:ext cx="3679371" cy="2314550"/>
          </a:xfrm>
        </p:spPr>
        <p:txBody>
          <a:bodyPr anchor="t" anchorCtr="0">
            <a:normAutofit/>
          </a:bodyPr>
          <a:lstStyle>
            <a:lvl1pPr algn="l">
              <a:lnSpc>
                <a:spcPct val="80000"/>
              </a:lnSpc>
              <a:defRPr sz="4400">
                <a:solidFill>
                  <a:schemeClr val="tx2"/>
                </a:solidFill>
              </a:defRPr>
            </a:lvl1pPr>
          </a:lstStyle>
          <a:p>
            <a:r>
              <a:rPr lang="en-US"/>
              <a:t>Click to edit Master title style</a:t>
            </a:r>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10" name="Text Placeholder 10">
            <a:extLst>
              <a:ext uri="{FF2B5EF4-FFF2-40B4-BE49-F238E27FC236}">
                <a16:creationId xmlns:a16="http://schemas.microsoft.com/office/drawing/2014/main" id="{51B10F47-1891-E844-AA61-A0FE1C2C91DF}"/>
              </a:ext>
            </a:extLst>
          </p:cNvPr>
          <p:cNvSpPr>
            <a:spLocks noGrp="1"/>
          </p:cNvSpPr>
          <p:nvPr>
            <p:ph type="body" sz="quarter" idx="14"/>
          </p:nvPr>
        </p:nvSpPr>
        <p:spPr>
          <a:xfrm>
            <a:off x="4977353" y="984831"/>
            <a:ext cx="5527444" cy="5029470"/>
          </a:xfrm>
        </p:spPr>
        <p:txBody>
          <a:bodyPr>
            <a:noAutofit/>
          </a:bodyPr>
          <a:lstStyle>
            <a:lvl1pPr marL="0" indent="0">
              <a:lnSpc>
                <a:spcPct val="100000"/>
              </a:lnSpc>
              <a:spcBef>
                <a:spcPts val="600"/>
              </a:spcBef>
              <a:spcAft>
                <a:spcPts val="1200"/>
              </a:spcAft>
              <a:buFontTx/>
              <a:buNone/>
              <a:tabLst/>
              <a:defRPr sz="2000">
                <a:solidFill>
                  <a:schemeClr val="tx1"/>
                </a:solidFill>
                <a:latin typeface="+mn-lt"/>
              </a:defRPr>
            </a:lvl1pPr>
            <a:lvl2pPr marL="460375" indent="-223838">
              <a:lnSpc>
                <a:spcPct val="100000"/>
              </a:lnSpc>
              <a:spcBef>
                <a:spcPts val="0"/>
              </a:spcBef>
              <a:spcAft>
                <a:spcPts val="600"/>
              </a:spcAft>
              <a:buClr>
                <a:schemeClr val="tx2"/>
              </a:buClr>
              <a:buFont typeface="Arial" panose="020B0604020202020204" pitchFamily="34" charset="0"/>
              <a:buChar char="•"/>
              <a:tabLst/>
              <a:defRPr sz="2000">
                <a:solidFill>
                  <a:schemeClr val="tx1"/>
                </a:solidFill>
                <a:latin typeface="+mj-lt"/>
              </a:defRPr>
            </a:lvl2pPr>
            <a:lvl3pPr marL="690563" indent="-223838">
              <a:lnSpc>
                <a:spcPct val="100000"/>
              </a:lnSpc>
              <a:spcBef>
                <a:spcPts val="0"/>
              </a:spcBef>
              <a:spcAft>
                <a:spcPts val="600"/>
              </a:spcAft>
              <a:buClr>
                <a:schemeClr val="tx1"/>
              </a:buClr>
              <a:tabLst/>
              <a:defRPr sz="1600">
                <a:solidFill>
                  <a:schemeClr val="tx1"/>
                </a:solidFill>
                <a:latin typeface="+mj-lt"/>
              </a:defRPr>
            </a:lvl3pPr>
            <a:lvl4pPr marL="857250" indent="-173038">
              <a:lnSpc>
                <a:spcPct val="100000"/>
              </a:lnSpc>
              <a:spcBef>
                <a:spcPts val="0"/>
              </a:spcBef>
              <a:spcAft>
                <a:spcPts val="600"/>
              </a:spcAft>
              <a:tabLst/>
              <a:defRPr sz="1400">
                <a:solidFill>
                  <a:schemeClr val="tx1"/>
                </a:solidFill>
                <a:latin typeface="+mj-lt"/>
              </a:defRPr>
            </a:lvl4pPr>
            <a:lvl5pPr marL="1084263" indent="-150813">
              <a:lnSpc>
                <a:spcPct val="100000"/>
              </a:lnSpc>
              <a:spcBef>
                <a:spcPts val="0"/>
              </a:spcBef>
              <a:spcAft>
                <a:spcPts val="600"/>
              </a:spcAft>
              <a:tabLst/>
              <a:defRPr sz="1200">
                <a:solidFill>
                  <a:schemeClr val="tx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9B9E5FAE-F0AB-4773-BB2C-98261E32F572}"/>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©2024 ExlService Holdings, Inc. All rights reserved.</a:t>
            </a:r>
          </a:p>
        </p:txBody>
      </p:sp>
      <p:sp>
        <p:nvSpPr>
          <p:cNvPr id="14" name="TextBox 13">
            <a:extLst>
              <a:ext uri="{FF2B5EF4-FFF2-40B4-BE49-F238E27FC236}">
                <a16:creationId xmlns:a16="http://schemas.microsoft.com/office/drawing/2014/main" id="{C894B692-DFFE-4127-B155-C2352630574E}"/>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a:solidFill>
                <a:schemeClr val="tx2"/>
              </a:solidFill>
            </a:endParaRPr>
          </a:p>
        </p:txBody>
      </p:sp>
      <p:sp>
        <p:nvSpPr>
          <p:cNvPr id="3" name="Text Placeholder 5">
            <a:extLst>
              <a:ext uri="{FF2B5EF4-FFF2-40B4-BE49-F238E27FC236}">
                <a16:creationId xmlns:a16="http://schemas.microsoft.com/office/drawing/2014/main" id="{87AF6875-806F-55D2-B677-EBF1DABD0717}"/>
              </a:ext>
            </a:extLst>
          </p:cNvPr>
          <p:cNvSpPr>
            <a:spLocks noGrp="1"/>
          </p:cNvSpPr>
          <p:nvPr>
            <p:ph type="body" sz="quarter" idx="15"/>
          </p:nvPr>
        </p:nvSpPr>
        <p:spPr>
          <a:xfrm>
            <a:off x="457200" y="3325305"/>
            <a:ext cx="3679825" cy="2314575"/>
          </a:xfrm>
        </p:spPr>
        <p:txBody>
          <a:bodyPr/>
          <a:lstStyle>
            <a:lvl1pPr marL="0" indent="0">
              <a:lnSpc>
                <a:spcPct val="100000"/>
              </a:lnSpc>
              <a:spcAft>
                <a:spcPts val="300"/>
              </a:spcAft>
              <a:buFontTx/>
              <a:buNone/>
              <a:defRPr sz="2200">
                <a:solidFill>
                  <a:schemeClr val="tx2"/>
                </a:solidFill>
                <a:latin typeface="+mn-lt"/>
              </a:defRPr>
            </a:lvl1pPr>
            <a:lvl2pPr marL="227013" indent="-227013">
              <a:lnSpc>
                <a:spcPct val="100000"/>
              </a:lnSpc>
              <a:spcAft>
                <a:spcPts val="300"/>
              </a:spcAft>
              <a:buFont typeface="Arial" panose="020B0604020202020204" pitchFamily="34" charset="0"/>
              <a:buChar char="•"/>
              <a:defRPr sz="2000">
                <a:solidFill>
                  <a:schemeClr val="tx2"/>
                </a:solidFill>
              </a:defRPr>
            </a:lvl2pPr>
            <a:lvl3pPr marL="461963" indent="-225425">
              <a:lnSpc>
                <a:spcPct val="100000"/>
              </a:lnSpc>
              <a:spcAft>
                <a:spcPts val="300"/>
              </a:spcAft>
              <a:tabLst/>
              <a:defRPr>
                <a:solidFill>
                  <a:schemeClr val="tx2"/>
                </a:solidFill>
              </a:defRPr>
            </a:lvl3pPr>
            <a:lvl4pPr marL="744538" indent="-225425">
              <a:lnSpc>
                <a:spcPct val="100000"/>
              </a:lnSpc>
              <a:spcAft>
                <a:spcPts val="300"/>
              </a:spcAft>
              <a:tabLst/>
              <a:defRPr>
                <a:solidFill>
                  <a:schemeClr val="tx2"/>
                </a:solidFill>
              </a:defRPr>
            </a:lvl4pPr>
            <a:lvl5pPr marL="971550" indent="-169863">
              <a:lnSpc>
                <a:spcPct val="100000"/>
              </a:lnSpc>
              <a:spcAft>
                <a:spcPts val="3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3849108"/>
      </p:ext>
    </p:extLst>
  </p:cSld>
  <p:clrMapOvr>
    <a:overrideClrMapping bg1="lt1" tx1="dk1" bg2="lt2" tx2="dk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ider photo">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977353" y="984831"/>
            <a:ext cx="6136849" cy="891103"/>
          </a:xfrm>
        </p:spPr>
        <p:txBody>
          <a:bodyPr anchor="t" anchorCtr="0">
            <a:normAutofit/>
          </a:bodyPr>
          <a:lstStyle>
            <a:lvl1pPr algn="l">
              <a:lnSpc>
                <a:spcPct val="80000"/>
              </a:lnSpc>
              <a:defRPr sz="3600">
                <a:solidFill>
                  <a:schemeClr val="tx2"/>
                </a:solidFill>
              </a:defRPr>
            </a:lvl1pPr>
          </a:lstStyle>
          <a:p>
            <a:r>
              <a:rPr lang="en-US"/>
              <a:t>Click to edit Master title style</a:t>
            </a:r>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10" name="Text Placeholder 10">
            <a:extLst>
              <a:ext uri="{FF2B5EF4-FFF2-40B4-BE49-F238E27FC236}">
                <a16:creationId xmlns:a16="http://schemas.microsoft.com/office/drawing/2014/main" id="{51B10F47-1891-E844-AA61-A0FE1C2C91DF}"/>
              </a:ext>
            </a:extLst>
          </p:cNvPr>
          <p:cNvSpPr>
            <a:spLocks noGrp="1"/>
          </p:cNvSpPr>
          <p:nvPr>
            <p:ph type="body" sz="quarter" idx="14"/>
          </p:nvPr>
        </p:nvSpPr>
        <p:spPr>
          <a:xfrm>
            <a:off x="4977353" y="1883303"/>
            <a:ext cx="6136849" cy="4130997"/>
          </a:xfrm>
        </p:spPr>
        <p:txBody>
          <a:bodyPr>
            <a:noAutofit/>
          </a:bodyPr>
          <a:lstStyle>
            <a:lvl1pPr marL="0" indent="0">
              <a:lnSpc>
                <a:spcPct val="100000"/>
              </a:lnSpc>
              <a:spcBef>
                <a:spcPts val="600"/>
              </a:spcBef>
              <a:spcAft>
                <a:spcPts val="1200"/>
              </a:spcAft>
              <a:buFontTx/>
              <a:buNone/>
              <a:tabLst/>
              <a:defRPr sz="2000">
                <a:solidFill>
                  <a:schemeClr val="tx1"/>
                </a:solidFill>
                <a:latin typeface="+mn-lt"/>
              </a:defRPr>
            </a:lvl1pPr>
            <a:lvl2pPr marL="460375" indent="-223838">
              <a:lnSpc>
                <a:spcPct val="100000"/>
              </a:lnSpc>
              <a:spcBef>
                <a:spcPts val="0"/>
              </a:spcBef>
              <a:spcAft>
                <a:spcPts val="600"/>
              </a:spcAft>
              <a:buClr>
                <a:schemeClr val="tx2"/>
              </a:buClr>
              <a:buFont typeface="Arial" panose="020B0604020202020204" pitchFamily="34" charset="0"/>
              <a:buChar char="•"/>
              <a:tabLst/>
              <a:defRPr sz="2000">
                <a:solidFill>
                  <a:schemeClr val="tx1"/>
                </a:solidFill>
                <a:latin typeface="+mj-lt"/>
              </a:defRPr>
            </a:lvl2pPr>
            <a:lvl3pPr marL="690563" indent="-223838">
              <a:lnSpc>
                <a:spcPct val="100000"/>
              </a:lnSpc>
              <a:spcBef>
                <a:spcPts val="0"/>
              </a:spcBef>
              <a:spcAft>
                <a:spcPts val="600"/>
              </a:spcAft>
              <a:tabLst/>
              <a:defRPr sz="1600">
                <a:solidFill>
                  <a:schemeClr val="tx1"/>
                </a:solidFill>
                <a:latin typeface="+mj-lt"/>
              </a:defRPr>
            </a:lvl3pPr>
            <a:lvl4pPr marL="857250" indent="-173038">
              <a:lnSpc>
                <a:spcPct val="100000"/>
              </a:lnSpc>
              <a:spcBef>
                <a:spcPts val="0"/>
              </a:spcBef>
              <a:spcAft>
                <a:spcPts val="600"/>
              </a:spcAft>
              <a:tabLst/>
              <a:defRPr sz="1400">
                <a:solidFill>
                  <a:schemeClr val="tx1"/>
                </a:solidFill>
                <a:latin typeface="+mj-lt"/>
              </a:defRPr>
            </a:lvl4pPr>
            <a:lvl5pPr marL="1084263" indent="-150813">
              <a:lnSpc>
                <a:spcPct val="100000"/>
              </a:lnSpc>
              <a:spcBef>
                <a:spcPts val="0"/>
              </a:spcBef>
              <a:spcAft>
                <a:spcPts val="600"/>
              </a:spcAft>
              <a:tabLst/>
              <a:defRPr sz="1200">
                <a:solidFill>
                  <a:schemeClr val="tx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9B9E5FAE-F0AB-4773-BB2C-98261E32F572}"/>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©2024 ExlService Holdings, Inc. All rights reserved.</a:t>
            </a:r>
          </a:p>
        </p:txBody>
      </p:sp>
      <p:sp>
        <p:nvSpPr>
          <p:cNvPr id="14" name="TextBox 13">
            <a:extLst>
              <a:ext uri="{FF2B5EF4-FFF2-40B4-BE49-F238E27FC236}">
                <a16:creationId xmlns:a16="http://schemas.microsoft.com/office/drawing/2014/main" id="{C894B692-DFFE-4127-B155-C2352630574E}"/>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a:solidFill>
                <a:schemeClr val="tx2"/>
              </a:solidFill>
            </a:endParaRPr>
          </a:p>
        </p:txBody>
      </p:sp>
      <p:sp>
        <p:nvSpPr>
          <p:cNvPr id="4" name="Picture Placeholder 3">
            <a:extLst>
              <a:ext uri="{FF2B5EF4-FFF2-40B4-BE49-F238E27FC236}">
                <a16:creationId xmlns:a16="http://schemas.microsoft.com/office/drawing/2014/main" id="{4B95AAFB-5AB3-8043-3405-030A209051B7}"/>
              </a:ext>
            </a:extLst>
          </p:cNvPr>
          <p:cNvSpPr>
            <a:spLocks noGrp="1"/>
          </p:cNvSpPr>
          <p:nvPr>
            <p:ph type="pic" sz="quarter" idx="15" hasCustomPrompt="1"/>
          </p:nvPr>
        </p:nvSpPr>
        <p:spPr>
          <a:xfrm>
            <a:off x="0" y="0"/>
            <a:ext cx="4434840" cy="6858000"/>
          </a:xfrm>
          <a:solidFill>
            <a:schemeClr val="bg1">
              <a:lumMod val="95000"/>
            </a:schemeClr>
          </a:solidFill>
        </p:spPr>
        <p:txBody>
          <a:bodyPr tIns="1828800"/>
          <a:lstStyle>
            <a:lvl1pPr marL="0" indent="0" algn="ctr">
              <a:buFontTx/>
              <a:buNone/>
              <a:defRPr>
                <a:solidFill>
                  <a:schemeClr val="tx1"/>
                </a:solidFill>
              </a:defRPr>
            </a:lvl1pPr>
          </a:lstStyle>
          <a:p>
            <a:r>
              <a:rPr lang="en-US"/>
              <a:t>Insert photo here</a:t>
            </a:r>
            <a:br>
              <a:rPr lang="en-US"/>
            </a:br>
            <a:r>
              <a:rPr lang="en-US"/>
              <a:t>4.85”w x 7.5” h </a:t>
            </a:r>
          </a:p>
        </p:txBody>
      </p:sp>
    </p:spTree>
    <p:extLst>
      <p:ext uri="{BB962C8B-B14F-4D97-AF65-F5344CB8AC3E}">
        <p14:creationId xmlns:p14="http://schemas.microsoft.com/office/powerpoint/2010/main" val="1222227200"/>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light blue bkgr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679096" y="1705356"/>
            <a:ext cx="5055704" cy="3447288"/>
          </a:xfrm>
        </p:spPr>
        <p:txBody>
          <a:bodyPr anchor="ctr" anchorCtr="0">
            <a:noAutofit/>
          </a:bodyPr>
          <a:lstStyle>
            <a:lvl1pPr algn="l">
              <a:lnSpc>
                <a:spcPct val="80000"/>
              </a:lnSpc>
              <a:defRPr sz="4800">
                <a:solidFill>
                  <a:schemeClr val="accent3"/>
                </a:solidFill>
              </a:defRPr>
            </a:lvl1pPr>
          </a:lstStyle>
          <a:p>
            <a:r>
              <a:rPr lang="en-US"/>
              <a:t>Click to edit Master title style</a:t>
            </a:r>
          </a:p>
        </p:txBody>
      </p:sp>
      <p:grpSp>
        <p:nvGrpSpPr>
          <p:cNvPr id="5" name="Group 4">
            <a:extLst>
              <a:ext uri="{FF2B5EF4-FFF2-40B4-BE49-F238E27FC236}">
                <a16:creationId xmlns:a16="http://schemas.microsoft.com/office/drawing/2014/main" id="{B5E7F613-476C-024A-86BD-E0B81985C92A}"/>
              </a:ext>
            </a:extLst>
          </p:cNvPr>
          <p:cNvGrpSpPr/>
          <p:nvPr userDrawn="1"/>
        </p:nvGrpSpPr>
        <p:grpSpPr>
          <a:xfrm>
            <a:off x="1466513" y="1697519"/>
            <a:ext cx="4045461" cy="3447288"/>
            <a:chOff x="4060628" y="1718294"/>
            <a:chExt cx="4045461" cy="3443084"/>
          </a:xfrm>
          <a:solidFill>
            <a:schemeClr val="bg2"/>
          </a:solidFill>
        </p:grpSpPr>
        <p:sp>
          <p:nvSpPr>
            <p:cNvPr id="6" name="Triangle 5">
              <a:extLst>
                <a:ext uri="{FF2B5EF4-FFF2-40B4-BE49-F238E27FC236}">
                  <a16:creationId xmlns:a16="http://schemas.microsoft.com/office/drawing/2014/main" id="{76811C46-10E6-0040-9FB9-B4A9F7A806AC}"/>
                </a:ext>
              </a:extLst>
            </p:cNvPr>
            <p:cNvSpPr/>
            <p:nvPr/>
          </p:nvSpPr>
          <p:spPr>
            <a:xfrm rot="5400000">
              <a:off x="2914378" y="2864544"/>
              <a:ext cx="3443084" cy="115058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iangle 6">
              <a:extLst>
                <a:ext uri="{FF2B5EF4-FFF2-40B4-BE49-F238E27FC236}">
                  <a16:creationId xmlns:a16="http://schemas.microsoft.com/office/drawing/2014/main" id="{A79E34A4-86AB-F648-9081-3953BAB39BF1}"/>
                </a:ext>
              </a:extLst>
            </p:cNvPr>
            <p:cNvSpPr/>
            <p:nvPr/>
          </p:nvSpPr>
          <p:spPr>
            <a:xfrm rot="5400000">
              <a:off x="4361816" y="2864544"/>
              <a:ext cx="3443084" cy="115058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E64D4B64-C054-2C4D-8E11-6C03338EEA96}"/>
                </a:ext>
              </a:extLst>
            </p:cNvPr>
            <p:cNvSpPr/>
            <p:nvPr/>
          </p:nvSpPr>
          <p:spPr>
            <a:xfrm rot="5400000">
              <a:off x="5809255" y="2864544"/>
              <a:ext cx="3443084" cy="115058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7">
            <a:extLst>
              <a:ext uri="{FF2B5EF4-FFF2-40B4-BE49-F238E27FC236}">
                <a16:creationId xmlns:a16="http://schemas.microsoft.com/office/drawing/2014/main" id="{21022AB0-A6DF-42F4-2FD1-C8A66FD65C79}"/>
              </a:ext>
            </a:extLst>
          </p:cNvPr>
          <p:cNvSpPr>
            <a:spLocks noGrp="1"/>
          </p:cNvSpPr>
          <p:nvPr>
            <p:ph type="body" sz="quarter" idx="11" hasCustomPrompt="1"/>
          </p:nvPr>
        </p:nvSpPr>
        <p:spPr>
          <a:xfrm>
            <a:off x="10956018" y="6132957"/>
            <a:ext cx="987552" cy="630936"/>
          </a:xfrm>
          <a:blipFill>
            <a:blip r:embed="rId2" cstate="screen">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a:t> </a:t>
            </a:r>
          </a:p>
        </p:txBody>
      </p:sp>
    </p:spTree>
    <p:extLst>
      <p:ext uri="{BB962C8B-B14F-4D97-AF65-F5344CB8AC3E}">
        <p14:creationId xmlns:p14="http://schemas.microsoft.com/office/powerpoint/2010/main" val="3102934108"/>
      </p:ext>
    </p:extLst>
  </p:cSld>
  <p:clrMapOvr>
    <a:overrideClrMapping bg1="dk1" tx1="lt1" bg2="dk2" tx2="lt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Large photo graphic">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3B1206E-A64A-F045-95E1-24068C9F08E7}"/>
              </a:ext>
            </a:extLst>
          </p:cNvPr>
          <p:cNvSpPr>
            <a:spLocks noGrp="1"/>
          </p:cNvSpPr>
          <p:nvPr>
            <p:ph type="pic" sz="quarter" idx="15" hasCustomPrompt="1"/>
          </p:nvPr>
        </p:nvSpPr>
        <p:spPr>
          <a:xfrm>
            <a:off x="4433888" y="0"/>
            <a:ext cx="7758112" cy="6858000"/>
          </a:xfrm>
          <a:solidFill>
            <a:schemeClr val="accent6"/>
          </a:solidFill>
        </p:spPr>
        <p:txBody>
          <a:bodyPr anchor="ctr" anchorCtr="0"/>
          <a:lstStyle>
            <a:lvl1pPr marL="0" indent="0" algn="ctr">
              <a:buNone/>
              <a:defRPr>
                <a:solidFill>
                  <a:schemeClr val="accent1"/>
                </a:solidFill>
              </a:defRPr>
            </a:lvl1pPr>
          </a:lstStyle>
          <a:p>
            <a:r>
              <a:rPr lang="en-US"/>
              <a:t>Insert  photo</a:t>
            </a:r>
            <a:br>
              <a:rPr lang="en-US"/>
            </a:br>
            <a:r>
              <a:rPr lang="en-US"/>
              <a:t>8.48”w x 7.5”h</a:t>
            </a:r>
          </a:p>
        </p:txBody>
      </p:sp>
      <p:sp>
        <p:nvSpPr>
          <p:cNvPr id="10" name="Rectangle 9">
            <a:extLst>
              <a:ext uri="{FF2B5EF4-FFF2-40B4-BE49-F238E27FC236}">
                <a16:creationId xmlns:a16="http://schemas.microsoft.com/office/drawing/2014/main" id="{F3400FEE-AF2A-4A4C-A689-68AC86084282}"/>
              </a:ext>
            </a:extLst>
          </p:cNvPr>
          <p:cNvSpPr/>
          <p:nvPr userDrawn="1"/>
        </p:nvSpPr>
        <p:spPr>
          <a:xfrm>
            <a:off x="-1" y="0"/>
            <a:ext cx="443310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57200" y="984831"/>
            <a:ext cx="3679371" cy="1649186"/>
          </a:xfrm>
        </p:spPr>
        <p:txBody>
          <a:bodyPr anchor="t" anchorCtr="0">
            <a:noAutofit/>
          </a:bodyPr>
          <a:lstStyle>
            <a:lvl1pPr algn="l">
              <a:lnSpc>
                <a:spcPct val="80000"/>
              </a:lnSpc>
              <a:defRPr sz="4400">
                <a:solidFill>
                  <a:schemeClr val="bg1"/>
                </a:solidFill>
              </a:defRPr>
            </a:lvl1pPr>
          </a:lstStyle>
          <a:p>
            <a:r>
              <a:rPr lang="en-US"/>
              <a:t>Click to edit Master title style</a:t>
            </a:r>
          </a:p>
        </p:txBody>
      </p:sp>
      <p:sp>
        <p:nvSpPr>
          <p:cNvPr id="6" name="Text Placeholder 5">
            <a:extLst>
              <a:ext uri="{FF2B5EF4-FFF2-40B4-BE49-F238E27FC236}">
                <a16:creationId xmlns:a16="http://schemas.microsoft.com/office/drawing/2014/main" id="{06621137-81BE-E247-928E-32116562395A}"/>
              </a:ext>
            </a:extLst>
          </p:cNvPr>
          <p:cNvSpPr>
            <a:spLocks noGrp="1"/>
          </p:cNvSpPr>
          <p:nvPr>
            <p:ph type="body" sz="quarter" idx="14"/>
          </p:nvPr>
        </p:nvSpPr>
        <p:spPr>
          <a:xfrm>
            <a:off x="457200" y="3234979"/>
            <a:ext cx="3679825" cy="3159220"/>
          </a:xfrm>
        </p:spPr>
        <p:txBody>
          <a:bodyPr/>
          <a:lstStyle>
            <a:lvl1pPr marL="0" indent="0">
              <a:lnSpc>
                <a:spcPct val="100000"/>
              </a:lnSpc>
              <a:spcBef>
                <a:spcPts val="0"/>
              </a:spcBef>
              <a:spcAft>
                <a:spcPts val="1200"/>
              </a:spcAft>
              <a:buFontTx/>
              <a:buNone/>
              <a:defRPr sz="1800">
                <a:solidFill>
                  <a:schemeClr val="bg1"/>
                </a:solidFill>
                <a:latin typeface="+mn-lt"/>
              </a:defRPr>
            </a:lvl1pPr>
            <a:lvl2pPr marL="228600" indent="-222250">
              <a:lnSpc>
                <a:spcPct val="100000"/>
              </a:lnSpc>
              <a:spcBef>
                <a:spcPts val="0"/>
              </a:spcBef>
              <a:spcAft>
                <a:spcPts val="600"/>
              </a:spcAft>
              <a:buFont typeface="Arial" panose="020B0604020202020204" pitchFamily="34" charset="0"/>
              <a:buChar char="•"/>
              <a:tabLst/>
              <a:defRPr sz="1800">
                <a:solidFill>
                  <a:schemeClr val="bg1"/>
                </a:solidFill>
                <a:latin typeface="+mj-lt"/>
              </a:defRPr>
            </a:lvl2pPr>
            <a:lvl3pPr marL="519113" indent="-274638">
              <a:lnSpc>
                <a:spcPct val="100000"/>
              </a:lnSpc>
              <a:spcBef>
                <a:spcPts val="0"/>
              </a:spcBef>
              <a:spcAft>
                <a:spcPts val="600"/>
              </a:spcAft>
              <a:tabLst/>
              <a:defRPr sz="1800">
                <a:solidFill>
                  <a:schemeClr val="bg1"/>
                </a:solidFill>
                <a:latin typeface="+mj-lt"/>
              </a:defRPr>
            </a:lvl3pPr>
            <a:lvl4pPr marL="803275" indent="-238125">
              <a:lnSpc>
                <a:spcPct val="100000"/>
              </a:lnSpc>
              <a:spcBef>
                <a:spcPts val="0"/>
              </a:spcBef>
              <a:spcAft>
                <a:spcPts val="600"/>
              </a:spcAft>
              <a:tabLst/>
              <a:defRPr sz="1800">
                <a:solidFill>
                  <a:schemeClr val="bg1"/>
                </a:solidFill>
                <a:latin typeface="+mj-lt"/>
              </a:defRPr>
            </a:lvl4pPr>
            <a:lvl5pPr marL="1085850" indent="-276225">
              <a:lnSpc>
                <a:spcPct val="100000"/>
              </a:lnSpc>
              <a:spcBef>
                <a:spcPts val="0"/>
              </a:spcBef>
              <a:spcAft>
                <a:spcPts val="600"/>
              </a:spcAft>
              <a:tabLst/>
              <a:defRPr sz="18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a:extLst>
              <a:ext uri="{FF2B5EF4-FFF2-40B4-BE49-F238E27FC236}">
                <a16:creationId xmlns:a16="http://schemas.microsoft.com/office/drawing/2014/main" id="{58AB0188-0104-FB47-ADB6-72A9A5869AD9}"/>
              </a:ext>
            </a:extLst>
          </p:cNvPr>
          <p:cNvSpPr>
            <a:spLocks noGrp="1"/>
          </p:cNvSpPr>
          <p:nvPr>
            <p:ph type="body" sz="quarter" idx="16" hasCustomPrompt="1"/>
          </p:nvPr>
        </p:nvSpPr>
        <p:spPr>
          <a:xfrm>
            <a:off x="10956018" y="6132957"/>
            <a:ext cx="987552" cy="630936"/>
          </a:xfrm>
          <a:blipFill>
            <a:blip r:embed="rId2" cstate="screen">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a:t> </a:t>
            </a:r>
          </a:p>
        </p:txBody>
      </p:sp>
      <p:sp>
        <p:nvSpPr>
          <p:cNvPr id="12" name="TextBox 11">
            <a:extLst>
              <a:ext uri="{FF2B5EF4-FFF2-40B4-BE49-F238E27FC236}">
                <a16:creationId xmlns:a16="http://schemas.microsoft.com/office/drawing/2014/main" id="{02021025-6C5D-4AD1-B98F-3B9F05B818B5}"/>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1"/>
                </a:solidFill>
                <a:effectLst/>
                <a:uLnTx/>
                <a:uFillTx/>
                <a:latin typeface="Calibri" panose="020F0502020204030204"/>
                <a:ea typeface="+mn-ea"/>
                <a:cs typeface="+mn-cs"/>
              </a:rPr>
              <a:t>©2024 ExlService Holdings, Inc. All rights reserved.</a:t>
            </a:r>
          </a:p>
        </p:txBody>
      </p:sp>
      <p:sp>
        <p:nvSpPr>
          <p:cNvPr id="13" name="TextBox 12">
            <a:extLst>
              <a:ext uri="{FF2B5EF4-FFF2-40B4-BE49-F238E27FC236}">
                <a16:creationId xmlns:a16="http://schemas.microsoft.com/office/drawing/2014/main" id="{0927DF11-5732-451F-BDC5-76D509152895}"/>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bg1"/>
                </a:solidFill>
              </a:rPr>
              <a:t>‹#›</a:t>
            </a:fld>
            <a:endParaRPr lang="en-US" sz="800">
              <a:solidFill>
                <a:schemeClr val="bg1"/>
              </a:solidFill>
            </a:endParaRPr>
          </a:p>
        </p:txBody>
      </p:sp>
    </p:spTree>
    <p:extLst>
      <p:ext uri="{BB962C8B-B14F-4D97-AF65-F5344CB8AC3E}">
        <p14:creationId xmlns:p14="http://schemas.microsoft.com/office/powerpoint/2010/main" val="2996921002"/>
      </p:ext>
    </p:extLst>
  </p:cSld>
  <p:clrMapOvr>
    <a:overrideClrMapping bg1="lt1" tx1="dk1" bg2="lt2" tx2="dk2" accent1="accent1" accent2="accent2" accent3="accent3" accent4="accent4" accent5="accent5" accent6="accent6" hlink="hlink" folHlink="folHlink"/>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ase study stats">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022A485-3031-104C-93B7-435966E4994D}"/>
              </a:ext>
            </a:extLst>
          </p:cNvPr>
          <p:cNvSpPr/>
          <p:nvPr userDrawn="1"/>
        </p:nvSpPr>
        <p:spPr>
          <a:xfrm>
            <a:off x="0" y="0"/>
            <a:ext cx="12192000" cy="2844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457200" y="3302000"/>
            <a:ext cx="5638800" cy="1598774"/>
          </a:xfrm>
        </p:spPr>
        <p:txBody>
          <a:bodyPr anchor="t" anchorCtr="0">
            <a:noAutofit/>
          </a:bodyPr>
          <a:lstStyle>
            <a:lvl1pPr algn="l">
              <a:lnSpc>
                <a:spcPct val="80000"/>
              </a:lnSpc>
              <a:defRPr sz="4400">
                <a:solidFill>
                  <a:schemeClr val="tx2"/>
                </a:solidFill>
              </a:defRPr>
            </a:lvl1pPr>
          </a:lstStyle>
          <a:p>
            <a:r>
              <a:rPr lang="en-US"/>
              <a:t>Click to edit </a:t>
            </a:r>
            <a:br>
              <a:rPr lang="en-US"/>
            </a:br>
            <a:r>
              <a:rPr lang="en-US"/>
              <a:t>Master </a:t>
            </a:r>
            <a:br>
              <a:rPr lang="en-US"/>
            </a:br>
            <a:r>
              <a:rPr lang="en-US"/>
              <a:t>title style</a:t>
            </a:r>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lnSpc>
                <a:spcPct val="100000"/>
              </a:lnSpc>
              <a:spcBef>
                <a:spcPts val="0"/>
              </a:spcBef>
              <a:spcAft>
                <a:spcPts val="300"/>
              </a:spcAft>
              <a:buNone/>
              <a:defRPr sz="1400" b="1" i="0">
                <a:solidFill>
                  <a:schemeClr val="accent3"/>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pic>
        <p:nvPicPr>
          <p:cNvPr id="24" name="Picture 23">
            <a:extLst>
              <a:ext uri="{FF2B5EF4-FFF2-40B4-BE49-F238E27FC236}">
                <a16:creationId xmlns:a16="http://schemas.microsoft.com/office/drawing/2014/main" id="{54BE4AA2-7A93-2244-97DF-BEAFE86FE2B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14" name="Text Placeholder 13">
            <a:extLst>
              <a:ext uri="{FF2B5EF4-FFF2-40B4-BE49-F238E27FC236}">
                <a16:creationId xmlns:a16="http://schemas.microsoft.com/office/drawing/2014/main" id="{B3583DCB-C2A9-8D44-82F4-C2F87B09BE52}"/>
              </a:ext>
            </a:extLst>
          </p:cNvPr>
          <p:cNvSpPr>
            <a:spLocks noGrp="1"/>
          </p:cNvSpPr>
          <p:nvPr>
            <p:ph type="body" sz="quarter" idx="15"/>
          </p:nvPr>
        </p:nvSpPr>
        <p:spPr>
          <a:xfrm>
            <a:off x="457200" y="1613721"/>
            <a:ext cx="3549650" cy="636534"/>
          </a:xfrm>
        </p:spPr>
        <p:txBody>
          <a:bodyPr/>
          <a:lstStyle>
            <a:lvl1pPr marL="0" indent="0">
              <a:buNone/>
              <a:defRPr sz="4400">
                <a:solidFill>
                  <a:schemeClr val="accent3"/>
                </a:solidFill>
                <a:latin typeface="+mj-lt"/>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17" name="Text Placeholder 13">
            <a:extLst>
              <a:ext uri="{FF2B5EF4-FFF2-40B4-BE49-F238E27FC236}">
                <a16:creationId xmlns:a16="http://schemas.microsoft.com/office/drawing/2014/main" id="{CD5564F4-F564-D243-90A4-29A81E8B1643}"/>
              </a:ext>
            </a:extLst>
          </p:cNvPr>
          <p:cNvSpPr>
            <a:spLocks noGrp="1"/>
          </p:cNvSpPr>
          <p:nvPr>
            <p:ph type="body" sz="quarter" idx="16"/>
          </p:nvPr>
        </p:nvSpPr>
        <p:spPr>
          <a:xfrm>
            <a:off x="4320283" y="1613721"/>
            <a:ext cx="3549650" cy="636534"/>
          </a:xfrm>
        </p:spPr>
        <p:txBody>
          <a:bodyPr/>
          <a:lstStyle>
            <a:lvl1pPr marL="0" indent="0">
              <a:buNone/>
              <a:defRPr sz="4400">
                <a:solidFill>
                  <a:schemeClr val="accent3"/>
                </a:solidFill>
                <a:latin typeface="+mj-lt"/>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18" name="Text Placeholder 13">
            <a:extLst>
              <a:ext uri="{FF2B5EF4-FFF2-40B4-BE49-F238E27FC236}">
                <a16:creationId xmlns:a16="http://schemas.microsoft.com/office/drawing/2014/main" id="{029C3C3B-98EF-4B44-BB0A-8940FAB64FCD}"/>
              </a:ext>
            </a:extLst>
          </p:cNvPr>
          <p:cNvSpPr>
            <a:spLocks noGrp="1"/>
          </p:cNvSpPr>
          <p:nvPr>
            <p:ph type="body" sz="quarter" idx="17"/>
          </p:nvPr>
        </p:nvSpPr>
        <p:spPr>
          <a:xfrm>
            <a:off x="8183365" y="1613721"/>
            <a:ext cx="3549650" cy="636534"/>
          </a:xfrm>
        </p:spPr>
        <p:txBody>
          <a:bodyPr/>
          <a:lstStyle>
            <a:lvl1pPr marL="0" indent="0">
              <a:buNone/>
              <a:defRPr sz="4400">
                <a:solidFill>
                  <a:schemeClr val="accent3"/>
                </a:solidFill>
                <a:latin typeface="+mj-lt"/>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19" name="Text Placeholder 5">
            <a:extLst>
              <a:ext uri="{FF2B5EF4-FFF2-40B4-BE49-F238E27FC236}">
                <a16:creationId xmlns:a16="http://schemas.microsoft.com/office/drawing/2014/main" id="{73B81C94-B4A5-5B45-9AF6-02EAAAE1B2ED}"/>
              </a:ext>
            </a:extLst>
          </p:cNvPr>
          <p:cNvSpPr>
            <a:spLocks noGrp="1"/>
          </p:cNvSpPr>
          <p:nvPr>
            <p:ph type="body" sz="quarter" idx="18"/>
          </p:nvPr>
        </p:nvSpPr>
        <p:spPr>
          <a:xfrm>
            <a:off x="457200" y="2311900"/>
            <a:ext cx="3549650" cy="447525"/>
          </a:xfrm>
        </p:spPr>
        <p:txBody>
          <a:bodyPr/>
          <a:lstStyle>
            <a:lvl1pPr marL="0" indent="0">
              <a:spcBef>
                <a:spcPts val="0"/>
              </a:spcBef>
              <a:spcAft>
                <a:spcPts val="0"/>
              </a:spcAft>
              <a:buNone/>
              <a:defRPr sz="1500" b="0" i="0">
                <a:solidFill>
                  <a:schemeClr val="tx1"/>
                </a:solidFill>
                <a:latin typeface="+mj-lt"/>
                <a:cs typeface="Calibri" panose="020F0502020204030204" pitchFamily="34" charset="0"/>
              </a:defRPr>
            </a:lvl1pPr>
            <a:lvl2pPr marL="228600" indent="-222250">
              <a:spcBef>
                <a:spcPts val="0"/>
              </a:spcBef>
              <a:spcAft>
                <a:spcPts val="0"/>
              </a:spcAft>
              <a:tabLst/>
              <a:defRPr sz="1500">
                <a:latin typeface="+mj-lt"/>
              </a:defRPr>
            </a:lvl2pPr>
            <a:lvl3pPr marL="519113" indent="-274638">
              <a:spcBef>
                <a:spcPts val="0"/>
              </a:spcBef>
              <a:spcAft>
                <a:spcPts val="0"/>
              </a:spcAft>
              <a:tabLst/>
              <a:defRPr sz="1500">
                <a:latin typeface="+mj-lt"/>
              </a:defRPr>
            </a:lvl3pPr>
            <a:lvl4pPr marL="803275" indent="-238125">
              <a:spcBef>
                <a:spcPts val="0"/>
              </a:spcBef>
              <a:spcAft>
                <a:spcPts val="0"/>
              </a:spcAft>
              <a:tabLst/>
              <a:defRPr sz="1500">
                <a:latin typeface="+mj-lt"/>
              </a:defRPr>
            </a:lvl4pPr>
            <a:lvl5pPr marL="1085850" indent="-276225">
              <a:spcBef>
                <a:spcPts val="0"/>
              </a:spcBef>
              <a:spcAft>
                <a:spcPts val="0"/>
              </a:spcAft>
              <a:tabLst/>
              <a:defRPr sz="1500">
                <a:latin typeface="+mj-lt"/>
              </a:defRPr>
            </a:lvl5pPr>
          </a:lstStyle>
          <a:p>
            <a:pPr lvl="0"/>
            <a:r>
              <a:rPr lang="en-US"/>
              <a:t>Click to edit Master text styles</a:t>
            </a:r>
          </a:p>
        </p:txBody>
      </p:sp>
      <p:sp>
        <p:nvSpPr>
          <p:cNvPr id="20" name="Text Placeholder 5">
            <a:extLst>
              <a:ext uri="{FF2B5EF4-FFF2-40B4-BE49-F238E27FC236}">
                <a16:creationId xmlns:a16="http://schemas.microsoft.com/office/drawing/2014/main" id="{C134E51F-B9D7-714C-A962-DAC3EA7E9B3B}"/>
              </a:ext>
            </a:extLst>
          </p:cNvPr>
          <p:cNvSpPr>
            <a:spLocks noGrp="1"/>
          </p:cNvSpPr>
          <p:nvPr>
            <p:ph type="body" sz="quarter" idx="19"/>
          </p:nvPr>
        </p:nvSpPr>
        <p:spPr>
          <a:xfrm>
            <a:off x="4310008" y="2311900"/>
            <a:ext cx="3549650" cy="447525"/>
          </a:xfrm>
        </p:spPr>
        <p:txBody>
          <a:bodyPr/>
          <a:lstStyle>
            <a:lvl1pPr marL="0" indent="0">
              <a:spcBef>
                <a:spcPts val="0"/>
              </a:spcBef>
              <a:spcAft>
                <a:spcPts val="0"/>
              </a:spcAft>
              <a:buNone/>
              <a:defRPr sz="1500" b="0" i="0">
                <a:solidFill>
                  <a:schemeClr val="tx1"/>
                </a:solidFill>
                <a:latin typeface="+mj-lt"/>
                <a:cs typeface="Calibri" panose="020F0502020204030204" pitchFamily="34" charset="0"/>
              </a:defRPr>
            </a:lvl1pPr>
            <a:lvl2pPr marL="228600" indent="-222250">
              <a:spcBef>
                <a:spcPts val="0"/>
              </a:spcBef>
              <a:spcAft>
                <a:spcPts val="0"/>
              </a:spcAft>
              <a:tabLst/>
              <a:defRPr sz="1500">
                <a:latin typeface="+mj-lt"/>
              </a:defRPr>
            </a:lvl2pPr>
            <a:lvl3pPr marL="519113" indent="-274638">
              <a:spcBef>
                <a:spcPts val="0"/>
              </a:spcBef>
              <a:spcAft>
                <a:spcPts val="0"/>
              </a:spcAft>
              <a:tabLst/>
              <a:defRPr sz="1500">
                <a:latin typeface="+mj-lt"/>
              </a:defRPr>
            </a:lvl3pPr>
            <a:lvl4pPr marL="803275" indent="-238125">
              <a:spcBef>
                <a:spcPts val="0"/>
              </a:spcBef>
              <a:spcAft>
                <a:spcPts val="0"/>
              </a:spcAft>
              <a:tabLst/>
              <a:defRPr sz="1500">
                <a:latin typeface="+mj-lt"/>
              </a:defRPr>
            </a:lvl4pPr>
            <a:lvl5pPr marL="1085850" indent="-276225">
              <a:spcBef>
                <a:spcPts val="0"/>
              </a:spcBef>
              <a:spcAft>
                <a:spcPts val="0"/>
              </a:spcAft>
              <a:tabLst/>
              <a:defRPr sz="1500">
                <a:latin typeface="+mj-lt"/>
              </a:defRPr>
            </a:lvl5pPr>
          </a:lstStyle>
          <a:p>
            <a:pPr lvl="0"/>
            <a:r>
              <a:rPr lang="en-US"/>
              <a:t>Click to edit Master text styles</a:t>
            </a:r>
          </a:p>
        </p:txBody>
      </p:sp>
      <p:sp>
        <p:nvSpPr>
          <p:cNvPr id="21" name="Text Placeholder 5">
            <a:extLst>
              <a:ext uri="{FF2B5EF4-FFF2-40B4-BE49-F238E27FC236}">
                <a16:creationId xmlns:a16="http://schemas.microsoft.com/office/drawing/2014/main" id="{B8FBFB3F-D200-8E45-A44B-EBD239092EB0}"/>
              </a:ext>
            </a:extLst>
          </p:cNvPr>
          <p:cNvSpPr>
            <a:spLocks noGrp="1"/>
          </p:cNvSpPr>
          <p:nvPr>
            <p:ph type="body" sz="quarter" idx="20"/>
          </p:nvPr>
        </p:nvSpPr>
        <p:spPr>
          <a:xfrm>
            <a:off x="8173092" y="2311900"/>
            <a:ext cx="3549650" cy="447525"/>
          </a:xfrm>
        </p:spPr>
        <p:txBody>
          <a:bodyPr/>
          <a:lstStyle>
            <a:lvl1pPr marL="0" indent="0">
              <a:spcBef>
                <a:spcPts val="0"/>
              </a:spcBef>
              <a:spcAft>
                <a:spcPts val="0"/>
              </a:spcAft>
              <a:buNone/>
              <a:defRPr sz="1500" b="0" i="0">
                <a:solidFill>
                  <a:schemeClr val="tx1"/>
                </a:solidFill>
                <a:latin typeface="+mj-lt"/>
                <a:cs typeface="Calibri" panose="020F0502020204030204" pitchFamily="34" charset="0"/>
              </a:defRPr>
            </a:lvl1pPr>
            <a:lvl2pPr marL="228600" indent="-222250">
              <a:spcBef>
                <a:spcPts val="0"/>
              </a:spcBef>
              <a:spcAft>
                <a:spcPts val="0"/>
              </a:spcAft>
              <a:tabLst/>
              <a:defRPr sz="1500">
                <a:latin typeface="+mj-lt"/>
              </a:defRPr>
            </a:lvl2pPr>
            <a:lvl3pPr marL="519113" indent="-274638">
              <a:spcBef>
                <a:spcPts val="0"/>
              </a:spcBef>
              <a:spcAft>
                <a:spcPts val="0"/>
              </a:spcAft>
              <a:tabLst/>
              <a:defRPr sz="1500">
                <a:latin typeface="+mj-lt"/>
              </a:defRPr>
            </a:lvl3pPr>
            <a:lvl4pPr marL="803275" indent="-238125">
              <a:spcBef>
                <a:spcPts val="0"/>
              </a:spcBef>
              <a:spcAft>
                <a:spcPts val="0"/>
              </a:spcAft>
              <a:tabLst/>
              <a:defRPr sz="1500">
                <a:latin typeface="+mj-lt"/>
              </a:defRPr>
            </a:lvl4pPr>
            <a:lvl5pPr marL="1085850" indent="-276225">
              <a:spcBef>
                <a:spcPts val="0"/>
              </a:spcBef>
              <a:spcAft>
                <a:spcPts val="0"/>
              </a:spcAft>
              <a:tabLst/>
              <a:defRPr sz="1500">
                <a:latin typeface="+mj-lt"/>
              </a:defRPr>
            </a:lvl5pPr>
          </a:lstStyle>
          <a:p>
            <a:pPr lvl="0"/>
            <a:r>
              <a:rPr lang="en-US"/>
              <a:t>Click to edit Master text styles</a:t>
            </a:r>
          </a:p>
        </p:txBody>
      </p:sp>
      <p:sp>
        <p:nvSpPr>
          <p:cNvPr id="15" name="Text Placeholder 10">
            <a:extLst>
              <a:ext uri="{FF2B5EF4-FFF2-40B4-BE49-F238E27FC236}">
                <a16:creationId xmlns:a16="http://schemas.microsoft.com/office/drawing/2014/main" id="{DB9533FB-101C-564C-A9B2-8BBC8342D8CB}"/>
              </a:ext>
            </a:extLst>
          </p:cNvPr>
          <p:cNvSpPr>
            <a:spLocks noGrp="1"/>
          </p:cNvSpPr>
          <p:nvPr>
            <p:ph type="body" sz="quarter" idx="21"/>
          </p:nvPr>
        </p:nvSpPr>
        <p:spPr>
          <a:xfrm>
            <a:off x="457200" y="5001689"/>
            <a:ext cx="5638800" cy="1240085"/>
          </a:xfrm>
        </p:spPr>
        <p:txBody>
          <a:bodyPr>
            <a:noAutofit/>
          </a:bodyPr>
          <a:lstStyle>
            <a:lvl1pPr marL="0" indent="0">
              <a:spcBef>
                <a:spcPts val="0"/>
              </a:spcBef>
              <a:spcAft>
                <a:spcPts val="400"/>
              </a:spcAft>
              <a:buFontTx/>
              <a:buNone/>
              <a:tabLst/>
              <a:defRPr sz="1500" b="1">
                <a:solidFill>
                  <a:schemeClr val="tx1"/>
                </a:solidFill>
                <a:latin typeface="+mj-lt"/>
              </a:defRPr>
            </a:lvl1pPr>
            <a:lvl2pPr marL="230188" indent="-230188">
              <a:spcBef>
                <a:spcPts val="0"/>
              </a:spcBef>
              <a:spcAft>
                <a:spcPts val="400"/>
              </a:spcAft>
              <a:buFont typeface="Arial" panose="020B0604020202020204" pitchFamily="34" charset="0"/>
              <a:buChar char="•"/>
              <a:tabLst/>
              <a:defRPr sz="1500">
                <a:solidFill>
                  <a:schemeClr val="tx1"/>
                </a:solidFill>
                <a:latin typeface="+mj-lt"/>
              </a:defRPr>
            </a:lvl2pPr>
            <a:lvl3pPr marL="460375" indent="-223838">
              <a:spcBef>
                <a:spcPts val="0"/>
              </a:spcBef>
              <a:spcAft>
                <a:spcPts val="400"/>
              </a:spcAft>
              <a:tabLst/>
              <a:defRPr sz="1500">
                <a:solidFill>
                  <a:schemeClr val="tx1"/>
                </a:solidFill>
                <a:latin typeface="+mj-lt"/>
              </a:defRPr>
            </a:lvl3pPr>
            <a:lvl4pPr marL="690563" indent="-230188">
              <a:spcBef>
                <a:spcPts val="0"/>
              </a:spcBef>
              <a:spcAft>
                <a:spcPts val="400"/>
              </a:spcAft>
              <a:tabLst/>
              <a:defRPr sz="1500">
                <a:solidFill>
                  <a:schemeClr val="tx1"/>
                </a:solidFill>
                <a:latin typeface="+mj-lt"/>
              </a:defRPr>
            </a:lvl4pPr>
            <a:lvl5pPr marL="914400" indent="-211138">
              <a:spcBef>
                <a:spcPts val="0"/>
              </a:spcBef>
              <a:spcAft>
                <a:spcPts val="400"/>
              </a:spcAft>
              <a:tabLst/>
              <a:defRPr sz="1500">
                <a:solidFill>
                  <a:schemeClr val="tx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Box 15">
            <a:extLst>
              <a:ext uri="{FF2B5EF4-FFF2-40B4-BE49-F238E27FC236}">
                <a16:creationId xmlns:a16="http://schemas.microsoft.com/office/drawing/2014/main" id="{57023BF8-94F9-4D4F-AE8F-3AB0B07713D0}"/>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©2024 ExlService Holdings, Inc. All rights reserved.</a:t>
            </a:r>
          </a:p>
        </p:txBody>
      </p:sp>
      <p:sp>
        <p:nvSpPr>
          <p:cNvPr id="22" name="TextBox 21">
            <a:extLst>
              <a:ext uri="{FF2B5EF4-FFF2-40B4-BE49-F238E27FC236}">
                <a16:creationId xmlns:a16="http://schemas.microsoft.com/office/drawing/2014/main" id="{554628D0-DB29-484F-AE87-9BA55BF787A1}"/>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a:solidFill>
                <a:schemeClr val="tx2"/>
              </a:solidFill>
            </a:endParaRPr>
          </a:p>
        </p:txBody>
      </p:sp>
    </p:spTree>
    <p:extLst>
      <p:ext uri="{BB962C8B-B14F-4D97-AF65-F5344CB8AC3E}">
        <p14:creationId xmlns:p14="http://schemas.microsoft.com/office/powerpoint/2010/main" val="1927746554"/>
      </p:ext>
    </p:extLst>
  </p:cSld>
  <p:clrMapOvr>
    <a:overrideClrMapping bg1="lt1" tx1="dk1" bg2="lt2" tx2="dk2" accent1="accent1" accent2="accent2" accent3="accent3" accent4="accent4" accent5="accent5" accent6="accent6" hlink="hlink" folHlink="folHlink"/>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Case study detaile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D0396F7-F256-7EC8-5CFA-5E28D456D666}"/>
              </a:ext>
            </a:extLst>
          </p:cNvPr>
          <p:cNvSpPr/>
          <p:nvPr userDrawn="1"/>
        </p:nvSpPr>
        <p:spPr>
          <a:xfrm>
            <a:off x="0" y="0"/>
            <a:ext cx="12192000" cy="1204111"/>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511BE63-AB7C-B671-C72A-EFE88271CA5D}"/>
              </a:ext>
            </a:extLst>
          </p:cNvPr>
          <p:cNvSpPr txBox="1"/>
          <p:nvPr userDrawn="1"/>
        </p:nvSpPr>
        <p:spPr>
          <a:xfrm>
            <a:off x="8955344" y="645799"/>
            <a:ext cx="2945230" cy="769441"/>
          </a:xfrm>
          <a:prstGeom prst="rect">
            <a:avLst/>
          </a:prstGeom>
          <a:noFill/>
        </p:spPr>
        <p:txBody>
          <a:bodyPr wrap="none" rtlCol="0">
            <a:spAutoFit/>
          </a:bodyPr>
          <a:lstStyle/>
          <a:p>
            <a:r>
              <a:rPr lang="en-US" sz="4400">
                <a:solidFill>
                  <a:schemeClr val="bg1"/>
                </a:solidFill>
                <a:latin typeface="+mj-lt"/>
              </a:rPr>
              <a:t>CASE STUDY</a:t>
            </a:r>
          </a:p>
        </p:txBody>
      </p:sp>
      <p:pic>
        <p:nvPicPr>
          <p:cNvPr id="24" name="Picture 23">
            <a:extLst>
              <a:ext uri="{FF2B5EF4-FFF2-40B4-BE49-F238E27FC236}">
                <a16:creationId xmlns:a16="http://schemas.microsoft.com/office/drawing/2014/main" id="{54BE4AA2-7A93-2244-97DF-BEAFE86FE2B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16" name="TextBox 15">
            <a:extLst>
              <a:ext uri="{FF2B5EF4-FFF2-40B4-BE49-F238E27FC236}">
                <a16:creationId xmlns:a16="http://schemas.microsoft.com/office/drawing/2014/main" id="{57023BF8-94F9-4D4F-AE8F-3AB0B07713D0}"/>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©2024 ExlService Holdings, Inc. All rights reserved.</a:t>
            </a:r>
          </a:p>
        </p:txBody>
      </p:sp>
      <p:sp>
        <p:nvSpPr>
          <p:cNvPr id="22" name="TextBox 21">
            <a:extLst>
              <a:ext uri="{FF2B5EF4-FFF2-40B4-BE49-F238E27FC236}">
                <a16:creationId xmlns:a16="http://schemas.microsoft.com/office/drawing/2014/main" id="{554628D0-DB29-484F-AE87-9BA55BF787A1}"/>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a:solidFill>
                <a:schemeClr val="tx2"/>
              </a:solidFill>
            </a:endParaRPr>
          </a:p>
        </p:txBody>
      </p:sp>
      <p:sp>
        <p:nvSpPr>
          <p:cNvPr id="6" name="TextBox 5">
            <a:extLst>
              <a:ext uri="{FF2B5EF4-FFF2-40B4-BE49-F238E27FC236}">
                <a16:creationId xmlns:a16="http://schemas.microsoft.com/office/drawing/2014/main" id="{1C0C95D7-21A9-CC2A-7CC1-81A26F21BCF3}"/>
              </a:ext>
            </a:extLst>
          </p:cNvPr>
          <p:cNvSpPr txBox="1"/>
          <p:nvPr userDrawn="1"/>
        </p:nvSpPr>
        <p:spPr>
          <a:xfrm>
            <a:off x="8766928" y="976213"/>
            <a:ext cx="3322063" cy="861774"/>
          </a:xfrm>
          <a:prstGeom prst="rect">
            <a:avLst/>
          </a:prstGeom>
          <a:noFill/>
        </p:spPr>
        <p:txBody>
          <a:bodyPr wrap="none" rtlCol="0">
            <a:spAutoFit/>
          </a:bodyPr>
          <a:lstStyle/>
          <a:p>
            <a:r>
              <a:rPr lang="en-US" sz="5000">
                <a:solidFill>
                  <a:schemeClr val="bg1"/>
                </a:solidFill>
                <a:latin typeface="+mj-lt"/>
              </a:rPr>
              <a:t>CASE STUDY</a:t>
            </a:r>
          </a:p>
        </p:txBody>
      </p:sp>
      <p:sp>
        <p:nvSpPr>
          <p:cNvPr id="10" name="Text Placeholder 9">
            <a:extLst>
              <a:ext uri="{FF2B5EF4-FFF2-40B4-BE49-F238E27FC236}">
                <a16:creationId xmlns:a16="http://schemas.microsoft.com/office/drawing/2014/main" id="{09F8A7F0-36A8-F7F8-93EA-B7D45AAAE0F1}"/>
              </a:ext>
            </a:extLst>
          </p:cNvPr>
          <p:cNvSpPr>
            <a:spLocks noGrp="1"/>
          </p:cNvSpPr>
          <p:nvPr>
            <p:ph type="body" sz="quarter" idx="10"/>
          </p:nvPr>
        </p:nvSpPr>
        <p:spPr>
          <a:xfrm>
            <a:off x="457200" y="315990"/>
            <a:ext cx="11524268" cy="558199"/>
          </a:xfrm>
        </p:spPr>
        <p:txBody>
          <a:bodyPr/>
          <a:lstStyle>
            <a:lvl1pPr marL="0" indent="0">
              <a:buNone/>
              <a:defRPr sz="3600"/>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27" name="Text Placeholder 26">
            <a:extLst>
              <a:ext uri="{FF2B5EF4-FFF2-40B4-BE49-F238E27FC236}">
                <a16:creationId xmlns:a16="http://schemas.microsoft.com/office/drawing/2014/main" id="{0341B144-3A4C-B95E-E40F-3D52D3981375}"/>
              </a:ext>
            </a:extLst>
          </p:cNvPr>
          <p:cNvSpPr>
            <a:spLocks noGrp="1"/>
          </p:cNvSpPr>
          <p:nvPr>
            <p:ph type="body" sz="quarter" idx="12"/>
          </p:nvPr>
        </p:nvSpPr>
        <p:spPr>
          <a:xfrm>
            <a:off x="457200" y="855549"/>
            <a:ext cx="8308975" cy="227798"/>
          </a:xfrm>
        </p:spPr>
        <p:txBody>
          <a:bodyPr/>
          <a:lstStyle>
            <a:lvl1pPr marL="0" indent="0">
              <a:buFontTx/>
              <a:buNone/>
              <a:defRPr sz="1600" b="1">
                <a:solidFill>
                  <a:schemeClr val="accent3"/>
                </a:solidFill>
                <a:latin typeface="+mn-lt"/>
              </a:defRPr>
            </a:lvl1pPr>
          </a:lstStyle>
          <a:p>
            <a:pPr lvl="0"/>
            <a:r>
              <a:rPr lang="en-US"/>
              <a:t>Click to edit Master text styles</a:t>
            </a:r>
          </a:p>
        </p:txBody>
      </p:sp>
      <p:sp>
        <p:nvSpPr>
          <p:cNvPr id="29" name="Text Placeholder 26">
            <a:extLst>
              <a:ext uri="{FF2B5EF4-FFF2-40B4-BE49-F238E27FC236}">
                <a16:creationId xmlns:a16="http://schemas.microsoft.com/office/drawing/2014/main" id="{85C16B2F-0E6E-4C9F-FDC9-5049DDE918B7}"/>
              </a:ext>
            </a:extLst>
          </p:cNvPr>
          <p:cNvSpPr>
            <a:spLocks noGrp="1"/>
          </p:cNvSpPr>
          <p:nvPr>
            <p:ph type="body" sz="quarter" idx="13" hasCustomPrompt="1"/>
          </p:nvPr>
        </p:nvSpPr>
        <p:spPr>
          <a:xfrm>
            <a:off x="457201" y="1570034"/>
            <a:ext cx="2201157" cy="282410"/>
          </a:xfrm>
        </p:spPr>
        <p:txBody>
          <a:bodyPr/>
          <a:lstStyle>
            <a:lvl1pPr marL="0" indent="0">
              <a:buFontTx/>
              <a:buNone/>
              <a:defRPr sz="1600" b="1">
                <a:solidFill>
                  <a:schemeClr val="accent3"/>
                </a:solidFill>
                <a:latin typeface="+mn-lt"/>
              </a:defRPr>
            </a:lvl1pPr>
          </a:lstStyle>
          <a:p>
            <a:pPr lvl="0"/>
            <a:r>
              <a:rPr lang="en-US"/>
              <a:t>Client</a:t>
            </a:r>
          </a:p>
        </p:txBody>
      </p:sp>
      <p:sp>
        <p:nvSpPr>
          <p:cNvPr id="32" name="Text Placeholder 31">
            <a:extLst>
              <a:ext uri="{FF2B5EF4-FFF2-40B4-BE49-F238E27FC236}">
                <a16:creationId xmlns:a16="http://schemas.microsoft.com/office/drawing/2014/main" id="{FD25BC01-6A2C-BC8A-CE0F-9CCBDA97A1D6}"/>
              </a:ext>
            </a:extLst>
          </p:cNvPr>
          <p:cNvSpPr>
            <a:spLocks noGrp="1"/>
          </p:cNvSpPr>
          <p:nvPr>
            <p:ph type="body" sz="quarter" idx="14" hasCustomPrompt="1"/>
          </p:nvPr>
        </p:nvSpPr>
        <p:spPr>
          <a:xfrm>
            <a:off x="461388" y="1924655"/>
            <a:ext cx="2196206" cy="1055065"/>
          </a:xfrm>
        </p:spPr>
        <p:txBody>
          <a:bodyPr/>
          <a:lstStyle>
            <a:lvl1pPr marL="0" indent="0">
              <a:buFontTx/>
              <a:buNone/>
              <a:defRPr lang="en-US" sz="1800" kern="1200" dirty="0" smtClean="0">
                <a:solidFill>
                  <a:srgbClr val="000000"/>
                </a:solidFill>
                <a:latin typeface="+mj-lt"/>
                <a:ea typeface="+mn-ea"/>
                <a:cs typeface="+mn-cs"/>
              </a:defRPr>
            </a:lvl1pPr>
            <a:lvl2pPr marL="290513" indent="0">
              <a:buFontTx/>
              <a:buNone/>
              <a:defRPr lang="en-US" sz="1800" kern="1200" dirty="0" smtClean="0">
                <a:solidFill>
                  <a:srgbClr val="000000"/>
                </a:solidFill>
                <a:latin typeface="+mj-lt"/>
                <a:ea typeface="+mn-ea"/>
                <a:cs typeface="+mn-cs"/>
              </a:defRPr>
            </a:lvl2pPr>
            <a:lvl3pPr marL="582613" indent="0">
              <a:buFontTx/>
              <a:buNone/>
              <a:defRPr lang="en-US" sz="1800" kern="1200" dirty="0" smtClean="0">
                <a:solidFill>
                  <a:srgbClr val="000000"/>
                </a:solidFill>
                <a:latin typeface="+mj-lt"/>
                <a:ea typeface="+mn-ea"/>
                <a:cs typeface="+mn-cs"/>
              </a:defRPr>
            </a:lvl3pPr>
            <a:lvl4pPr marL="855663" indent="0">
              <a:buFontTx/>
              <a:buNone/>
              <a:defRPr lang="en-US" sz="1800" kern="1200" dirty="0" smtClean="0">
                <a:solidFill>
                  <a:srgbClr val="000000"/>
                </a:solidFill>
                <a:latin typeface="+mj-lt"/>
                <a:ea typeface="+mn-ea"/>
                <a:cs typeface="+mn-cs"/>
              </a:defRPr>
            </a:lvl4pPr>
            <a:lvl5pPr marL="1100138" indent="0">
              <a:buFontTx/>
              <a:buNone/>
              <a:defRPr lang="en-US" sz="1800" kern="1200" dirty="0">
                <a:solidFill>
                  <a:srgbClr val="000000"/>
                </a:solidFill>
                <a:latin typeface="+mj-lt"/>
                <a:ea typeface="+mn-ea"/>
                <a:cs typeface="+mn-cs"/>
              </a:defRPr>
            </a:lvl5pPr>
          </a:lstStyle>
          <a:p>
            <a:pPr lvl="0"/>
            <a:r>
              <a:rPr lang="en-US"/>
              <a:t>Client industry intro description goes here on up to four lines of text content</a:t>
            </a:r>
          </a:p>
        </p:txBody>
      </p:sp>
      <p:sp>
        <p:nvSpPr>
          <p:cNvPr id="33" name="Text Placeholder 26">
            <a:extLst>
              <a:ext uri="{FF2B5EF4-FFF2-40B4-BE49-F238E27FC236}">
                <a16:creationId xmlns:a16="http://schemas.microsoft.com/office/drawing/2014/main" id="{702C7A7B-5BE8-27C7-C967-54B2501D1DD1}"/>
              </a:ext>
            </a:extLst>
          </p:cNvPr>
          <p:cNvSpPr>
            <a:spLocks noGrp="1"/>
          </p:cNvSpPr>
          <p:nvPr>
            <p:ph type="body" sz="quarter" idx="15" hasCustomPrompt="1"/>
          </p:nvPr>
        </p:nvSpPr>
        <p:spPr>
          <a:xfrm>
            <a:off x="457201" y="3151528"/>
            <a:ext cx="2201157" cy="282410"/>
          </a:xfrm>
        </p:spPr>
        <p:txBody>
          <a:bodyPr/>
          <a:lstStyle>
            <a:lvl1pPr marL="0" indent="0">
              <a:buFontTx/>
              <a:buNone/>
              <a:defRPr sz="1600" b="1">
                <a:solidFill>
                  <a:schemeClr val="accent3"/>
                </a:solidFill>
                <a:latin typeface="+mn-lt"/>
              </a:defRPr>
            </a:lvl1pPr>
          </a:lstStyle>
          <a:p>
            <a:pPr lvl="0"/>
            <a:r>
              <a:rPr lang="en-US"/>
              <a:t>Client challenges</a:t>
            </a:r>
          </a:p>
        </p:txBody>
      </p:sp>
      <p:sp>
        <p:nvSpPr>
          <p:cNvPr id="37" name="Text Placeholder 36">
            <a:extLst>
              <a:ext uri="{FF2B5EF4-FFF2-40B4-BE49-F238E27FC236}">
                <a16:creationId xmlns:a16="http://schemas.microsoft.com/office/drawing/2014/main" id="{C924DEDB-3EDF-E33C-EF76-4E02B7B6B8EF}"/>
              </a:ext>
            </a:extLst>
          </p:cNvPr>
          <p:cNvSpPr>
            <a:spLocks noGrp="1"/>
          </p:cNvSpPr>
          <p:nvPr>
            <p:ph type="body" sz="quarter" idx="16"/>
          </p:nvPr>
        </p:nvSpPr>
        <p:spPr>
          <a:xfrm>
            <a:off x="457201" y="3502135"/>
            <a:ext cx="2201157" cy="2598720"/>
          </a:xfrm>
        </p:spPr>
        <p:txBody>
          <a:bodyPr/>
          <a:lstStyle>
            <a:lvl1pPr marL="112713" indent="-112713">
              <a:spcBef>
                <a:spcPts val="200"/>
              </a:spcBef>
              <a:spcAft>
                <a:spcPts val="200"/>
              </a:spcAft>
              <a:buClr>
                <a:schemeClr val="accent3"/>
              </a:buClr>
              <a:defRPr sz="1100">
                <a:solidFill>
                  <a:schemeClr val="tx1"/>
                </a:solidFill>
              </a:defRPr>
            </a:lvl1pPr>
          </a:lstStyle>
          <a:p>
            <a:pPr lvl="0"/>
            <a:r>
              <a:rPr lang="en-US"/>
              <a:t>Click to edit Master text styles</a:t>
            </a:r>
          </a:p>
        </p:txBody>
      </p:sp>
      <p:sp>
        <p:nvSpPr>
          <p:cNvPr id="43" name="Text Placeholder 26">
            <a:extLst>
              <a:ext uri="{FF2B5EF4-FFF2-40B4-BE49-F238E27FC236}">
                <a16:creationId xmlns:a16="http://schemas.microsoft.com/office/drawing/2014/main" id="{FDA3A212-8F30-D033-AB41-B7498539543D}"/>
              </a:ext>
            </a:extLst>
          </p:cNvPr>
          <p:cNvSpPr>
            <a:spLocks noGrp="1"/>
          </p:cNvSpPr>
          <p:nvPr>
            <p:ph type="body" sz="quarter" idx="17" hasCustomPrompt="1"/>
          </p:nvPr>
        </p:nvSpPr>
        <p:spPr>
          <a:xfrm>
            <a:off x="3054221" y="1570034"/>
            <a:ext cx="2414504" cy="282410"/>
          </a:xfrm>
        </p:spPr>
        <p:txBody>
          <a:bodyPr/>
          <a:lstStyle>
            <a:lvl1pPr marL="0" indent="0">
              <a:buFontTx/>
              <a:buNone/>
              <a:defRPr sz="1600" b="1">
                <a:solidFill>
                  <a:schemeClr val="accent3"/>
                </a:solidFill>
                <a:latin typeface="+mn-lt"/>
              </a:defRPr>
            </a:lvl1pPr>
          </a:lstStyle>
          <a:p>
            <a:pPr lvl="0"/>
            <a:r>
              <a:rPr lang="en-US"/>
              <a:t>Scope</a:t>
            </a:r>
          </a:p>
        </p:txBody>
      </p:sp>
      <p:sp>
        <p:nvSpPr>
          <p:cNvPr id="44" name="Text Placeholder 36">
            <a:extLst>
              <a:ext uri="{FF2B5EF4-FFF2-40B4-BE49-F238E27FC236}">
                <a16:creationId xmlns:a16="http://schemas.microsoft.com/office/drawing/2014/main" id="{A14E640B-FB32-E6A5-7E82-DDDAEC38172A}"/>
              </a:ext>
            </a:extLst>
          </p:cNvPr>
          <p:cNvSpPr>
            <a:spLocks noGrp="1"/>
          </p:cNvSpPr>
          <p:nvPr>
            <p:ph type="body" sz="quarter" idx="18"/>
          </p:nvPr>
        </p:nvSpPr>
        <p:spPr>
          <a:xfrm>
            <a:off x="3054221" y="1924656"/>
            <a:ext cx="5603600" cy="2363868"/>
          </a:xfrm>
        </p:spPr>
        <p:txBody>
          <a:bodyPr/>
          <a:lstStyle>
            <a:lvl1pPr marL="112713" indent="-112713">
              <a:spcBef>
                <a:spcPts val="200"/>
              </a:spcBef>
              <a:spcAft>
                <a:spcPts val="200"/>
              </a:spcAft>
              <a:buClr>
                <a:schemeClr val="accent3"/>
              </a:buClr>
              <a:defRPr sz="1100">
                <a:solidFill>
                  <a:schemeClr val="tx1"/>
                </a:solidFill>
              </a:defRPr>
            </a:lvl1pPr>
          </a:lstStyle>
          <a:p>
            <a:pPr lvl="0"/>
            <a:r>
              <a:rPr lang="en-US"/>
              <a:t>Click to edit Master text styles</a:t>
            </a:r>
          </a:p>
        </p:txBody>
      </p:sp>
      <p:sp>
        <p:nvSpPr>
          <p:cNvPr id="46" name="Text Placeholder 26">
            <a:extLst>
              <a:ext uri="{FF2B5EF4-FFF2-40B4-BE49-F238E27FC236}">
                <a16:creationId xmlns:a16="http://schemas.microsoft.com/office/drawing/2014/main" id="{2841CF6B-CB34-C014-F54E-BC4F141F3BBE}"/>
              </a:ext>
            </a:extLst>
          </p:cNvPr>
          <p:cNvSpPr>
            <a:spLocks noGrp="1"/>
          </p:cNvSpPr>
          <p:nvPr>
            <p:ph type="body" sz="quarter" idx="19" hasCustomPrompt="1"/>
          </p:nvPr>
        </p:nvSpPr>
        <p:spPr>
          <a:xfrm>
            <a:off x="3054221" y="4427256"/>
            <a:ext cx="2414504" cy="282410"/>
          </a:xfrm>
        </p:spPr>
        <p:txBody>
          <a:bodyPr/>
          <a:lstStyle>
            <a:lvl1pPr marL="0" indent="0">
              <a:buFontTx/>
              <a:buNone/>
              <a:defRPr sz="1600" b="1">
                <a:solidFill>
                  <a:schemeClr val="accent3"/>
                </a:solidFill>
                <a:latin typeface="+mn-lt"/>
              </a:defRPr>
            </a:lvl1pPr>
          </a:lstStyle>
          <a:p>
            <a:pPr lvl="0"/>
            <a:r>
              <a:rPr lang="en-US"/>
              <a:t>EXL solution</a:t>
            </a:r>
          </a:p>
        </p:txBody>
      </p:sp>
      <p:sp>
        <p:nvSpPr>
          <p:cNvPr id="47" name="Text Placeholder 36">
            <a:extLst>
              <a:ext uri="{FF2B5EF4-FFF2-40B4-BE49-F238E27FC236}">
                <a16:creationId xmlns:a16="http://schemas.microsoft.com/office/drawing/2014/main" id="{78ADAF88-FA61-AF79-0470-D140F7AA2F72}"/>
              </a:ext>
            </a:extLst>
          </p:cNvPr>
          <p:cNvSpPr>
            <a:spLocks noGrp="1"/>
          </p:cNvSpPr>
          <p:nvPr>
            <p:ph type="body" sz="quarter" idx="20"/>
          </p:nvPr>
        </p:nvSpPr>
        <p:spPr>
          <a:xfrm>
            <a:off x="3054221" y="4790839"/>
            <a:ext cx="5603600" cy="1310016"/>
          </a:xfrm>
        </p:spPr>
        <p:txBody>
          <a:bodyPr/>
          <a:lstStyle>
            <a:lvl1pPr marL="112713" indent="-112713">
              <a:spcBef>
                <a:spcPts val="200"/>
              </a:spcBef>
              <a:spcAft>
                <a:spcPts val="200"/>
              </a:spcAft>
              <a:buClr>
                <a:schemeClr val="accent3"/>
              </a:buClr>
              <a:defRPr sz="1100">
                <a:solidFill>
                  <a:schemeClr val="tx1"/>
                </a:solidFill>
              </a:defRPr>
            </a:lvl1pPr>
          </a:lstStyle>
          <a:p>
            <a:pPr lvl="0"/>
            <a:r>
              <a:rPr lang="en-US"/>
              <a:t>Click to edit Master text styles</a:t>
            </a:r>
          </a:p>
        </p:txBody>
      </p:sp>
      <p:sp>
        <p:nvSpPr>
          <p:cNvPr id="49" name="Text Placeholder 26">
            <a:extLst>
              <a:ext uri="{FF2B5EF4-FFF2-40B4-BE49-F238E27FC236}">
                <a16:creationId xmlns:a16="http://schemas.microsoft.com/office/drawing/2014/main" id="{DE3059AE-6A6C-9CE8-454D-9F278F9EC3A2}"/>
              </a:ext>
            </a:extLst>
          </p:cNvPr>
          <p:cNvSpPr>
            <a:spLocks noGrp="1"/>
          </p:cNvSpPr>
          <p:nvPr>
            <p:ph type="body" sz="quarter" idx="21" hasCustomPrompt="1"/>
          </p:nvPr>
        </p:nvSpPr>
        <p:spPr>
          <a:xfrm>
            <a:off x="9125145" y="1570034"/>
            <a:ext cx="2677207" cy="282410"/>
          </a:xfrm>
        </p:spPr>
        <p:txBody>
          <a:bodyPr/>
          <a:lstStyle>
            <a:lvl1pPr marL="0" indent="0">
              <a:buFontTx/>
              <a:buNone/>
              <a:defRPr sz="1600" b="1">
                <a:solidFill>
                  <a:schemeClr val="tx2"/>
                </a:solidFill>
                <a:latin typeface="+mn-lt"/>
              </a:defRPr>
            </a:lvl1pPr>
          </a:lstStyle>
          <a:p>
            <a:pPr lvl="0"/>
            <a:r>
              <a:rPr lang="en-US"/>
              <a:t>Results</a:t>
            </a:r>
          </a:p>
        </p:txBody>
      </p:sp>
      <p:sp>
        <p:nvSpPr>
          <p:cNvPr id="51" name="Text Placeholder 36">
            <a:extLst>
              <a:ext uri="{FF2B5EF4-FFF2-40B4-BE49-F238E27FC236}">
                <a16:creationId xmlns:a16="http://schemas.microsoft.com/office/drawing/2014/main" id="{BD35A55A-C259-3ABC-DCF1-FF10E661689D}"/>
              </a:ext>
            </a:extLst>
          </p:cNvPr>
          <p:cNvSpPr>
            <a:spLocks noGrp="1"/>
          </p:cNvSpPr>
          <p:nvPr>
            <p:ph type="body" sz="quarter" idx="22"/>
          </p:nvPr>
        </p:nvSpPr>
        <p:spPr>
          <a:xfrm>
            <a:off x="9125146" y="1924655"/>
            <a:ext cx="2677206" cy="3975653"/>
          </a:xfrm>
        </p:spPr>
        <p:txBody>
          <a:bodyPr/>
          <a:lstStyle>
            <a:lvl1pPr marL="112713" indent="-112713">
              <a:spcBef>
                <a:spcPts val="200"/>
              </a:spcBef>
              <a:spcAft>
                <a:spcPts val="200"/>
              </a:spcAft>
              <a:buClr>
                <a:schemeClr val="tx2"/>
              </a:buClr>
              <a:defRPr sz="1100">
                <a:solidFill>
                  <a:schemeClr val="tx2"/>
                </a:solidFill>
                <a:latin typeface="+mn-lt"/>
              </a:defRPr>
            </a:lvl1pPr>
          </a:lstStyle>
          <a:p>
            <a:pPr lvl="0"/>
            <a:r>
              <a:rPr lang="en-US"/>
              <a:t>Click to edit Master text styles</a:t>
            </a:r>
          </a:p>
        </p:txBody>
      </p:sp>
    </p:spTree>
    <p:extLst>
      <p:ext uri="{BB962C8B-B14F-4D97-AF65-F5344CB8AC3E}">
        <p14:creationId xmlns:p14="http://schemas.microsoft.com/office/powerpoint/2010/main" val="2631695002"/>
      </p:ext>
    </p:extLst>
  </p:cSld>
  <p:clrMapOvr>
    <a:overrideClrMapping bg1="lt1" tx1="dk1" bg2="lt2" tx2="dk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hart highlight">
    <p:bg>
      <p:bgRef idx="1001">
        <a:schemeClr val="bg1"/>
      </p:bgRef>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4" name="Content Placeholder 3">
            <a:extLst>
              <a:ext uri="{FF2B5EF4-FFF2-40B4-BE49-F238E27FC236}">
                <a16:creationId xmlns:a16="http://schemas.microsoft.com/office/drawing/2014/main" id="{1CE9CC39-2615-554C-ADE2-A30C02888996}"/>
              </a:ext>
            </a:extLst>
          </p:cNvPr>
          <p:cNvSpPr>
            <a:spLocks noGrp="1"/>
          </p:cNvSpPr>
          <p:nvPr>
            <p:ph sz="quarter" idx="14" hasCustomPrompt="1"/>
          </p:nvPr>
        </p:nvSpPr>
        <p:spPr>
          <a:xfrm>
            <a:off x="4433888" y="1184239"/>
            <a:ext cx="7300912" cy="4456113"/>
          </a:xfrm>
          <a:noFill/>
        </p:spPr>
        <p:txBody>
          <a:bodyPr anchor="ctr" anchorCtr="0"/>
          <a:lstStyle>
            <a:lvl1pPr marL="0" indent="0" algn="ctr">
              <a:buNone/>
              <a:defRPr sz="1600"/>
            </a:lvl1pPr>
          </a:lstStyle>
          <a:p>
            <a:pPr lvl="0"/>
            <a:r>
              <a:rPr lang="en-US"/>
              <a:t>Insert infographics within this area</a:t>
            </a:r>
          </a:p>
        </p:txBody>
      </p:sp>
      <p:sp>
        <p:nvSpPr>
          <p:cNvPr id="10" name="Title 1">
            <a:extLst>
              <a:ext uri="{FF2B5EF4-FFF2-40B4-BE49-F238E27FC236}">
                <a16:creationId xmlns:a16="http://schemas.microsoft.com/office/drawing/2014/main" id="{1ACA16BD-E4B6-9444-B185-131F327A874C}"/>
              </a:ext>
            </a:extLst>
          </p:cNvPr>
          <p:cNvSpPr>
            <a:spLocks noGrp="1"/>
          </p:cNvSpPr>
          <p:nvPr>
            <p:ph type="ctrTitle"/>
          </p:nvPr>
        </p:nvSpPr>
        <p:spPr>
          <a:xfrm>
            <a:off x="457200" y="1184239"/>
            <a:ext cx="3679371" cy="1649186"/>
          </a:xfrm>
        </p:spPr>
        <p:txBody>
          <a:bodyPr anchor="t" anchorCtr="0">
            <a:noAutofit/>
          </a:bodyPr>
          <a:lstStyle>
            <a:lvl1pPr algn="l">
              <a:lnSpc>
                <a:spcPct val="80000"/>
              </a:lnSpc>
              <a:defRPr sz="44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B9479803-0328-0048-8006-F62792C416FF}"/>
              </a:ext>
            </a:extLst>
          </p:cNvPr>
          <p:cNvSpPr>
            <a:spLocks noGrp="1"/>
          </p:cNvSpPr>
          <p:nvPr>
            <p:ph type="body" sz="quarter" idx="16"/>
          </p:nvPr>
        </p:nvSpPr>
        <p:spPr>
          <a:xfrm>
            <a:off x="457200" y="6265985"/>
            <a:ext cx="3679825" cy="311028"/>
          </a:xfrm>
        </p:spPr>
        <p:txBody>
          <a:bodyPr anchor="b" anchorCtr="0"/>
          <a:lstStyle>
            <a:lvl1pPr marL="0" indent="0">
              <a:spcBef>
                <a:spcPts val="0"/>
              </a:spcBef>
              <a:buNone/>
              <a:defRPr sz="800">
                <a:latin typeface="+mj-lt"/>
              </a:defRPr>
            </a:lvl1pPr>
            <a:lvl2pPr marL="290513" indent="0">
              <a:spcBef>
                <a:spcPts val="0"/>
              </a:spcBef>
              <a:buNone/>
              <a:defRPr sz="1050"/>
            </a:lvl2pPr>
            <a:lvl3pPr marL="582613" indent="0">
              <a:spcBef>
                <a:spcPts val="0"/>
              </a:spcBef>
              <a:buNone/>
              <a:defRPr sz="1050"/>
            </a:lvl3pPr>
            <a:lvl4pPr marL="855663" indent="0">
              <a:spcBef>
                <a:spcPts val="0"/>
              </a:spcBef>
              <a:buNone/>
              <a:defRPr sz="1050"/>
            </a:lvl4pPr>
            <a:lvl5pPr marL="1100138" indent="0">
              <a:spcBef>
                <a:spcPts val="0"/>
              </a:spcBef>
              <a:buNone/>
              <a:defRPr sz="1050"/>
            </a:lvl5pPr>
          </a:lstStyle>
          <a:p>
            <a:pPr lvl="0"/>
            <a:r>
              <a:rPr lang="en-US"/>
              <a:t>Click to edit Master text styles</a:t>
            </a:r>
          </a:p>
        </p:txBody>
      </p:sp>
      <p:sp>
        <p:nvSpPr>
          <p:cNvPr id="12" name="Text Placeholder 10">
            <a:extLst>
              <a:ext uri="{FF2B5EF4-FFF2-40B4-BE49-F238E27FC236}">
                <a16:creationId xmlns:a16="http://schemas.microsoft.com/office/drawing/2014/main" id="{6CEDD1B3-BEED-F34A-B2B4-FB9C258BD230}"/>
              </a:ext>
            </a:extLst>
          </p:cNvPr>
          <p:cNvSpPr>
            <a:spLocks noGrp="1"/>
          </p:cNvSpPr>
          <p:nvPr>
            <p:ph type="body" sz="quarter" idx="19"/>
          </p:nvPr>
        </p:nvSpPr>
        <p:spPr>
          <a:xfrm>
            <a:off x="457200" y="2933317"/>
            <a:ext cx="3667742" cy="1822983"/>
          </a:xfrm>
        </p:spPr>
        <p:txBody>
          <a:bodyPr>
            <a:noAutofit/>
          </a:bodyPr>
          <a:lstStyle>
            <a:lvl1pPr marL="0" indent="0">
              <a:spcBef>
                <a:spcPts val="0"/>
              </a:spcBef>
              <a:spcAft>
                <a:spcPts val="400"/>
              </a:spcAft>
              <a:buFontTx/>
              <a:buNone/>
              <a:tabLst/>
              <a:defRPr sz="2200">
                <a:solidFill>
                  <a:schemeClr val="tx1"/>
                </a:solidFill>
                <a:latin typeface="+mn-lt"/>
              </a:defRPr>
            </a:lvl1pPr>
            <a:lvl2pPr marL="460375" indent="-223838">
              <a:spcBef>
                <a:spcPts val="0"/>
              </a:spcBef>
              <a:spcAft>
                <a:spcPts val="400"/>
              </a:spcAft>
              <a:buClr>
                <a:schemeClr val="tx2"/>
              </a:buClr>
              <a:buFont typeface="Arial" panose="020B0604020202020204" pitchFamily="34" charset="0"/>
              <a:buChar char="•"/>
              <a:tabLst/>
              <a:defRPr sz="2000">
                <a:solidFill>
                  <a:schemeClr val="tx1"/>
                </a:solidFill>
                <a:latin typeface="+mj-lt"/>
              </a:defRPr>
            </a:lvl2pPr>
            <a:lvl3pPr marL="690563" indent="-223838">
              <a:spcBef>
                <a:spcPts val="0"/>
              </a:spcBef>
              <a:spcAft>
                <a:spcPts val="400"/>
              </a:spcAft>
              <a:tabLst/>
              <a:defRPr sz="2000">
                <a:solidFill>
                  <a:schemeClr val="tx1"/>
                </a:solidFill>
                <a:latin typeface="+mj-lt"/>
              </a:defRPr>
            </a:lvl3pPr>
            <a:lvl4pPr marL="914400" indent="-230188">
              <a:spcBef>
                <a:spcPts val="0"/>
              </a:spcBef>
              <a:spcAft>
                <a:spcPts val="400"/>
              </a:spcAft>
              <a:tabLst/>
              <a:defRPr sz="1800">
                <a:solidFill>
                  <a:schemeClr val="tx1"/>
                </a:solidFill>
                <a:latin typeface="+mj-lt"/>
              </a:defRPr>
            </a:lvl4pPr>
            <a:lvl5pPr marL="1144588" indent="-211138">
              <a:spcBef>
                <a:spcPts val="0"/>
              </a:spcBef>
              <a:spcAft>
                <a:spcPts val="400"/>
              </a:spcAft>
              <a:tabLst/>
              <a:defRPr sz="1800">
                <a:solidFill>
                  <a:schemeClr val="tx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Box 10">
            <a:extLst>
              <a:ext uri="{FF2B5EF4-FFF2-40B4-BE49-F238E27FC236}">
                <a16:creationId xmlns:a16="http://schemas.microsoft.com/office/drawing/2014/main" id="{BE405EF5-67A3-467C-B557-30C099F3F7D8}"/>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©2024 ExlService Holdings, Inc. All rights reserved.</a:t>
            </a:r>
          </a:p>
        </p:txBody>
      </p:sp>
      <p:sp>
        <p:nvSpPr>
          <p:cNvPr id="13" name="TextBox 12">
            <a:extLst>
              <a:ext uri="{FF2B5EF4-FFF2-40B4-BE49-F238E27FC236}">
                <a16:creationId xmlns:a16="http://schemas.microsoft.com/office/drawing/2014/main" id="{F7E476FB-F1EB-4325-8567-72CD95BF0CAA}"/>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a:solidFill>
                <a:schemeClr val="tx2"/>
              </a:solidFill>
            </a:endParaRPr>
          </a:p>
        </p:txBody>
      </p:sp>
    </p:spTree>
    <p:extLst>
      <p:ext uri="{BB962C8B-B14F-4D97-AF65-F5344CB8AC3E}">
        <p14:creationId xmlns:p14="http://schemas.microsoft.com/office/powerpoint/2010/main" val="181071578"/>
      </p:ext>
    </p:extLst>
  </p:cSld>
  <p:clrMapOvr>
    <a:overrideClrMapping bg1="lt1" tx1="dk1" bg2="lt2" tx2="dk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129960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ntact Slide White">
    <p:bg>
      <p:bgRef idx="1001">
        <a:schemeClr val="bg1"/>
      </p:bgRef>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941A1EF-1130-0847-A890-759BB7F11D76}"/>
              </a:ext>
            </a:extLst>
          </p:cNvPr>
          <p:cNvSpPr>
            <a:spLocks noGrp="1"/>
          </p:cNvSpPr>
          <p:nvPr>
            <p:ph type="body" sz="quarter" idx="10"/>
          </p:nvPr>
        </p:nvSpPr>
        <p:spPr>
          <a:xfrm>
            <a:off x="457200" y="2941639"/>
            <a:ext cx="3807869" cy="281142"/>
          </a:xfrm>
        </p:spPr>
        <p:txBody>
          <a:bodyPr/>
          <a:lstStyle>
            <a:lvl1pPr marL="0" indent="0">
              <a:buNone/>
              <a:defRPr sz="2000">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0" name="Text Placeholder 4">
            <a:extLst>
              <a:ext uri="{FF2B5EF4-FFF2-40B4-BE49-F238E27FC236}">
                <a16:creationId xmlns:a16="http://schemas.microsoft.com/office/drawing/2014/main" id="{D1B4C41C-FB42-AD48-A6C4-FD4FE1D148B0}"/>
              </a:ext>
            </a:extLst>
          </p:cNvPr>
          <p:cNvSpPr>
            <a:spLocks noGrp="1"/>
          </p:cNvSpPr>
          <p:nvPr>
            <p:ph type="body" sz="quarter" idx="11"/>
          </p:nvPr>
        </p:nvSpPr>
        <p:spPr>
          <a:xfrm>
            <a:off x="457200" y="3293332"/>
            <a:ext cx="3807869" cy="236380"/>
          </a:xfrm>
        </p:spPr>
        <p:txBody>
          <a:bodyPr/>
          <a:lstStyle>
            <a:lvl1pPr marL="0" indent="0">
              <a:buNone/>
              <a:defRPr sz="1500" b="1" i="0">
                <a:latin typeface="Calibri" panose="020F0502020204030204" pitchFamily="34" charset="0"/>
                <a:cs typeface="Calibri" panose="020F0502020204030204" pitchFamily="34" charset="0"/>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1" name="Text Placeholder 4">
            <a:extLst>
              <a:ext uri="{FF2B5EF4-FFF2-40B4-BE49-F238E27FC236}">
                <a16:creationId xmlns:a16="http://schemas.microsoft.com/office/drawing/2014/main" id="{F2667988-617F-004D-B13E-69F23C6018E9}"/>
              </a:ext>
            </a:extLst>
          </p:cNvPr>
          <p:cNvSpPr>
            <a:spLocks noGrp="1"/>
          </p:cNvSpPr>
          <p:nvPr>
            <p:ph type="body" sz="quarter" idx="12"/>
          </p:nvPr>
        </p:nvSpPr>
        <p:spPr>
          <a:xfrm>
            <a:off x="457200" y="3568293"/>
            <a:ext cx="3807869" cy="870124"/>
          </a:xfrm>
        </p:spPr>
        <p:txBody>
          <a:bodyPr/>
          <a:lstStyle>
            <a:lvl1pPr marL="0" indent="0">
              <a:spcBef>
                <a:spcPts val="300"/>
              </a:spcBef>
              <a:buNone/>
              <a:defRPr sz="1500">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2" name="Text Placeholder 4">
            <a:extLst>
              <a:ext uri="{FF2B5EF4-FFF2-40B4-BE49-F238E27FC236}">
                <a16:creationId xmlns:a16="http://schemas.microsoft.com/office/drawing/2014/main" id="{6FE5633E-57AE-5F4C-8DC4-A6A36A5A6C1D}"/>
              </a:ext>
            </a:extLst>
          </p:cNvPr>
          <p:cNvSpPr>
            <a:spLocks noGrp="1"/>
          </p:cNvSpPr>
          <p:nvPr>
            <p:ph type="body" sz="quarter" idx="13"/>
          </p:nvPr>
        </p:nvSpPr>
        <p:spPr>
          <a:xfrm>
            <a:off x="457200" y="4597790"/>
            <a:ext cx="3807869" cy="281142"/>
          </a:xfrm>
        </p:spPr>
        <p:txBody>
          <a:bodyPr/>
          <a:lstStyle>
            <a:lvl1pPr marL="0" indent="0">
              <a:buNone/>
              <a:defRPr sz="2000">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3" name="Text Placeholder 4">
            <a:extLst>
              <a:ext uri="{FF2B5EF4-FFF2-40B4-BE49-F238E27FC236}">
                <a16:creationId xmlns:a16="http://schemas.microsoft.com/office/drawing/2014/main" id="{3CD5681D-08CD-CE43-A482-97B6B98B3172}"/>
              </a:ext>
            </a:extLst>
          </p:cNvPr>
          <p:cNvSpPr>
            <a:spLocks noGrp="1"/>
          </p:cNvSpPr>
          <p:nvPr>
            <p:ph type="body" sz="quarter" idx="14"/>
          </p:nvPr>
        </p:nvSpPr>
        <p:spPr>
          <a:xfrm>
            <a:off x="457200" y="4949483"/>
            <a:ext cx="3807869" cy="236380"/>
          </a:xfrm>
        </p:spPr>
        <p:txBody>
          <a:bodyPr/>
          <a:lstStyle>
            <a:lvl1pPr marL="0" indent="0">
              <a:buNone/>
              <a:defRPr sz="1500" b="1" i="0">
                <a:latin typeface="Calibri" panose="020F0502020204030204" pitchFamily="34" charset="0"/>
                <a:cs typeface="Calibri" panose="020F0502020204030204" pitchFamily="34" charset="0"/>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4" name="Text Placeholder 4">
            <a:extLst>
              <a:ext uri="{FF2B5EF4-FFF2-40B4-BE49-F238E27FC236}">
                <a16:creationId xmlns:a16="http://schemas.microsoft.com/office/drawing/2014/main" id="{A24ABB26-7301-E846-A462-7610E217F0BE}"/>
              </a:ext>
            </a:extLst>
          </p:cNvPr>
          <p:cNvSpPr>
            <a:spLocks noGrp="1"/>
          </p:cNvSpPr>
          <p:nvPr>
            <p:ph type="body" sz="quarter" idx="15"/>
          </p:nvPr>
        </p:nvSpPr>
        <p:spPr>
          <a:xfrm>
            <a:off x="457200" y="5224444"/>
            <a:ext cx="3807869" cy="870124"/>
          </a:xfrm>
        </p:spPr>
        <p:txBody>
          <a:bodyPr/>
          <a:lstStyle>
            <a:lvl1pPr marL="0" indent="0">
              <a:spcBef>
                <a:spcPts val="300"/>
              </a:spcBef>
              <a:buNone/>
              <a:defRPr sz="1500">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5" name="Text Placeholder 4">
            <a:extLst>
              <a:ext uri="{FF2B5EF4-FFF2-40B4-BE49-F238E27FC236}">
                <a16:creationId xmlns:a16="http://schemas.microsoft.com/office/drawing/2014/main" id="{1903EF78-E55B-BE4C-9CF2-0175C0D0E832}"/>
              </a:ext>
            </a:extLst>
          </p:cNvPr>
          <p:cNvSpPr>
            <a:spLocks noGrp="1"/>
          </p:cNvSpPr>
          <p:nvPr>
            <p:ph type="body" sz="quarter" idx="16"/>
          </p:nvPr>
        </p:nvSpPr>
        <p:spPr>
          <a:xfrm>
            <a:off x="4792607" y="2941639"/>
            <a:ext cx="3807869" cy="281142"/>
          </a:xfrm>
        </p:spPr>
        <p:txBody>
          <a:bodyPr/>
          <a:lstStyle>
            <a:lvl1pPr marL="0" indent="0">
              <a:buNone/>
              <a:defRPr sz="1500">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6" name="Text Placeholder 4">
            <a:extLst>
              <a:ext uri="{FF2B5EF4-FFF2-40B4-BE49-F238E27FC236}">
                <a16:creationId xmlns:a16="http://schemas.microsoft.com/office/drawing/2014/main" id="{5EC6E547-EACF-304E-A8A1-B89AA8072024}"/>
              </a:ext>
            </a:extLst>
          </p:cNvPr>
          <p:cNvSpPr>
            <a:spLocks noGrp="1"/>
          </p:cNvSpPr>
          <p:nvPr>
            <p:ph type="body" sz="quarter" idx="17"/>
          </p:nvPr>
        </p:nvSpPr>
        <p:spPr>
          <a:xfrm>
            <a:off x="4792607" y="3293332"/>
            <a:ext cx="3807869" cy="236380"/>
          </a:xfrm>
        </p:spPr>
        <p:txBody>
          <a:bodyPr/>
          <a:lstStyle>
            <a:lvl1pPr marL="0" indent="0">
              <a:buNone/>
              <a:defRPr sz="1500" b="1" i="0">
                <a:latin typeface="Calibri" panose="020F0502020204030204" pitchFamily="34" charset="0"/>
                <a:cs typeface="Calibri" panose="020F0502020204030204" pitchFamily="34" charset="0"/>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7" name="Text Placeholder 4">
            <a:extLst>
              <a:ext uri="{FF2B5EF4-FFF2-40B4-BE49-F238E27FC236}">
                <a16:creationId xmlns:a16="http://schemas.microsoft.com/office/drawing/2014/main" id="{032E99CF-0040-9145-B590-C27DD73EAEAC}"/>
              </a:ext>
            </a:extLst>
          </p:cNvPr>
          <p:cNvSpPr>
            <a:spLocks noGrp="1"/>
          </p:cNvSpPr>
          <p:nvPr>
            <p:ph type="body" sz="quarter" idx="18"/>
          </p:nvPr>
        </p:nvSpPr>
        <p:spPr>
          <a:xfrm>
            <a:off x="4792607" y="3568293"/>
            <a:ext cx="3807869" cy="870124"/>
          </a:xfrm>
        </p:spPr>
        <p:txBody>
          <a:bodyPr/>
          <a:lstStyle>
            <a:lvl1pPr marL="0" indent="0">
              <a:spcBef>
                <a:spcPts val="300"/>
              </a:spcBef>
              <a:buNone/>
              <a:defRPr sz="1500">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21" name="Text Placeholder 4">
            <a:extLst>
              <a:ext uri="{FF2B5EF4-FFF2-40B4-BE49-F238E27FC236}">
                <a16:creationId xmlns:a16="http://schemas.microsoft.com/office/drawing/2014/main" id="{28F4786A-0F68-1A46-8E73-D7568095F32D}"/>
              </a:ext>
            </a:extLst>
          </p:cNvPr>
          <p:cNvSpPr>
            <a:spLocks noGrp="1"/>
          </p:cNvSpPr>
          <p:nvPr>
            <p:ph type="body" sz="quarter" idx="21"/>
          </p:nvPr>
        </p:nvSpPr>
        <p:spPr>
          <a:xfrm>
            <a:off x="4792607" y="4597790"/>
            <a:ext cx="3807869" cy="1496778"/>
          </a:xfrm>
        </p:spPr>
        <p:txBody>
          <a:bodyPr/>
          <a:lstStyle>
            <a:lvl1pPr marL="0" indent="0">
              <a:spcBef>
                <a:spcPts val="300"/>
              </a:spcBef>
              <a:buNone/>
              <a:defRPr sz="1500">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pic>
        <p:nvPicPr>
          <p:cNvPr id="23" name="Picture 22">
            <a:extLst>
              <a:ext uri="{FF2B5EF4-FFF2-40B4-BE49-F238E27FC236}">
                <a16:creationId xmlns:a16="http://schemas.microsoft.com/office/drawing/2014/main" id="{E31D6697-EB49-1144-B5F3-9918FB7982C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5684" y="1133447"/>
            <a:ext cx="1797646" cy="1152337"/>
          </a:xfrm>
          <a:prstGeom prst="rect">
            <a:avLst/>
          </a:prstGeom>
        </p:spPr>
      </p:pic>
    </p:spTree>
    <p:extLst>
      <p:ext uri="{BB962C8B-B14F-4D97-AF65-F5344CB8AC3E}">
        <p14:creationId xmlns:p14="http://schemas.microsoft.com/office/powerpoint/2010/main" val="137822055"/>
      </p:ext>
    </p:extLst>
  </p:cSld>
  <p:clrMapOvr>
    <a:overrideClrMapping bg1="lt1" tx1="dk1" bg2="lt2" tx2="dk2" accent1="accent1" accent2="accent2" accent3="accent3" accent4="accent4" accent5="accent5" accent6="accent6" hlink="hlink" folHlink="folHlink"/>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act Slide Orange">
    <p:bg>
      <p:bgPr>
        <a:solidFill>
          <a:schemeClr val="bg2"/>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941A1EF-1130-0847-A890-759BB7F11D76}"/>
              </a:ext>
            </a:extLst>
          </p:cNvPr>
          <p:cNvSpPr>
            <a:spLocks noGrp="1"/>
          </p:cNvSpPr>
          <p:nvPr>
            <p:ph type="body" sz="quarter" idx="10"/>
          </p:nvPr>
        </p:nvSpPr>
        <p:spPr>
          <a:xfrm>
            <a:off x="457200" y="2941639"/>
            <a:ext cx="3807869" cy="281142"/>
          </a:xfrm>
        </p:spPr>
        <p:txBody>
          <a:bodyPr/>
          <a:lstStyle>
            <a:lvl1pPr marL="0" indent="0">
              <a:buNone/>
              <a:defRPr sz="2000">
                <a:solidFill>
                  <a:schemeClr val="tx1"/>
                </a:solidFill>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0" name="Text Placeholder 4">
            <a:extLst>
              <a:ext uri="{FF2B5EF4-FFF2-40B4-BE49-F238E27FC236}">
                <a16:creationId xmlns:a16="http://schemas.microsoft.com/office/drawing/2014/main" id="{D1B4C41C-FB42-AD48-A6C4-FD4FE1D148B0}"/>
              </a:ext>
            </a:extLst>
          </p:cNvPr>
          <p:cNvSpPr>
            <a:spLocks noGrp="1"/>
          </p:cNvSpPr>
          <p:nvPr>
            <p:ph type="body" sz="quarter" idx="11"/>
          </p:nvPr>
        </p:nvSpPr>
        <p:spPr>
          <a:xfrm>
            <a:off x="457200" y="3293332"/>
            <a:ext cx="3807869" cy="236380"/>
          </a:xfrm>
        </p:spPr>
        <p:txBody>
          <a:bodyPr/>
          <a:lstStyle>
            <a:lvl1pPr marL="0" indent="0">
              <a:buNone/>
              <a:defRPr sz="1500" b="1" i="0">
                <a:solidFill>
                  <a:schemeClr val="tx1"/>
                </a:solidFill>
                <a:latin typeface="Calibri" panose="020F0502020204030204" pitchFamily="34" charset="0"/>
                <a:cs typeface="Calibri" panose="020F0502020204030204" pitchFamily="34" charset="0"/>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1" name="Text Placeholder 4">
            <a:extLst>
              <a:ext uri="{FF2B5EF4-FFF2-40B4-BE49-F238E27FC236}">
                <a16:creationId xmlns:a16="http://schemas.microsoft.com/office/drawing/2014/main" id="{F2667988-617F-004D-B13E-69F23C6018E9}"/>
              </a:ext>
            </a:extLst>
          </p:cNvPr>
          <p:cNvSpPr>
            <a:spLocks noGrp="1"/>
          </p:cNvSpPr>
          <p:nvPr>
            <p:ph type="body" sz="quarter" idx="12"/>
          </p:nvPr>
        </p:nvSpPr>
        <p:spPr>
          <a:xfrm>
            <a:off x="457200" y="3568293"/>
            <a:ext cx="3807869" cy="870124"/>
          </a:xfrm>
        </p:spPr>
        <p:txBody>
          <a:bodyPr/>
          <a:lstStyle>
            <a:lvl1pPr marL="0" indent="0">
              <a:spcBef>
                <a:spcPts val="300"/>
              </a:spcBef>
              <a:buNone/>
              <a:defRPr sz="1500">
                <a:solidFill>
                  <a:schemeClr val="tx1"/>
                </a:solidFill>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2" name="Text Placeholder 4">
            <a:extLst>
              <a:ext uri="{FF2B5EF4-FFF2-40B4-BE49-F238E27FC236}">
                <a16:creationId xmlns:a16="http://schemas.microsoft.com/office/drawing/2014/main" id="{6FE5633E-57AE-5F4C-8DC4-A6A36A5A6C1D}"/>
              </a:ext>
            </a:extLst>
          </p:cNvPr>
          <p:cNvSpPr>
            <a:spLocks noGrp="1"/>
          </p:cNvSpPr>
          <p:nvPr>
            <p:ph type="body" sz="quarter" idx="13"/>
          </p:nvPr>
        </p:nvSpPr>
        <p:spPr>
          <a:xfrm>
            <a:off x="457200" y="4597790"/>
            <a:ext cx="3807869" cy="281142"/>
          </a:xfrm>
        </p:spPr>
        <p:txBody>
          <a:bodyPr/>
          <a:lstStyle>
            <a:lvl1pPr marL="0" indent="0">
              <a:buNone/>
              <a:defRPr sz="2000">
                <a:solidFill>
                  <a:schemeClr val="tx1"/>
                </a:solidFill>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3" name="Text Placeholder 4">
            <a:extLst>
              <a:ext uri="{FF2B5EF4-FFF2-40B4-BE49-F238E27FC236}">
                <a16:creationId xmlns:a16="http://schemas.microsoft.com/office/drawing/2014/main" id="{3CD5681D-08CD-CE43-A482-97B6B98B3172}"/>
              </a:ext>
            </a:extLst>
          </p:cNvPr>
          <p:cNvSpPr>
            <a:spLocks noGrp="1"/>
          </p:cNvSpPr>
          <p:nvPr>
            <p:ph type="body" sz="quarter" idx="14"/>
          </p:nvPr>
        </p:nvSpPr>
        <p:spPr>
          <a:xfrm>
            <a:off x="457200" y="4949483"/>
            <a:ext cx="3807869" cy="236380"/>
          </a:xfrm>
        </p:spPr>
        <p:txBody>
          <a:bodyPr/>
          <a:lstStyle>
            <a:lvl1pPr marL="0" indent="0">
              <a:buNone/>
              <a:defRPr sz="1500" b="1" i="0">
                <a:solidFill>
                  <a:schemeClr val="tx1"/>
                </a:solidFill>
                <a:latin typeface="Calibri" panose="020F0502020204030204" pitchFamily="34" charset="0"/>
                <a:cs typeface="Calibri" panose="020F0502020204030204" pitchFamily="34" charset="0"/>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4" name="Text Placeholder 4">
            <a:extLst>
              <a:ext uri="{FF2B5EF4-FFF2-40B4-BE49-F238E27FC236}">
                <a16:creationId xmlns:a16="http://schemas.microsoft.com/office/drawing/2014/main" id="{A24ABB26-7301-E846-A462-7610E217F0BE}"/>
              </a:ext>
            </a:extLst>
          </p:cNvPr>
          <p:cNvSpPr>
            <a:spLocks noGrp="1"/>
          </p:cNvSpPr>
          <p:nvPr>
            <p:ph type="body" sz="quarter" idx="15"/>
          </p:nvPr>
        </p:nvSpPr>
        <p:spPr>
          <a:xfrm>
            <a:off x="457200" y="5224444"/>
            <a:ext cx="3807869" cy="870124"/>
          </a:xfrm>
        </p:spPr>
        <p:txBody>
          <a:bodyPr/>
          <a:lstStyle>
            <a:lvl1pPr marL="0" indent="0">
              <a:spcBef>
                <a:spcPts val="300"/>
              </a:spcBef>
              <a:buNone/>
              <a:defRPr sz="1500">
                <a:solidFill>
                  <a:schemeClr val="tx1"/>
                </a:solidFill>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5" name="Text Placeholder 4">
            <a:extLst>
              <a:ext uri="{FF2B5EF4-FFF2-40B4-BE49-F238E27FC236}">
                <a16:creationId xmlns:a16="http://schemas.microsoft.com/office/drawing/2014/main" id="{1903EF78-E55B-BE4C-9CF2-0175C0D0E832}"/>
              </a:ext>
            </a:extLst>
          </p:cNvPr>
          <p:cNvSpPr>
            <a:spLocks noGrp="1"/>
          </p:cNvSpPr>
          <p:nvPr>
            <p:ph type="body" sz="quarter" idx="16"/>
          </p:nvPr>
        </p:nvSpPr>
        <p:spPr>
          <a:xfrm>
            <a:off x="4792607" y="2941639"/>
            <a:ext cx="3807869" cy="281142"/>
          </a:xfrm>
        </p:spPr>
        <p:txBody>
          <a:bodyPr/>
          <a:lstStyle>
            <a:lvl1pPr marL="0" indent="0">
              <a:buNone/>
              <a:defRPr sz="1500">
                <a:solidFill>
                  <a:schemeClr val="tx1"/>
                </a:solidFill>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6" name="Text Placeholder 4">
            <a:extLst>
              <a:ext uri="{FF2B5EF4-FFF2-40B4-BE49-F238E27FC236}">
                <a16:creationId xmlns:a16="http://schemas.microsoft.com/office/drawing/2014/main" id="{5EC6E547-EACF-304E-A8A1-B89AA8072024}"/>
              </a:ext>
            </a:extLst>
          </p:cNvPr>
          <p:cNvSpPr>
            <a:spLocks noGrp="1"/>
          </p:cNvSpPr>
          <p:nvPr>
            <p:ph type="body" sz="quarter" idx="17"/>
          </p:nvPr>
        </p:nvSpPr>
        <p:spPr>
          <a:xfrm>
            <a:off x="4792607" y="3293332"/>
            <a:ext cx="3807869" cy="236380"/>
          </a:xfrm>
        </p:spPr>
        <p:txBody>
          <a:bodyPr/>
          <a:lstStyle>
            <a:lvl1pPr marL="0" indent="0">
              <a:buNone/>
              <a:defRPr sz="1500" b="1" i="0">
                <a:solidFill>
                  <a:schemeClr val="tx1"/>
                </a:solidFill>
                <a:latin typeface="Calibri" panose="020F0502020204030204" pitchFamily="34" charset="0"/>
                <a:cs typeface="Calibri" panose="020F0502020204030204" pitchFamily="34" charset="0"/>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7" name="Text Placeholder 4">
            <a:extLst>
              <a:ext uri="{FF2B5EF4-FFF2-40B4-BE49-F238E27FC236}">
                <a16:creationId xmlns:a16="http://schemas.microsoft.com/office/drawing/2014/main" id="{032E99CF-0040-9145-B590-C27DD73EAEAC}"/>
              </a:ext>
            </a:extLst>
          </p:cNvPr>
          <p:cNvSpPr>
            <a:spLocks noGrp="1"/>
          </p:cNvSpPr>
          <p:nvPr>
            <p:ph type="body" sz="quarter" idx="18"/>
          </p:nvPr>
        </p:nvSpPr>
        <p:spPr>
          <a:xfrm>
            <a:off x="4792607" y="3568293"/>
            <a:ext cx="3807869" cy="870124"/>
          </a:xfrm>
        </p:spPr>
        <p:txBody>
          <a:bodyPr/>
          <a:lstStyle>
            <a:lvl1pPr marL="0" indent="0">
              <a:spcBef>
                <a:spcPts val="300"/>
              </a:spcBef>
              <a:buNone/>
              <a:defRPr sz="1500">
                <a:solidFill>
                  <a:schemeClr val="tx1"/>
                </a:solidFill>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21" name="Text Placeholder 4">
            <a:extLst>
              <a:ext uri="{FF2B5EF4-FFF2-40B4-BE49-F238E27FC236}">
                <a16:creationId xmlns:a16="http://schemas.microsoft.com/office/drawing/2014/main" id="{28F4786A-0F68-1A46-8E73-D7568095F32D}"/>
              </a:ext>
            </a:extLst>
          </p:cNvPr>
          <p:cNvSpPr>
            <a:spLocks noGrp="1"/>
          </p:cNvSpPr>
          <p:nvPr>
            <p:ph type="body" sz="quarter" idx="21"/>
          </p:nvPr>
        </p:nvSpPr>
        <p:spPr>
          <a:xfrm>
            <a:off x="4792607" y="4597790"/>
            <a:ext cx="3807869" cy="1496778"/>
          </a:xfrm>
        </p:spPr>
        <p:txBody>
          <a:bodyPr/>
          <a:lstStyle>
            <a:lvl1pPr marL="0" indent="0">
              <a:spcBef>
                <a:spcPts val="300"/>
              </a:spcBef>
              <a:buNone/>
              <a:defRPr sz="1500">
                <a:solidFill>
                  <a:schemeClr val="tx1"/>
                </a:solidFill>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pic>
        <p:nvPicPr>
          <p:cNvPr id="23" name="Picture 22">
            <a:extLst>
              <a:ext uri="{FF2B5EF4-FFF2-40B4-BE49-F238E27FC236}">
                <a16:creationId xmlns:a16="http://schemas.microsoft.com/office/drawing/2014/main" id="{E31D6697-EB49-1144-B5F3-9918FB7982C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5684" y="1133447"/>
            <a:ext cx="1797645" cy="1152337"/>
          </a:xfrm>
          <a:prstGeom prst="rect">
            <a:avLst/>
          </a:prstGeom>
        </p:spPr>
      </p:pic>
    </p:spTree>
    <p:extLst>
      <p:ext uri="{BB962C8B-B14F-4D97-AF65-F5344CB8AC3E}">
        <p14:creationId xmlns:p14="http://schemas.microsoft.com/office/powerpoint/2010/main" val="668820239"/>
      </p:ext>
    </p:extLst>
  </p:cSld>
  <p:clrMapOvr>
    <a:overrideClrMapping bg1="dk1" tx1="lt1" bg2="dk2" tx2="lt2" accent1="accent1" accent2="accent2" accent3="accent3" accent4="accent4" accent5="accent5" accent6="accent6" hlink="hlink" folHlink="folHlink"/>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One Column Content">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CE9CC39-2615-554C-ADE2-A30C02888996}"/>
              </a:ext>
            </a:extLst>
          </p:cNvPr>
          <p:cNvSpPr>
            <a:spLocks noGrp="1"/>
          </p:cNvSpPr>
          <p:nvPr>
            <p:ph sz="quarter" idx="14" hasCustomPrompt="1"/>
          </p:nvPr>
        </p:nvSpPr>
        <p:spPr>
          <a:xfrm>
            <a:off x="457200" y="1415144"/>
            <a:ext cx="11277600" cy="4717813"/>
          </a:xfrm>
          <a:noFill/>
        </p:spPr>
        <p:txBody>
          <a:bodyPr anchor="ctr" anchorCtr="0"/>
          <a:lstStyle>
            <a:lvl1pPr marL="0" indent="0" algn="ctr">
              <a:buNone/>
              <a:defRPr sz="1600"/>
            </a:lvl1pPr>
          </a:lstStyle>
          <a:p>
            <a:pPr lvl="0"/>
            <a:r>
              <a:rPr lang="en-US"/>
              <a:t>Insert infographics within this area</a:t>
            </a:r>
          </a:p>
        </p:txBody>
      </p:sp>
      <p:sp>
        <p:nvSpPr>
          <p:cNvPr id="2" name="Title 1"/>
          <p:cNvSpPr>
            <a:spLocks noGrp="1"/>
          </p:cNvSpPr>
          <p:nvPr>
            <p:ph type="ctrTitle"/>
          </p:nvPr>
        </p:nvSpPr>
        <p:spPr>
          <a:xfrm>
            <a:off x="457200" y="456744"/>
            <a:ext cx="11277600" cy="864056"/>
          </a:xfrm>
        </p:spPr>
        <p:txBody>
          <a:bodyPr anchor="t" anchorCtr="0">
            <a:noAutofit/>
          </a:bodyPr>
          <a:lstStyle>
            <a:lvl1pPr algn="l">
              <a:lnSpc>
                <a:spcPct val="80000"/>
              </a:lnSpc>
              <a:defRPr sz="3200">
                <a:solidFill>
                  <a:schemeClr val="tx2"/>
                </a:solidFill>
              </a:defRPr>
            </a:lvl1pPr>
          </a:lstStyle>
          <a:p>
            <a:r>
              <a:rPr lang="en-US"/>
              <a:t>Click to edit Master title style</a:t>
            </a:r>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696686" y="1626159"/>
            <a:ext cx="5399314" cy="500184"/>
          </a:xfrm>
        </p:spPr>
        <p:txBody>
          <a:bodyPr>
            <a:noAutofit/>
          </a:bodyPr>
          <a:lstStyle>
            <a:lvl1pPr marL="0" indent="0">
              <a:spcBef>
                <a:spcPts val="0"/>
              </a:spcBef>
              <a:buNone/>
              <a:defRPr sz="1400" b="1" i="0">
                <a:solidFill>
                  <a:schemeClr val="tx2"/>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10" name="TextBox 9">
            <a:extLst>
              <a:ext uri="{FF2B5EF4-FFF2-40B4-BE49-F238E27FC236}">
                <a16:creationId xmlns:a16="http://schemas.microsoft.com/office/drawing/2014/main" id="{7828FDC7-555E-42D9-AA02-C5A528DCE45D}"/>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©2023 </a:t>
            </a:r>
            <a:r>
              <a:rPr kumimoji="0" lang="en-US" sz="800" b="0" i="0" u="none" strike="noStrike" kern="1200" cap="none" spc="0" normalizeH="0" baseline="0" noProof="0" err="1">
                <a:ln>
                  <a:noFill/>
                </a:ln>
                <a:solidFill>
                  <a:srgbClr val="000000"/>
                </a:solidFill>
                <a:effectLst/>
                <a:uLnTx/>
                <a:uFillTx/>
                <a:latin typeface="Calibri" panose="020F0502020204030204"/>
                <a:ea typeface="+mn-ea"/>
                <a:cs typeface="+mn-cs"/>
              </a:rPr>
              <a:t>ExlService</a:t>
            </a: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 Holdings, Inc. All rights reserved.</a:t>
            </a:r>
          </a:p>
        </p:txBody>
      </p:sp>
      <p:sp>
        <p:nvSpPr>
          <p:cNvPr id="11" name="TextBox 10">
            <a:extLst>
              <a:ext uri="{FF2B5EF4-FFF2-40B4-BE49-F238E27FC236}">
                <a16:creationId xmlns:a16="http://schemas.microsoft.com/office/drawing/2014/main" id="{D25A80C5-9717-4669-8C34-1C395391F192}"/>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a:solidFill>
                <a:schemeClr val="tx2"/>
              </a:solidFill>
            </a:endParaRPr>
          </a:p>
        </p:txBody>
      </p:sp>
    </p:spTree>
    <p:extLst>
      <p:ext uri="{BB962C8B-B14F-4D97-AF65-F5344CB8AC3E}">
        <p14:creationId xmlns:p14="http://schemas.microsoft.com/office/powerpoint/2010/main" val="651284354"/>
      </p:ext>
    </p:extLst>
  </p:cSld>
  <p:clrMapOvr>
    <a:overrideClrMapping bg1="lt1" tx1="dk1" bg2="lt2" tx2="dk2" accent1="accent1" accent2="accent2" accent3="accent3" accent4="accent4" accent5="accent5" accent6="accent6" hlink="hlink" folHlink="folHlink"/>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Agenda Whit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757647"/>
            <a:ext cx="11277600" cy="936386"/>
          </a:xfrm>
        </p:spPr>
        <p:txBody>
          <a:bodyPr anchor="t" anchorCtr="0">
            <a:noAutofit/>
          </a:bodyPr>
          <a:lstStyle>
            <a:lvl1pPr algn="l">
              <a:lnSpc>
                <a:spcPct val="80000"/>
              </a:lnSpc>
              <a:defRPr sz="5400">
                <a:solidFill>
                  <a:schemeClr val="tx1"/>
                </a:solidFill>
              </a:defRPr>
            </a:lvl1pPr>
          </a:lstStyle>
          <a:p>
            <a:r>
              <a:rPr lang="en-US"/>
              <a:t>Click to edit Master title style</a:t>
            </a:r>
          </a:p>
        </p:txBody>
      </p:sp>
      <p:sp>
        <p:nvSpPr>
          <p:cNvPr id="3" name="Subtitle 2"/>
          <p:cNvSpPr>
            <a:spLocks noGrp="1"/>
          </p:cNvSpPr>
          <p:nvPr>
            <p:ph type="subTitle" idx="1"/>
          </p:nvPr>
        </p:nvSpPr>
        <p:spPr>
          <a:xfrm>
            <a:off x="457199" y="1854927"/>
            <a:ext cx="5638801" cy="4124768"/>
          </a:xfrm>
        </p:spPr>
        <p:txBody>
          <a:bodyPr>
            <a:noAutofit/>
          </a:bodyPr>
          <a:lstStyle>
            <a:lvl1pPr marL="0" indent="0" algn="l">
              <a:spcBef>
                <a:spcPts val="0"/>
              </a:spcBef>
              <a:spcAft>
                <a:spcPts val="900"/>
              </a:spcAft>
              <a:buClr>
                <a:schemeClr val="tx2"/>
              </a:buClr>
              <a:buFont typeface="Arial" panose="020B0604020202020204" pitchFamily="34" charset="0"/>
              <a:buNone/>
              <a:defRPr sz="1600" b="0" i="0">
                <a:solidFill>
                  <a:schemeClr val="tx2"/>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4" name="TextBox 3">
            <a:extLst>
              <a:ext uri="{FF2B5EF4-FFF2-40B4-BE49-F238E27FC236}">
                <a16:creationId xmlns:a16="http://schemas.microsoft.com/office/drawing/2014/main" id="{D4F84744-5E1A-A7B5-C993-F8280EEE71FC}"/>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©2023 ExlService Holdings, Inc. All rights reserved.</a:t>
            </a:r>
          </a:p>
        </p:txBody>
      </p:sp>
      <p:sp>
        <p:nvSpPr>
          <p:cNvPr id="5" name="TextBox 4">
            <a:extLst>
              <a:ext uri="{FF2B5EF4-FFF2-40B4-BE49-F238E27FC236}">
                <a16:creationId xmlns:a16="http://schemas.microsoft.com/office/drawing/2014/main" id="{2234092C-0931-8D62-2117-13C7E61E1E6A}"/>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a:solidFill>
                <a:schemeClr val="tx2"/>
              </a:solidFill>
            </a:endParaRPr>
          </a:p>
        </p:txBody>
      </p:sp>
    </p:spTree>
    <p:extLst>
      <p:ext uri="{BB962C8B-B14F-4D97-AF65-F5344CB8AC3E}">
        <p14:creationId xmlns:p14="http://schemas.microsoft.com/office/powerpoint/2010/main" val="4091505148"/>
      </p:ext>
    </p:extLst>
  </p:cSld>
  <p:clrMapOvr>
    <a:overrideClrMapping bg1="lt1" tx1="dk1" bg2="lt2" tx2="dk2" accent1="accent1" accent2="accent2" accent3="accent3" accent4="accent4" accent5="accent5" accent6="accent6" hlink="hlink" folHlink="folHlink"/>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4_Case study detaile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D0396F7-F256-7EC8-5CFA-5E28D456D666}"/>
              </a:ext>
            </a:extLst>
          </p:cNvPr>
          <p:cNvSpPr/>
          <p:nvPr userDrawn="1"/>
        </p:nvSpPr>
        <p:spPr>
          <a:xfrm>
            <a:off x="0" y="0"/>
            <a:ext cx="12192000" cy="1204111"/>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511BE63-AB7C-B671-C72A-EFE88271CA5D}"/>
              </a:ext>
            </a:extLst>
          </p:cNvPr>
          <p:cNvSpPr txBox="1"/>
          <p:nvPr userDrawn="1"/>
        </p:nvSpPr>
        <p:spPr>
          <a:xfrm>
            <a:off x="8955344" y="645799"/>
            <a:ext cx="2945230" cy="769441"/>
          </a:xfrm>
          <a:prstGeom prst="rect">
            <a:avLst/>
          </a:prstGeom>
          <a:noFill/>
        </p:spPr>
        <p:txBody>
          <a:bodyPr wrap="none" rtlCol="0">
            <a:spAutoFit/>
          </a:bodyPr>
          <a:lstStyle/>
          <a:p>
            <a:r>
              <a:rPr lang="en-US" sz="4400">
                <a:solidFill>
                  <a:schemeClr val="bg1"/>
                </a:solidFill>
                <a:latin typeface="+mj-lt"/>
              </a:rPr>
              <a:t>CASE STUDY</a:t>
            </a:r>
          </a:p>
        </p:txBody>
      </p:sp>
      <p:pic>
        <p:nvPicPr>
          <p:cNvPr id="24" name="Picture 23">
            <a:extLst>
              <a:ext uri="{FF2B5EF4-FFF2-40B4-BE49-F238E27FC236}">
                <a16:creationId xmlns:a16="http://schemas.microsoft.com/office/drawing/2014/main" id="{54BE4AA2-7A93-2244-97DF-BEAFE86FE2B8}"/>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22" name="TextBox 21">
            <a:extLst>
              <a:ext uri="{FF2B5EF4-FFF2-40B4-BE49-F238E27FC236}">
                <a16:creationId xmlns:a16="http://schemas.microsoft.com/office/drawing/2014/main" id="{554628D0-DB29-484F-AE87-9BA55BF787A1}"/>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rgbClr val="FB4D0A"/>
                </a:solidFill>
              </a:rPr>
              <a:t>‹#›</a:t>
            </a:fld>
            <a:endParaRPr lang="en-US" sz="800">
              <a:solidFill>
                <a:srgbClr val="FB4D0A"/>
              </a:solidFill>
            </a:endParaRPr>
          </a:p>
        </p:txBody>
      </p:sp>
      <p:sp>
        <p:nvSpPr>
          <p:cNvPr id="6" name="TextBox 5">
            <a:extLst>
              <a:ext uri="{FF2B5EF4-FFF2-40B4-BE49-F238E27FC236}">
                <a16:creationId xmlns:a16="http://schemas.microsoft.com/office/drawing/2014/main" id="{1C0C95D7-21A9-CC2A-7CC1-81A26F21BCF3}"/>
              </a:ext>
            </a:extLst>
          </p:cNvPr>
          <p:cNvSpPr txBox="1"/>
          <p:nvPr userDrawn="1"/>
        </p:nvSpPr>
        <p:spPr>
          <a:xfrm>
            <a:off x="8766928" y="976213"/>
            <a:ext cx="3322063" cy="861774"/>
          </a:xfrm>
          <a:prstGeom prst="rect">
            <a:avLst/>
          </a:prstGeom>
          <a:noFill/>
        </p:spPr>
        <p:txBody>
          <a:bodyPr wrap="none" rtlCol="0">
            <a:spAutoFit/>
          </a:bodyPr>
          <a:lstStyle/>
          <a:p>
            <a:r>
              <a:rPr lang="en-US" sz="5000">
                <a:solidFill>
                  <a:schemeClr val="bg1"/>
                </a:solidFill>
                <a:latin typeface="+mj-lt"/>
              </a:rPr>
              <a:t>CASE STUDY</a:t>
            </a:r>
          </a:p>
        </p:txBody>
      </p:sp>
      <p:sp>
        <p:nvSpPr>
          <p:cNvPr id="10" name="Text Placeholder 9">
            <a:extLst>
              <a:ext uri="{FF2B5EF4-FFF2-40B4-BE49-F238E27FC236}">
                <a16:creationId xmlns:a16="http://schemas.microsoft.com/office/drawing/2014/main" id="{09F8A7F0-36A8-F7F8-93EA-B7D45AAAE0F1}"/>
              </a:ext>
            </a:extLst>
          </p:cNvPr>
          <p:cNvSpPr>
            <a:spLocks noGrp="1"/>
          </p:cNvSpPr>
          <p:nvPr>
            <p:ph type="body" sz="quarter" idx="10"/>
          </p:nvPr>
        </p:nvSpPr>
        <p:spPr>
          <a:xfrm>
            <a:off x="457200" y="315990"/>
            <a:ext cx="11524268" cy="558199"/>
          </a:xfrm>
        </p:spPr>
        <p:txBody>
          <a:bodyPr/>
          <a:lstStyle>
            <a:lvl1pPr marL="0" indent="0">
              <a:buNone/>
              <a:defRPr sz="3600"/>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27" name="Text Placeholder 26">
            <a:extLst>
              <a:ext uri="{FF2B5EF4-FFF2-40B4-BE49-F238E27FC236}">
                <a16:creationId xmlns:a16="http://schemas.microsoft.com/office/drawing/2014/main" id="{0341B144-3A4C-B95E-E40F-3D52D3981375}"/>
              </a:ext>
            </a:extLst>
          </p:cNvPr>
          <p:cNvSpPr>
            <a:spLocks noGrp="1"/>
          </p:cNvSpPr>
          <p:nvPr>
            <p:ph type="body" sz="quarter" idx="12"/>
          </p:nvPr>
        </p:nvSpPr>
        <p:spPr>
          <a:xfrm>
            <a:off x="457200" y="855549"/>
            <a:ext cx="8308975" cy="227798"/>
          </a:xfrm>
        </p:spPr>
        <p:txBody>
          <a:bodyPr/>
          <a:lstStyle>
            <a:lvl1pPr marL="0" indent="0">
              <a:buFontTx/>
              <a:buNone/>
              <a:defRPr sz="1600" b="1">
                <a:solidFill>
                  <a:schemeClr val="accent3"/>
                </a:solidFill>
                <a:latin typeface="+mn-lt"/>
              </a:defRPr>
            </a:lvl1pPr>
          </a:lstStyle>
          <a:p>
            <a:pPr lvl="0"/>
            <a:r>
              <a:rPr lang="en-US"/>
              <a:t>Click to edit Master text styles</a:t>
            </a:r>
          </a:p>
        </p:txBody>
      </p:sp>
      <p:sp>
        <p:nvSpPr>
          <p:cNvPr id="29" name="Text Placeholder 26">
            <a:extLst>
              <a:ext uri="{FF2B5EF4-FFF2-40B4-BE49-F238E27FC236}">
                <a16:creationId xmlns:a16="http://schemas.microsoft.com/office/drawing/2014/main" id="{85C16B2F-0E6E-4C9F-FDC9-5049DDE918B7}"/>
              </a:ext>
            </a:extLst>
          </p:cNvPr>
          <p:cNvSpPr>
            <a:spLocks noGrp="1"/>
          </p:cNvSpPr>
          <p:nvPr>
            <p:ph type="body" sz="quarter" idx="13" hasCustomPrompt="1"/>
          </p:nvPr>
        </p:nvSpPr>
        <p:spPr>
          <a:xfrm>
            <a:off x="457201" y="1570034"/>
            <a:ext cx="2201157" cy="282410"/>
          </a:xfrm>
        </p:spPr>
        <p:txBody>
          <a:bodyPr/>
          <a:lstStyle>
            <a:lvl1pPr marL="0" indent="0">
              <a:buFontTx/>
              <a:buNone/>
              <a:defRPr sz="1600" b="1">
                <a:solidFill>
                  <a:schemeClr val="accent3"/>
                </a:solidFill>
                <a:latin typeface="+mn-lt"/>
              </a:defRPr>
            </a:lvl1pPr>
          </a:lstStyle>
          <a:p>
            <a:pPr lvl="0"/>
            <a:r>
              <a:rPr lang="en-US"/>
              <a:t>Client</a:t>
            </a:r>
          </a:p>
        </p:txBody>
      </p:sp>
      <p:sp>
        <p:nvSpPr>
          <p:cNvPr id="32" name="Text Placeholder 31">
            <a:extLst>
              <a:ext uri="{FF2B5EF4-FFF2-40B4-BE49-F238E27FC236}">
                <a16:creationId xmlns:a16="http://schemas.microsoft.com/office/drawing/2014/main" id="{FD25BC01-6A2C-BC8A-CE0F-9CCBDA97A1D6}"/>
              </a:ext>
            </a:extLst>
          </p:cNvPr>
          <p:cNvSpPr>
            <a:spLocks noGrp="1"/>
          </p:cNvSpPr>
          <p:nvPr>
            <p:ph type="body" sz="quarter" idx="14" hasCustomPrompt="1"/>
          </p:nvPr>
        </p:nvSpPr>
        <p:spPr>
          <a:xfrm>
            <a:off x="461388" y="1924655"/>
            <a:ext cx="2196206" cy="1055065"/>
          </a:xfrm>
        </p:spPr>
        <p:txBody>
          <a:bodyPr/>
          <a:lstStyle>
            <a:lvl1pPr marL="0" indent="0">
              <a:buFontTx/>
              <a:buNone/>
              <a:defRPr lang="en-US" sz="1800" kern="1200" dirty="0" smtClean="0">
                <a:solidFill>
                  <a:srgbClr val="000000"/>
                </a:solidFill>
                <a:latin typeface="+mj-lt"/>
                <a:ea typeface="+mn-ea"/>
                <a:cs typeface="+mn-cs"/>
              </a:defRPr>
            </a:lvl1pPr>
            <a:lvl2pPr marL="290513" indent="0">
              <a:buFontTx/>
              <a:buNone/>
              <a:defRPr lang="en-US" sz="1800" kern="1200" dirty="0" smtClean="0">
                <a:solidFill>
                  <a:srgbClr val="000000"/>
                </a:solidFill>
                <a:latin typeface="+mj-lt"/>
                <a:ea typeface="+mn-ea"/>
                <a:cs typeface="+mn-cs"/>
              </a:defRPr>
            </a:lvl2pPr>
            <a:lvl3pPr marL="582613" indent="0">
              <a:buFontTx/>
              <a:buNone/>
              <a:defRPr lang="en-US" sz="1800" kern="1200" dirty="0" smtClean="0">
                <a:solidFill>
                  <a:srgbClr val="000000"/>
                </a:solidFill>
                <a:latin typeface="+mj-lt"/>
                <a:ea typeface="+mn-ea"/>
                <a:cs typeface="+mn-cs"/>
              </a:defRPr>
            </a:lvl3pPr>
            <a:lvl4pPr marL="855663" indent="0">
              <a:buFontTx/>
              <a:buNone/>
              <a:defRPr lang="en-US" sz="1800" kern="1200" dirty="0" smtClean="0">
                <a:solidFill>
                  <a:srgbClr val="000000"/>
                </a:solidFill>
                <a:latin typeface="+mj-lt"/>
                <a:ea typeface="+mn-ea"/>
                <a:cs typeface="+mn-cs"/>
              </a:defRPr>
            </a:lvl4pPr>
            <a:lvl5pPr marL="1100138" indent="0">
              <a:buFontTx/>
              <a:buNone/>
              <a:defRPr lang="en-US" sz="1800" kern="1200" dirty="0">
                <a:solidFill>
                  <a:srgbClr val="000000"/>
                </a:solidFill>
                <a:latin typeface="+mj-lt"/>
                <a:ea typeface="+mn-ea"/>
                <a:cs typeface="+mn-cs"/>
              </a:defRPr>
            </a:lvl5pPr>
          </a:lstStyle>
          <a:p>
            <a:pPr lvl="0"/>
            <a:r>
              <a:rPr lang="en-US"/>
              <a:t>Client industry intro description goes here on up to four lines of text content</a:t>
            </a:r>
          </a:p>
        </p:txBody>
      </p:sp>
      <p:sp>
        <p:nvSpPr>
          <p:cNvPr id="33" name="Text Placeholder 26">
            <a:extLst>
              <a:ext uri="{FF2B5EF4-FFF2-40B4-BE49-F238E27FC236}">
                <a16:creationId xmlns:a16="http://schemas.microsoft.com/office/drawing/2014/main" id="{702C7A7B-5BE8-27C7-C967-54B2501D1DD1}"/>
              </a:ext>
            </a:extLst>
          </p:cNvPr>
          <p:cNvSpPr>
            <a:spLocks noGrp="1"/>
          </p:cNvSpPr>
          <p:nvPr>
            <p:ph type="body" sz="quarter" idx="15" hasCustomPrompt="1"/>
          </p:nvPr>
        </p:nvSpPr>
        <p:spPr>
          <a:xfrm>
            <a:off x="457201" y="3151528"/>
            <a:ext cx="2201157" cy="282410"/>
          </a:xfrm>
        </p:spPr>
        <p:txBody>
          <a:bodyPr/>
          <a:lstStyle>
            <a:lvl1pPr marL="0" indent="0">
              <a:buFontTx/>
              <a:buNone/>
              <a:defRPr sz="1600" b="1">
                <a:solidFill>
                  <a:schemeClr val="accent3"/>
                </a:solidFill>
                <a:latin typeface="+mn-lt"/>
              </a:defRPr>
            </a:lvl1pPr>
          </a:lstStyle>
          <a:p>
            <a:pPr lvl="0"/>
            <a:r>
              <a:rPr lang="en-US"/>
              <a:t>Client challenges</a:t>
            </a:r>
          </a:p>
        </p:txBody>
      </p:sp>
      <p:sp>
        <p:nvSpPr>
          <p:cNvPr id="37" name="Text Placeholder 36">
            <a:extLst>
              <a:ext uri="{FF2B5EF4-FFF2-40B4-BE49-F238E27FC236}">
                <a16:creationId xmlns:a16="http://schemas.microsoft.com/office/drawing/2014/main" id="{C924DEDB-3EDF-E33C-EF76-4E02B7B6B8EF}"/>
              </a:ext>
            </a:extLst>
          </p:cNvPr>
          <p:cNvSpPr>
            <a:spLocks noGrp="1"/>
          </p:cNvSpPr>
          <p:nvPr>
            <p:ph type="body" sz="quarter" idx="16"/>
          </p:nvPr>
        </p:nvSpPr>
        <p:spPr>
          <a:xfrm>
            <a:off x="457201" y="3502135"/>
            <a:ext cx="2201157" cy="2598720"/>
          </a:xfrm>
        </p:spPr>
        <p:txBody>
          <a:bodyPr/>
          <a:lstStyle>
            <a:lvl1pPr marL="112713" indent="-112713">
              <a:spcBef>
                <a:spcPts val="200"/>
              </a:spcBef>
              <a:spcAft>
                <a:spcPts val="200"/>
              </a:spcAft>
              <a:buClr>
                <a:schemeClr val="accent3"/>
              </a:buClr>
              <a:defRPr sz="1100">
                <a:solidFill>
                  <a:schemeClr val="tx1"/>
                </a:solidFill>
              </a:defRPr>
            </a:lvl1pPr>
          </a:lstStyle>
          <a:p>
            <a:pPr lvl="0"/>
            <a:r>
              <a:rPr lang="en-US"/>
              <a:t>Click to edit Master text styles</a:t>
            </a:r>
          </a:p>
        </p:txBody>
      </p:sp>
      <p:sp>
        <p:nvSpPr>
          <p:cNvPr id="43" name="Text Placeholder 26">
            <a:extLst>
              <a:ext uri="{FF2B5EF4-FFF2-40B4-BE49-F238E27FC236}">
                <a16:creationId xmlns:a16="http://schemas.microsoft.com/office/drawing/2014/main" id="{FDA3A212-8F30-D033-AB41-B7498539543D}"/>
              </a:ext>
            </a:extLst>
          </p:cNvPr>
          <p:cNvSpPr>
            <a:spLocks noGrp="1"/>
          </p:cNvSpPr>
          <p:nvPr>
            <p:ph type="body" sz="quarter" idx="17" hasCustomPrompt="1"/>
          </p:nvPr>
        </p:nvSpPr>
        <p:spPr>
          <a:xfrm>
            <a:off x="3054221" y="1570034"/>
            <a:ext cx="2414504" cy="282410"/>
          </a:xfrm>
        </p:spPr>
        <p:txBody>
          <a:bodyPr/>
          <a:lstStyle>
            <a:lvl1pPr marL="0" indent="0">
              <a:buFontTx/>
              <a:buNone/>
              <a:defRPr sz="1600" b="1">
                <a:solidFill>
                  <a:schemeClr val="accent3"/>
                </a:solidFill>
                <a:latin typeface="+mn-lt"/>
              </a:defRPr>
            </a:lvl1pPr>
          </a:lstStyle>
          <a:p>
            <a:pPr lvl="0"/>
            <a:r>
              <a:rPr lang="en-US"/>
              <a:t>Scope</a:t>
            </a:r>
          </a:p>
        </p:txBody>
      </p:sp>
      <p:sp>
        <p:nvSpPr>
          <p:cNvPr id="44" name="Text Placeholder 36">
            <a:extLst>
              <a:ext uri="{FF2B5EF4-FFF2-40B4-BE49-F238E27FC236}">
                <a16:creationId xmlns:a16="http://schemas.microsoft.com/office/drawing/2014/main" id="{A14E640B-FB32-E6A5-7E82-DDDAEC38172A}"/>
              </a:ext>
            </a:extLst>
          </p:cNvPr>
          <p:cNvSpPr>
            <a:spLocks noGrp="1"/>
          </p:cNvSpPr>
          <p:nvPr>
            <p:ph type="body" sz="quarter" idx="18"/>
          </p:nvPr>
        </p:nvSpPr>
        <p:spPr>
          <a:xfrm>
            <a:off x="3054221" y="1924656"/>
            <a:ext cx="5603600" cy="2363868"/>
          </a:xfrm>
        </p:spPr>
        <p:txBody>
          <a:bodyPr/>
          <a:lstStyle>
            <a:lvl1pPr marL="112713" indent="-112713">
              <a:spcBef>
                <a:spcPts val="200"/>
              </a:spcBef>
              <a:spcAft>
                <a:spcPts val="200"/>
              </a:spcAft>
              <a:buClr>
                <a:schemeClr val="accent3"/>
              </a:buClr>
              <a:defRPr sz="1100">
                <a:solidFill>
                  <a:schemeClr val="tx1"/>
                </a:solidFill>
              </a:defRPr>
            </a:lvl1pPr>
          </a:lstStyle>
          <a:p>
            <a:pPr lvl="0"/>
            <a:r>
              <a:rPr lang="en-US"/>
              <a:t>Click to edit Master text styles</a:t>
            </a:r>
          </a:p>
        </p:txBody>
      </p:sp>
      <p:sp>
        <p:nvSpPr>
          <p:cNvPr id="47" name="Text Placeholder 36">
            <a:extLst>
              <a:ext uri="{FF2B5EF4-FFF2-40B4-BE49-F238E27FC236}">
                <a16:creationId xmlns:a16="http://schemas.microsoft.com/office/drawing/2014/main" id="{78ADAF88-FA61-AF79-0470-D140F7AA2F72}"/>
              </a:ext>
            </a:extLst>
          </p:cNvPr>
          <p:cNvSpPr>
            <a:spLocks noGrp="1"/>
          </p:cNvSpPr>
          <p:nvPr>
            <p:ph type="body" sz="quarter" idx="20"/>
          </p:nvPr>
        </p:nvSpPr>
        <p:spPr>
          <a:xfrm>
            <a:off x="3054221" y="4790839"/>
            <a:ext cx="5603600" cy="1310016"/>
          </a:xfrm>
        </p:spPr>
        <p:txBody>
          <a:bodyPr/>
          <a:lstStyle>
            <a:lvl1pPr marL="112713" indent="-112713">
              <a:spcBef>
                <a:spcPts val="200"/>
              </a:spcBef>
              <a:spcAft>
                <a:spcPts val="200"/>
              </a:spcAft>
              <a:buClr>
                <a:schemeClr val="accent3"/>
              </a:buClr>
              <a:defRPr sz="1100">
                <a:solidFill>
                  <a:schemeClr val="tx1"/>
                </a:solidFill>
              </a:defRPr>
            </a:lvl1pPr>
          </a:lstStyle>
          <a:p>
            <a:pPr lvl="0"/>
            <a:r>
              <a:rPr lang="en-US"/>
              <a:t>Click to edit Master text styles</a:t>
            </a:r>
          </a:p>
        </p:txBody>
      </p:sp>
      <p:sp>
        <p:nvSpPr>
          <p:cNvPr id="49" name="Text Placeholder 26">
            <a:extLst>
              <a:ext uri="{FF2B5EF4-FFF2-40B4-BE49-F238E27FC236}">
                <a16:creationId xmlns:a16="http://schemas.microsoft.com/office/drawing/2014/main" id="{DE3059AE-6A6C-9CE8-454D-9F278F9EC3A2}"/>
              </a:ext>
            </a:extLst>
          </p:cNvPr>
          <p:cNvSpPr>
            <a:spLocks noGrp="1"/>
          </p:cNvSpPr>
          <p:nvPr>
            <p:ph type="body" sz="quarter" idx="21" hasCustomPrompt="1"/>
          </p:nvPr>
        </p:nvSpPr>
        <p:spPr>
          <a:xfrm>
            <a:off x="9125145" y="1570034"/>
            <a:ext cx="2677207" cy="282410"/>
          </a:xfrm>
        </p:spPr>
        <p:txBody>
          <a:bodyPr/>
          <a:lstStyle>
            <a:lvl1pPr marL="0" indent="0">
              <a:buFontTx/>
              <a:buNone/>
              <a:defRPr sz="1600" b="1">
                <a:solidFill>
                  <a:schemeClr val="tx2"/>
                </a:solidFill>
                <a:latin typeface="+mn-lt"/>
              </a:defRPr>
            </a:lvl1pPr>
          </a:lstStyle>
          <a:p>
            <a:pPr lvl="0"/>
            <a:r>
              <a:rPr lang="en-US"/>
              <a:t>Results</a:t>
            </a:r>
          </a:p>
        </p:txBody>
      </p:sp>
      <p:sp>
        <p:nvSpPr>
          <p:cNvPr id="51" name="Text Placeholder 36">
            <a:extLst>
              <a:ext uri="{FF2B5EF4-FFF2-40B4-BE49-F238E27FC236}">
                <a16:creationId xmlns:a16="http://schemas.microsoft.com/office/drawing/2014/main" id="{BD35A55A-C259-3ABC-DCF1-FF10E661689D}"/>
              </a:ext>
            </a:extLst>
          </p:cNvPr>
          <p:cNvSpPr>
            <a:spLocks noGrp="1"/>
          </p:cNvSpPr>
          <p:nvPr>
            <p:ph type="body" sz="quarter" idx="22"/>
          </p:nvPr>
        </p:nvSpPr>
        <p:spPr>
          <a:xfrm>
            <a:off x="9125146" y="1924655"/>
            <a:ext cx="2677206" cy="3975653"/>
          </a:xfrm>
        </p:spPr>
        <p:txBody>
          <a:bodyPr/>
          <a:lstStyle>
            <a:lvl1pPr marL="112713" indent="-112713">
              <a:spcBef>
                <a:spcPts val="200"/>
              </a:spcBef>
              <a:spcAft>
                <a:spcPts val="200"/>
              </a:spcAft>
              <a:buClr>
                <a:schemeClr val="tx2"/>
              </a:buClr>
              <a:defRPr sz="1100">
                <a:solidFill>
                  <a:schemeClr val="tx2"/>
                </a:solidFill>
                <a:latin typeface="+mn-lt"/>
              </a:defRPr>
            </a:lvl1pPr>
          </a:lstStyle>
          <a:p>
            <a:pPr lvl="0"/>
            <a:r>
              <a:rPr lang="en-US"/>
              <a:t>Click to edit Master text styles</a:t>
            </a:r>
          </a:p>
        </p:txBody>
      </p:sp>
      <p:sp>
        <p:nvSpPr>
          <p:cNvPr id="8" name="TextBox 7">
            <a:extLst>
              <a:ext uri="{FF2B5EF4-FFF2-40B4-BE49-F238E27FC236}">
                <a16:creationId xmlns:a16="http://schemas.microsoft.com/office/drawing/2014/main" id="{F55E325B-9A46-7230-AD5B-7F3DB28988DA}"/>
              </a:ext>
            </a:extLst>
          </p:cNvPr>
          <p:cNvSpPr txBox="1"/>
          <p:nvPr userDrawn="1"/>
        </p:nvSpPr>
        <p:spPr>
          <a:xfrm>
            <a:off x="8055864" y="6409944"/>
            <a:ext cx="2450592" cy="215444"/>
          </a:xfrm>
          <a:prstGeom prst="rect">
            <a:avLst/>
          </a:prstGeom>
          <a:noFill/>
        </p:spPr>
        <p:txBody>
          <a:bodyPr vert="horz" rtlCol="0" anchor="t">
            <a:spAutoFit/>
          </a:bodyPr>
          <a:lstStyle/>
          <a:p>
            <a:pPr algn="r"/>
            <a:r>
              <a:rPr lang="en-US" sz="800" b="0" i="0" u="none">
                <a:solidFill>
                  <a:srgbClr val="000000"/>
                </a:solidFill>
                <a:latin typeface="Calibri" panose="020F0502020204030204" pitchFamily="34" charset="0"/>
              </a:rPr>
              <a:t>©2025 ExlService Holdings, Inc. All rights reserved.</a:t>
            </a:r>
            <a:endParaRPr lang="en-AU" sz="800" b="0" i="0" u="none">
              <a:solidFill>
                <a:srgbClr val="000000"/>
              </a:solidFill>
              <a:latin typeface="Calibri" panose="020F0502020204030204" pitchFamily="34" charset="0"/>
            </a:endParaRPr>
          </a:p>
        </p:txBody>
      </p:sp>
    </p:spTree>
    <p:extLst>
      <p:ext uri="{BB962C8B-B14F-4D97-AF65-F5344CB8AC3E}">
        <p14:creationId xmlns:p14="http://schemas.microsoft.com/office/powerpoint/2010/main" val="249725673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slideLayout" Target="../slideLayouts/slideLayout67.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theme" Target="../theme/theme2.xml"/><Relationship Id="rId8"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34" Type="http://schemas.openxmlformats.org/officeDocument/2006/relationships/theme" Target="../theme/theme3.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33" Type="http://schemas.openxmlformats.org/officeDocument/2006/relationships/slideLayout" Target="../slideLayouts/slideLayout100.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29" Type="http://schemas.openxmlformats.org/officeDocument/2006/relationships/slideLayout" Target="../slideLayouts/slideLayout96.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slideLayout" Target="../slideLayouts/slideLayout99.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31" Type="http://schemas.openxmlformats.org/officeDocument/2006/relationships/slideLayout" Target="../slideLayouts/slideLayout98.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 Id="rId8"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11277600" cy="1233488"/>
          </a:xfrm>
          <a:prstGeom prst="rect">
            <a:avLst/>
          </a:prstGeom>
        </p:spPr>
        <p:txBody>
          <a:bodyPr vert="horz" lIns="0" tIns="0" rIns="0" bIns="0" rtlCol="0" anchor="t" anchorCtr="0">
            <a:noAutofit/>
          </a:bodyPr>
          <a:lstStyle/>
          <a:p>
            <a:r>
              <a:rPr lang="en-US"/>
              <a:t>Click to edit Master title style</a:t>
            </a:r>
          </a:p>
        </p:txBody>
      </p:sp>
      <p:sp>
        <p:nvSpPr>
          <p:cNvPr id="3" name="Text Placeholder 2"/>
          <p:cNvSpPr>
            <a:spLocks noGrp="1"/>
          </p:cNvSpPr>
          <p:nvPr>
            <p:ph type="body" idx="1"/>
          </p:nvPr>
        </p:nvSpPr>
        <p:spPr>
          <a:xfrm>
            <a:off x="457200" y="1825625"/>
            <a:ext cx="11277600" cy="390587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176963"/>
            <a:ext cx="3124200" cy="365125"/>
          </a:xfrm>
          <a:prstGeom prst="rect">
            <a:avLst/>
          </a:prstGeom>
        </p:spPr>
        <p:txBody>
          <a:bodyPr vert="horz" lIns="0" tIns="0" rIns="0" bIns="0" rtlCol="0" anchor="b" anchorCtr="0">
            <a:noAutofit/>
          </a:bodyPr>
          <a:lstStyle>
            <a:lvl1pPr algn="l">
              <a:defRPr sz="1200">
                <a:solidFill>
                  <a:schemeClr val="tx2"/>
                </a:solidFill>
              </a:defRPr>
            </a:lvl1pPr>
          </a:lstStyle>
          <a:p>
            <a:fld id="{0CCCACD6-8279-7A43-AFDE-A51255A0F160}" type="datetime1">
              <a:rPr lang="en-US" smtClean="0"/>
              <a:t>10/8/2025</a:t>
            </a:fld>
            <a:endParaRPr lang="en-US"/>
          </a:p>
        </p:txBody>
      </p:sp>
      <p:sp>
        <p:nvSpPr>
          <p:cNvPr id="5" name="Footer Placeholder 4"/>
          <p:cNvSpPr>
            <a:spLocks noGrp="1"/>
          </p:cNvSpPr>
          <p:nvPr>
            <p:ph type="ftr" sz="quarter" idx="3"/>
          </p:nvPr>
        </p:nvSpPr>
        <p:spPr>
          <a:xfrm>
            <a:off x="4038600" y="6176963"/>
            <a:ext cx="4114800" cy="365125"/>
          </a:xfrm>
          <a:prstGeom prst="rect">
            <a:avLst/>
          </a:prstGeom>
        </p:spPr>
        <p:txBody>
          <a:bodyPr vert="horz" lIns="0" tIns="0" rIns="0" bIns="0" rtlCol="0" anchor="b" anchorCtr="0">
            <a:noAutofit/>
          </a:bodyPr>
          <a:lstStyle>
            <a:lvl1pPr algn="ctr">
              <a:defRPr sz="1200">
                <a:solidFill>
                  <a:schemeClr val="tx2"/>
                </a:solidFill>
              </a:defRPr>
            </a:lvl1pPr>
          </a:lstStyle>
          <a:p>
            <a:r>
              <a:rPr lang="en-US"/>
              <a:t>©2024 ExlService Holdings, Inc. All rights reserved.</a:t>
            </a:r>
          </a:p>
        </p:txBody>
      </p:sp>
      <p:sp>
        <p:nvSpPr>
          <p:cNvPr id="6" name="Slide Number Placeholder 5"/>
          <p:cNvSpPr>
            <a:spLocks noGrp="1"/>
          </p:cNvSpPr>
          <p:nvPr>
            <p:ph type="sldNum" sz="quarter" idx="4"/>
          </p:nvPr>
        </p:nvSpPr>
        <p:spPr>
          <a:xfrm>
            <a:off x="8991600" y="6176963"/>
            <a:ext cx="2743200" cy="365125"/>
          </a:xfrm>
          <a:prstGeom prst="rect">
            <a:avLst/>
          </a:prstGeom>
        </p:spPr>
        <p:txBody>
          <a:bodyPr vert="horz" lIns="0" tIns="0" rIns="0" bIns="0" rtlCol="0" anchor="b" anchorCtr="0">
            <a:noAutofit/>
          </a:bodyPr>
          <a:lstStyle>
            <a:lvl1pPr algn="r">
              <a:defRPr sz="1200">
                <a:solidFill>
                  <a:schemeClr val="tx2"/>
                </a:solidFill>
              </a:defRPr>
            </a:lvl1pPr>
          </a:lstStyle>
          <a:p>
            <a:fld id="{CCA08CA8-4222-D24F-ACDB-33341C247B6F}" type="slidenum">
              <a:rPr lang="en-US" smtClean="0"/>
              <a:pPr/>
              <a:t>‹#›</a:t>
            </a:fld>
            <a:endParaRPr lang="en-US"/>
          </a:p>
        </p:txBody>
      </p:sp>
    </p:spTree>
    <p:extLst>
      <p:ext uri="{BB962C8B-B14F-4D97-AF65-F5344CB8AC3E}">
        <p14:creationId xmlns:p14="http://schemas.microsoft.com/office/powerpoint/2010/main" val="2537403804"/>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61" r:id="rId3"/>
    <p:sldLayoutId id="2147483675" r:id="rId4"/>
    <p:sldLayoutId id="2147483677" r:id="rId5"/>
    <p:sldLayoutId id="2147483727" r:id="rId6"/>
    <p:sldLayoutId id="2147483678" r:id="rId7"/>
    <p:sldLayoutId id="2147483681" r:id="rId8"/>
    <p:sldLayoutId id="2147483728" r:id="rId9"/>
    <p:sldLayoutId id="2147483685" r:id="rId10"/>
    <p:sldLayoutId id="2147483729" r:id="rId11"/>
    <p:sldLayoutId id="2147483717" r:id="rId12"/>
    <p:sldLayoutId id="2147483731" r:id="rId13"/>
    <p:sldLayoutId id="2147483719" r:id="rId14"/>
    <p:sldLayoutId id="2147483733" r:id="rId15"/>
    <p:sldLayoutId id="2147483734" r:id="rId16"/>
    <p:sldLayoutId id="2147483735" r:id="rId17"/>
    <p:sldLayoutId id="2147483689" r:id="rId18"/>
    <p:sldLayoutId id="2147483736" r:id="rId19"/>
    <p:sldLayoutId id="2147483737" r:id="rId20"/>
    <p:sldLayoutId id="2147483738" r:id="rId21"/>
    <p:sldLayoutId id="2147483739" r:id="rId22"/>
    <p:sldLayoutId id="2147483701" r:id="rId23"/>
    <p:sldLayoutId id="2147483699" r:id="rId24"/>
    <p:sldLayoutId id="2147483741" r:id="rId25"/>
    <p:sldLayoutId id="2147483705" r:id="rId26"/>
    <p:sldLayoutId id="2147483708" r:id="rId27"/>
    <p:sldLayoutId id="2147483709" r:id="rId28"/>
    <p:sldLayoutId id="2147483710" r:id="rId29"/>
    <p:sldLayoutId id="2147483811" r:id="rId30"/>
    <p:sldLayoutId id="2147483812" r:id="rId31"/>
    <p:sldLayoutId id="2147483813" r:id="rId32"/>
    <p:sldLayoutId id="2147483814" r:id="rId3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buClr>
        <a:buFont typeface="Arial" panose="020B0604020202020204" pitchFamily="34" charset="0"/>
        <a:buChar char="•"/>
        <a:defRPr sz="2800" kern="1200">
          <a:solidFill>
            <a:schemeClr val="tx2"/>
          </a:solidFill>
          <a:latin typeface="+mj-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88" userDrawn="1">
          <p15:clr>
            <a:srgbClr val="F26B43"/>
          </p15:clr>
        </p15:guide>
        <p15:guide id="4" pos="7392" userDrawn="1">
          <p15:clr>
            <a:srgbClr val="F26B43"/>
          </p15:clr>
        </p15:guide>
        <p15:guide id="5" orient="horz" pos="4128" userDrawn="1">
          <p15:clr>
            <a:srgbClr val="F26B43"/>
          </p15:clr>
        </p15:guide>
        <p15:guide id="6" orient="horz" pos="28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11277600" cy="1233488"/>
          </a:xfrm>
          <a:prstGeom prst="rect">
            <a:avLst/>
          </a:prstGeom>
        </p:spPr>
        <p:txBody>
          <a:bodyPr vert="horz" lIns="0" tIns="0" rIns="0" bIns="0" rtlCol="0" anchor="t" anchorCtr="0">
            <a:noAutofit/>
          </a:bodyPr>
          <a:lstStyle/>
          <a:p>
            <a:r>
              <a:rPr lang="en-US"/>
              <a:t>Click to edit Master title style</a:t>
            </a:r>
          </a:p>
        </p:txBody>
      </p:sp>
      <p:sp>
        <p:nvSpPr>
          <p:cNvPr id="3" name="Text Placeholder 2"/>
          <p:cNvSpPr>
            <a:spLocks noGrp="1"/>
          </p:cNvSpPr>
          <p:nvPr>
            <p:ph type="body" idx="1"/>
          </p:nvPr>
        </p:nvSpPr>
        <p:spPr>
          <a:xfrm>
            <a:off x="457200" y="1825625"/>
            <a:ext cx="11277600" cy="390587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176963"/>
            <a:ext cx="3124200" cy="365125"/>
          </a:xfrm>
          <a:prstGeom prst="rect">
            <a:avLst/>
          </a:prstGeom>
        </p:spPr>
        <p:txBody>
          <a:bodyPr vert="horz" lIns="0" tIns="0" rIns="0" bIns="0" rtlCol="0" anchor="b" anchorCtr="0">
            <a:noAutofit/>
          </a:bodyPr>
          <a:lstStyle>
            <a:lvl1pPr algn="l">
              <a:defRPr sz="1200">
                <a:solidFill>
                  <a:schemeClr val="tx2"/>
                </a:solidFill>
              </a:defRPr>
            </a:lvl1pPr>
          </a:lstStyle>
          <a:p>
            <a:fld id="{0CCCACD6-8279-7A43-AFDE-A51255A0F160}" type="datetime1">
              <a:rPr lang="en-US" smtClean="0"/>
              <a:t>10/8/2025</a:t>
            </a:fld>
            <a:endParaRPr lang="en-US"/>
          </a:p>
        </p:txBody>
      </p:sp>
      <p:sp>
        <p:nvSpPr>
          <p:cNvPr id="5" name="Footer Placeholder 4"/>
          <p:cNvSpPr>
            <a:spLocks noGrp="1"/>
          </p:cNvSpPr>
          <p:nvPr>
            <p:ph type="ftr" sz="quarter" idx="3"/>
          </p:nvPr>
        </p:nvSpPr>
        <p:spPr>
          <a:xfrm>
            <a:off x="4038600" y="6176963"/>
            <a:ext cx="4114800" cy="365125"/>
          </a:xfrm>
          <a:prstGeom prst="rect">
            <a:avLst/>
          </a:prstGeom>
        </p:spPr>
        <p:txBody>
          <a:bodyPr vert="horz" lIns="0" tIns="0" rIns="0" bIns="0" rtlCol="0" anchor="b" anchorCtr="0">
            <a:noAutofit/>
          </a:bodyPr>
          <a:lstStyle>
            <a:lvl1pPr algn="ctr">
              <a:defRPr sz="1200">
                <a:solidFill>
                  <a:schemeClr val="tx2"/>
                </a:solidFill>
              </a:defRPr>
            </a:lvl1pPr>
          </a:lstStyle>
          <a:p>
            <a:r>
              <a:rPr lang="en-US"/>
              <a:t>©2024 </a:t>
            </a:r>
            <a:r>
              <a:rPr lang="en-US" err="1"/>
              <a:t>ExlService</a:t>
            </a:r>
            <a:r>
              <a:rPr lang="en-US"/>
              <a:t> Holdings, Inc. All rights reserved.</a:t>
            </a:r>
          </a:p>
        </p:txBody>
      </p:sp>
      <p:sp>
        <p:nvSpPr>
          <p:cNvPr id="6" name="Slide Number Placeholder 5"/>
          <p:cNvSpPr>
            <a:spLocks noGrp="1"/>
          </p:cNvSpPr>
          <p:nvPr>
            <p:ph type="sldNum" sz="quarter" idx="4"/>
          </p:nvPr>
        </p:nvSpPr>
        <p:spPr>
          <a:xfrm>
            <a:off x="8991600" y="6176963"/>
            <a:ext cx="2743200" cy="365125"/>
          </a:xfrm>
          <a:prstGeom prst="rect">
            <a:avLst/>
          </a:prstGeom>
        </p:spPr>
        <p:txBody>
          <a:bodyPr vert="horz" lIns="0" tIns="0" rIns="0" bIns="0" rtlCol="0" anchor="b" anchorCtr="0">
            <a:noAutofit/>
          </a:bodyPr>
          <a:lstStyle>
            <a:lvl1pPr algn="r">
              <a:defRPr sz="1200">
                <a:solidFill>
                  <a:schemeClr val="tx2"/>
                </a:solidFill>
              </a:defRPr>
            </a:lvl1pPr>
          </a:lstStyle>
          <a:p>
            <a:fld id="{CCA08CA8-4222-D24F-ACDB-33341C247B6F}" type="slidenum">
              <a:rPr lang="en-US" smtClean="0"/>
              <a:pPr/>
              <a:t>‹#›</a:t>
            </a:fld>
            <a:endParaRPr lang="en-US"/>
          </a:p>
        </p:txBody>
      </p:sp>
    </p:spTree>
    <p:extLst>
      <p:ext uri="{BB962C8B-B14F-4D97-AF65-F5344CB8AC3E}">
        <p14:creationId xmlns:p14="http://schemas.microsoft.com/office/powerpoint/2010/main" val="500698548"/>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 id="2147483771" r:id="rId29"/>
    <p:sldLayoutId id="2147483772" r:id="rId30"/>
    <p:sldLayoutId id="2147483773" r:id="rId31"/>
    <p:sldLayoutId id="2147483774" r:id="rId32"/>
    <p:sldLayoutId id="2147483775" r:id="rId33"/>
    <p:sldLayoutId id="2147483776" r:id="rId3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buClr>
        <a:buFont typeface="Arial" panose="020B0604020202020204" pitchFamily="34" charset="0"/>
        <a:buChar char="•"/>
        <a:defRPr sz="2800" kern="1200">
          <a:solidFill>
            <a:schemeClr val="tx2"/>
          </a:solidFill>
          <a:latin typeface="+mj-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88">
          <p15:clr>
            <a:srgbClr val="F26B43"/>
          </p15:clr>
        </p15:guide>
        <p15:guide id="4" pos="7392">
          <p15:clr>
            <a:srgbClr val="F26B43"/>
          </p15:clr>
        </p15:guide>
        <p15:guide id="5" orient="horz" pos="4128">
          <p15:clr>
            <a:srgbClr val="F26B43"/>
          </p15:clr>
        </p15:guide>
        <p15:guide id="6" orient="horz" pos="28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11277600" cy="1233488"/>
          </a:xfrm>
          <a:prstGeom prst="rect">
            <a:avLst/>
          </a:prstGeom>
        </p:spPr>
        <p:txBody>
          <a:bodyPr vert="horz" lIns="0" tIns="0" rIns="0" bIns="0" rtlCol="0" anchor="t" anchorCtr="0">
            <a:noAutofit/>
          </a:bodyPr>
          <a:lstStyle/>
          <a:p>
            <a:r>
              <a:rPr lang="en-US"/>
              <a:t>Click to edit Master title style</a:t>
            </a:r>
          </a:p>
        </p:txBody>
      </p:sp>
      <p:sp>
        <p:nvSpPr>
          <p:cNvPr id="3" name="Text Placeholder 2"/>
          <p:cNvSpPr>
            <a:spLocks noGrp="1"/>
          </p:cNvSpPr>
          <p:nvPr>
            <p:ph type="body" idx="1"/>
          </p:nvPr>
        </p:nvSpPr>
        <p:spPr>
          <a:xfrm>
            <a:off x="457200" y="1825625"/>
            <a:ext cx="11277600" cy="390587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176963"/>
            <a:ext cx="3124200" cy="365125"/>
          </a:xfrm>
          <a:prstGeom prst="rect">
            <a:avLst/>
          </a:prstGeom>
        </p:spPr>
        <p:txBody>
          <a:bodyPr vert="horz" lIns="0" tIns="0" rIns="0" bIns="0" rtlCol="0" anchor="b" anchorCtr="0">
            <a:noAutofit/>
          </a:bodyPr>
          <a:lstStyle>
            <a:lvl1pPr algn="l">
              <a:defRPr sz="1200">
                <a:solidFill>
                  <a:schemeClr val="tx2"/>
                </a:solidFill>
              </a:defRPr>
            </a:lvl1pPr>
          </a:lstStyle>
          <a:p>
            <a:fld id="{0CCCACD6-8279-7A43-AFDE-A51255A0F160}" type="datetime1">
              <a:rPr lang="en-US" smtClean="0"/>
              <a:t>10/8/2025</a:t>
            </a:fld>
            <a:endParaRPr lang="en-US"/>
          </a:p>
        </p:txBody>
      </p:sp>
      <p:sp>
        <p:nvSpPr>
          <p:cNvPr id="5" name="Footer Placeholder 4"/>
          <p:cNvSpPr>
            <a:spLocks noGrp="1"/>
          </p:cNvSpPr>
          <p:nvPr>
            <p:ph type="ftr" sz="quarter" idx="3"/>
          </p:nvPr>
        </p:nvSpPr>
        <p:spPr>
          <a:xfrm>
            <a:off x="4038600" y="6176963"/>
            <a:ext cx="4114800" cy="365125"/>
          </a:xfrm>
          <a:prstGeom prst="rect">
            <a:avLst/>
          </a:prstGeom>
        </p:spPr>
        <p:txBody>
          <a:bodyPr vert="horz" lIns="0" tIns="0" rIns="0" bIns="0" rtlCol="0" anchor="b" anchorCtr="0">
            <a:noAutofit/>
          </a:bodyPr>
          <a:lstStyle>
            <a:lvl1pPr algn="ctr">
              <a:defRPr sz="1200">
                <a:solidFill>
                  <a:schemeClr val="tx2"/>
                </a:solidFill>
              </a:defRPr>
            </a:lvl1pPr>
          </a:lstStyle>
          <a:p>
            <a:r>
              <a:rPr lang="en-US"/>
              <a:t>©2024 ExlService Holdings, Inc. All rights reserved.</a:t>
            </a:r>
          </a:p>
        </p:txBody>
      </p:sp>
      <p:sp>
        <p:nvSpPr>
          <p:cNvPr id="6" name="Slide Number Placeholder 5"/>
          <p:cNvSpPr>
            <a:spLocks noGrp="1"/>
          </p:cNvSpPr>
          <p:nvPr>
            <p:ph type="sldNum" sz="quarter" idx="4"/>
          </p:nvPr>
        </p:nvSpPr>
        <p:spPr>
          <a:xfrm>
            <a:off x="8991600" y="6176963"/>
            <a:ext cx="2743200" cy="365125"/>
          </a:xfrm>
          <a:prstGeom prst="rect">
            <a:avLst/>
          </a:prstGeom>
        </p:spPr>
        <p:txBody>
          <a:bodyPr vert="horz" lIns="0" tIns="0" rIns="0" bIns="0" rtlCol="0" anchor="b" anchorCtr="0">
            <a:noAutofit/>
          </a:bodyPr>
          <a:lstStyle>
            <a:lvl1pPr algn="r">
              <a:defRPr sz="1200">
                <a:solidFill>
                  <a:schemeClr val="tx2"/>
                </a:solidFill>
              </a:defRPr>
            </a:lvl1pPr>
          </a:lstStyle>
          <a:p>
            <a:fld id="{CCA08CA8-4222-D24F-ACDB-33341C247B6F}" type="slidenum">
              <a:rPr lang="en-US" smtClean="0"/>
              <a:pPr/>
              <a:t>‹#›</a:t>
            </a:fld>
            <a:endParaRPr lang="en-US"/>
          </a:p>
        </p:txBody>
      </p:sp>
    </p:spTree>
    <p:extLst>
      <p:ext uri="{BB962C8B-B14F-4D97-AF65-F5344CB8AC3E}">
        <p14:creationId xmlns:p14="http://schemas.microsoft.com/office/powerpoint/2010/main" val="11042035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 id="2147483798" r:id="rId21"/>
    <p:sldLayoutId id="2147483799" r:id="rId22"/>
    <p:sldLayoutId id="2147483800" r:id="rId23"/>
    <p:sldLayoutId id="2147483801" r:id="rId24"/>
    <p:sldLayoutId id="2147483802" r:id="rId25"/>
    <p:sldLayoutId id="2147483803" r:id="rId26"/>
    <p:sldLayoutId id="2147483804" r:id="rId27"/>
    <p:sldLayoutId id="2147483805" r:id="rId28"/>
    <p:sldLayoutId id="2147483806" r:id="rId29"/>
    <p:sldLayoutId id="2147483807" r:id="rId30"/>
    <p:sldLayoutId id="2147483808" r:id="rId31"/>
    <p:sldLayoutId id="2147483809" r:id="rId32"/>
    <p:sldLayoutId id="2147483810" r:id="rId3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buClr>
        <a:buFont typeface="Arial" panose="020B0604020202020204" pitchFamily="34" charset="0"/>
        <a:buChar char="•"/>
        <a:defRPr sz="2800" kern="1200">
          <a:solidFill>
            <a:schemeClr val="tx2"/>
          </a:solidFill>
          <a:latin typeface="+mj-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88">
          <p15:clr>
            <a:srgbClr val="F26B43"/>
          </p15:clr>
        </p15:guide>
        <p15:guide id="4" pos="7392">
          <p15:clr>
            <a:srgbClr val="F26B43"/>
          </p15:clr>
        </p15:guide>
        <p15:guide id="5" orient="horz" pos="4128">
          <p15:clr>
            <a:srgbClr val="F26B43"/>
          </p15:clr>
        </p15:guide>
        <p15:guide id="6" orient="horz" pos="28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8" Type="http://schemas.openxmlformats.org/officeDocument/2006/relationships/image" Target="../media/image66.png"/><Relationship Id="rId3" Type="http://schemas.microsoft.com/office/2018/10/relationships/comments" Target="../comments/modernComment_105_AFBD4BEF.xml"/><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notesSlide" Target="../notesSlides/notesSlide4.xml"/><Relationship Id="rId1" Type="http://schemas.openxmlformats.org/officeDocument/2006/relationships/slideLayout" Target="../slideLayouts/slideLayout30.xml"/><Relationship Id="rId6" Type="http://schemas.openxmlformats.org/officeDocument/2006/relationships/image" Target="../media/image64.emf"/><Relationship Id="rId11" Type="http://schemas.openxmlformats.org/officeDocument/2006/relationships/image" Target="../media/image69.jpeg"/><Relationship Id="rId5" Type="http://schemas.openxmlformats.org/officeDocument/2006/relationships/image" Target="../media/image63.emf"/><Relationship Id="rId10" Type="http://schemas.openxmlformats.org/officeDocument/2006/relationships/image" Target="../media/image68.png"/><Relationship Id="rId4" Type="http://schemas.openxmlformats.org/officeDocument/2006/relationships/image" Target="../media/image62.emf"/><Relationship Id="rId9" Type="http://schemas.openxmlformats.org/officeDocument/2006/relationships/image" Target="../media/image67.png"/></Relationships>
</file>

<file path=ppt/slides/_rels/slide1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xml"/><Relationship Id="rId1" Type="http://schemas.openxmlformats.org/officeDocument/2006/relationships/slideLayout" Target="../slideLayouts/slideLayout99.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5.xml.rels><?xml version="1.0" encoding="UTF-8" standalone="yes"?>
<Relationships xmlns="http://schemas.openxmlformats.org/package/2006/relationships"><Relationship Id="rId8" Type="http://schemas.openxmlformats.org/officeDocument/2006/relationships/image" Target="../media/image76.png"/><Relationship Id="rId3" Type="http://schemas.microsoft.com/office/2018/10/relationships/comments" Target="../comments/modernComment_116_2AD64BF2.xml"/><Relationship Id="rId7" Type="http://schemas.openxmlformats.org/officeDocument/2006/relationships/image" Target="../media/image75.png"/><Relationship Id="rId2" Type="http://schemas.openxmlformats.org/officeDocument/2006/relationships/notesSlide" Target="../notesSlides/notesSlide6.xml"/><Relationship Id="rId1" Type="http://schemas.openxmlformats.org/officeDocument/2006/relationships/slideLayout" Target="../slideLayouts/slideLayout99.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6.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1.png"/><Relationship Id="rId7" Type="http://schemas.openxmlformats.org/officeDocument/2006/relationships/image" Target="../media/image79.png"/><Relationship Id="rId2" Type="http://schemas.openxmlformats.org/officeDocument/2006/relationships/notesSlide" Target="../notesSlides/notesSlide7.xml"/><Relationship Id="rId1" Type="http://schemas.openxmlformats.org/officeDocument/2006/relationships/slideLayout" Target="../slideLayouts/slideLayout100.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2.png"/></Relationships>
</file>

<file path=ppt/slides/_rels/slide17.xml.rels><?xml version="1.0" encoding="UTF-8" standalone="yes"?>
<Relationships xmlns="http://schemas.openxmlformats.org/package/2006/relationships"><Relationship Id="rId8" Type="http://schemas.openxmlformats.org/officeDocument/2006/relationships/image" Target="../media/image79.png"/><Relationship Id="rId3" Type="http://schemas.microsoft.com/office/2018/10/relationships/comments" Target="../comments/modernComment_117_98D76221.xml"/><Relationship Id="rId7" Type="http://schemas.openxmlformats.org/officeDocument/2006/relationships/image" Target="../media/image78.png"/><Relationship Id="rId2" Type="http://schemas.openxmlformats.org/officeDocument/2006/relationships/notesSlide" Target="../notesSlides/notesSlide8.xml"/><Relationship Id="rId1" Type="http://schemas.openxmlformats.org/officeDocument/2006/relationships/slideLayout" Target="../slideLayouts/slideLayout99.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8.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9.png"/><Relationship Id="rId2" Type="http://schemas.openxmlformats.org/officeDocument/2006/relationships/notesSlide" Target="../notesSlides/notesSlide9.xml"/><Relationship Id="rId1" Type="http://schemas.openxmlformats.org/officeDocument/2006/relationships/slideLayout" Target="../slideLayouts/slideLayout100.xml"/><Relationship Id="rId6" Type="http://schemas.openxmlformats.org/officeDocument/2006/relationships/image" Target="../media/image78.png"/><Relationship Id="rId5" Type="http://schemas.openxmlformats.org/officeDocument/2006/relationships/image" Target="../media/image73.png"/><Relationship Id="rId4" Type="http://schemas.openxmlformats.org/officeDocument/2006/relationships/image" Target="../media/image72.png"/></Relationships>
</file>

<file path=ppt/slides/_rels/slide19.xml.rels><?xml version="1.0" encoding="UTF-8" standalone="yes"?>
<Relationships xmlns="http://schemas.openxmlformats.org/package/2006/relationships"><Relationship Id="rId8" Type="http://schemas.openxmlformats.org/officeDocument/2006/relationships/image" Target="../media/image76.png"/><Relationship Id="rId3" Type="http://schemas.microsoft.com/office/2018/10/relationships/comments" Target="../comments/modernComment_104_FFB2D1.xml"/><Relationship Id="rId7" Type="http://schemas.openxmlformats.org/officeDocument/2006/relationships/image" Target="../media/image84.png"/><Relationship Id="rId2" Type="http://schemas.openxmlformats.org/officeDocument/2006/relationships/notesSlide" Target="../notesSlides/notesSlide10.xml"/><Relationship Id="rId1" Type="http://schemas.openxmlformats.org/officeDocument/2006/relationships/slideLayout" Target="../slideLayouts/slideLayout100.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jpeg"/><Relationship Id="rId18" Type="http://schemas.openxmlformats.org/officeDocument/2006/relationships/image" Target="../media/image26.svg"/><Relationship Id="rId3" Type="http://schemas.openxmlformats.org/officeDocument/2006/relationships/image" Target="../media/image11.emf"/><Relationship Id="rId7" Type="http://schemas.openxmlformats.org/officeDocument/2006/relationships/image" Target="../media/image15.png"/><Relationship Id="rId12" Type="http://schemas.openxmlformats.org/officeDocument/2006/relationships/image" Target="../media/image20.svg"/><Relationship Id="rId17" Type="http://schemas.openxmlformats.org/officeDocument/2006/relationships/image" Target="../media/image25.png"/><Relationship Id="rId2" Type="http://schemas.openxmlformats.org/officeDocument/2006/relationships/image" Target="../media/image10.png"/><Relationship Id="rId16" Type="http://schemas.openxmlformats.org/officeDocument/2006/relationships/image" Target="../media/image24.jpeg"/><Relationship Id="rId1" Type="http://schemas.openxmlformats.org/officeDocument/2006/relationships/slideLayout" Target="../slideLayouts/slideLayout33.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jpeg"/><Relationship Id="rId10" Type="http://schemas.openxmlformats.org/officeDocument/2006/relationships/image" Target="../media/image18.svg"/><Relationship Id="rId4" Type="http://schemas.openxmlformats.org/officeDocument/2006/relationships/image" Target="../media/image12.emf"/><Relationship Id="rId9" Type="http://schemas.openxmlformats.org/officeDocument/2006/relationships/image" Target="../media/image17.png"/><Relationship Id="rId14" Type="http://schemas.openxmlformats.org/officeDocument/2006/relationships/image" Target="../media/image2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8" Type="http://schemas.openxmlformats.org/officeDocument/2006/relationships/hyperlink" Target="https://www.amazon.com/gp/product/1484267931/ref=dbs_a_def_rwt_bibl_vppi_i2" TargetMode="External"/><Relationship Id="rId3" Type="http://schemas.microsoft.com/office/2018/10/relationships/comments" Target="../comments/modernComment_11B_DC1BB37A.xml"/><Relationship Id="rId7" Type="http://schemas.openxmlformats.org/officeDocument/2006/relationships/hyperlink" Target="https://event.on24.com/wcc/r/4441509/C06579DD951BF50F2DAFB3C1DCDC96F8?utm_campaign=Organic+Social&amp;utm_source=linkedin&amp;utm_medium=&amp;utm_content=1706710972" TargetMode="External"/><Relationship Id="rId12" Type="http://schemas.openxmlformats.org/officeDocument/2006/relationships/image" Target="../media/image88.jpeg"/><Relationship Id="rId2" Type="http://schemas.openxmlformats.org/officeDocument/2006/relationships/notesSlide" Target="../notesSlides/notesSlide11.xml"/><Relationship Id="rId1" Type="http://schemas.openxmlformats.org/officeDocument/2006/relationships/slideLayout" Target="../slideLayouts/slideLayout31.xml"/><Relationship Id="rId6" Type="http://schemas.openxmlformats.org/officeDocument/2006/relationships/image" Target="../media/image87.jpeg"/><Relationship Id="rId11" Type="http://schemas.openxmlformats.org/officeDocument/2006/relationships/hyperlink" Target="https://www.youtube.com/watch?v=b219KWENmdY" TargetMode="External"/><Relationship Id="rId5" Type="http://schemas.openxmlformats.org/officeDocument/2006/relationships/image" Target="../media/image86.jpeg"/><Relationship Id="rId10" Type="http://schemas.openxmlformats.org/officeDocument/2006/relationships/hyperlink" Target="https://appian.com/blog/2018/low-code-how-to-build-an-app-a-day" TargetMode="External"/><Relationship Id="rId4" Type="http://schemas.openxmlformats.org/officeDocument/2006/relationships/image" Target="../media/image85.png"/><Relationship Id="rId9" Type="http://schemas.openxmlformats.org/officeDocument/2006/relationships/hyperlink" Target="https://appian.com/blog/2020/applications-at-the-speed-of-low-code" TargetMode="External"/></Relationships>
</file>

<file path=ppt/slides/_rels/slide22.xml.rels><?xml version="1.0" encoding="UTF-8" standalone="yes"?>
<Relationships xmlns="http://schemas.openxmlformats.org/package/2006/relationships"><Relationship Id="rId3" Type="http://schemas.microsoft.com/office/2018/10/relationships/comments" Target="../comments/modernComment_106_A4230C13.xml"/><Relationship Id="rId2" Type="http://schemas.openxmlformats.org/officeDocument/2006/relationships/notesSlide" Target="../notesSlides/notesSlide12.xml"/><Relationship Id="rId1" Type="http://schemas.openxmlformats.org/officeDocument/2006/relationships/slideLayout" Target="../slideLayouts/slideLayout31.xml"/><Relationship Id="rId5" Type="http://schemas.openxmlformats.org/officeDocument/2006/relationships/image" Target="../media/image89.png"/><Relationship Id="rId4" Type="http://schemas.openxmlformats.org/officeDocument/2006/relationships/image" Target="../media/image85.png"/></Relationships>
</file>

<file path=ppt/slides/_rels/slide23.xml.rels><?xml version="1.0" encoding="UTF-8" standalone="yes"?>
<Relationships xmlns="http://schemas.openxmlformats.org/package/2006/relationships"><Relationship Id="rId3" Type="http://schemas.microsoft.com/office/2018/10/relationships/comments" Target="../comments/modernComment_108_E967174D.xml"/><Relationship Id="rId2" Type="http://schemas.openxmlformats.org/officeDocument/2006/relationships/notesSlide" Target="../notesSlides/notesSlide13.xml"/><Relationship Id="rId1" Type="http://schemas.openxmlformats.org/officeDocument/2006/relationships/slideLayout" Target="../slideLayouts/slideLayout31.xml"/><Relationship Id="rId5" Type="http://schemas.openxmlformats.org/officeDocument/2006/relationships/image" Target="../media/image89.png"/><Relationship Id="rId4" Type="http://schemas.openxmlformats.org/officeDocument/2006/relationships/image" Target="../media/image85.png"/></Relationships>
</file>

<file path=ppt/slides/_rels/slide24.xml.rels><?xml version="1.0" encoding="UTF-8" standalone="yes"?>
<Relationships xmlns="http://schemas.openxmlformats.org/package/2006/relationships"><Relationship Id="rId3" Type="http://schemas.microsoft.com/office/2018/10/relationships/comments" Target="../comments/modernComment_109_C16D9C2E.xml"/><Relationship Id="rId2" Type="http://schemas.openxmlformats.org/officeDocument/2006/relationships/notesSlide" Target="../notesSlides/notesSlide14.xml"/><Relationship Id="rId1" Type="http://schemas.openxmlformats.org/officeDocument/2006/relationships/slideLayout" Target="../slideLayouts/slideLayout31.xml"/><Relationship Id="rId5" Type="http://schemas.openxmlformats.org/officeDocument/2006/relationships/image" Target="../media/image90.png"/><Relationship Id="rId4" Type="http://schemas.openxmlformats.org/officeDocument/2006/relationships/image" Target="../media/image85.png"/></Relationships>
</file>

<file path=ppt/slides/_rels/slide25.xml.rels><?xml version="1.0" encoding="UTF-8" standalone="yes"?>
<Relationships xmlns="http://schemas.openxmlformats.org/package/2006/relationships"><Relationship Id="rId3" Type="http://schemas.microsoft.com/office/2018/10/relationships/comments" Target="../comments/modernComment_11D_C8A8B0D.xml"/><Relationship Id="rId2" Type="http://schemas.openxmlformats.org/officeDocument/2006/relationships/notesSlide" Target="../notesSlides/notesSlide15.xml"/><Relationship Id="rId1" Type="http://schemas.openxmlformats.org/officeDocument/2006/relationships/slideLayout" Target="../slideLayouts/slideLayout31.xml"/><Relationship Id="rId5" Type="http://schemas.openxmlformats.org/officeDocument/2006/relationships/image" Target="../media/image90.png"/><Relationship Id="rId4" Type="http://schemas.openxmlformats.org/officeDocument/2006/relationships/image" Target="../media/image85.png"/></Relationships>
</file>

<file path=ppt/slides/_rels/slide2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5.png"/><Relationship Id="rId1" Type="http://schemas.openxmlformats.org/officeDocument/2006/relationships/slideLayout" Target="../slideLayouts/slideLayout97.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5.png"/><Relationship Id="rId1" Type="http://schemas.openxmlformats.org/officeDocument/2006/relationships/slideLayout" Target="../slideLayouts/slideLayout97.xml"/><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85.png"/><Relationship Id="rId1" Type="http://schemas.openxmlformats.org/officeDocument/2006/relationships/slideLayout" Target="../slideLayouts/slideLayout97.xml"/><Relationship Id="rId4" Type="http://schemas.microsoft.com/office/2007/relationships/hdphoto" Target="../media/hdphoto3.wdp"/></Relationships>
</file>

<file path=ppt/slides/_rels/slide2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85.png"/><Relationship Id="rId1" Type="http://schemas.openxmlformats.org/officeDocument/2006/relationships/slideLayout" Target="../slideLayouts/slideLayout97.xml"/><Relationship Id="rId4" Type="http://schemas.microsoft.com/office/2007/relationships/hdphoto" Target="../media/hdphoto4.wdp"/></Relationships>
</file>

<file path=ppt/slides/_rels/slide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30.png"/><Relationship Id="rId11" Type="http://schemas.openxmlformats.org/officeDocument/2006/relationships/image" Target="../media/image35.jpeg"/><Relationship Id="rId5" Type="http://schemas.openxmlformats.org/officeDocument/2006/relationships/image" Target="../media/image29.jpeg"/><Relationship Id="rId10" Type="http://schemas.openxmlformats.org/officeDocument/2006/relationships/image" Target="../media/image34.png"/><Relationship Id="rId4" Type="http://schemas.openxmlformats.org/officeDocument/2006/relationships/image" Target="../media/image28.jpeg"/><Relationship Id="rId9" Type="http://schemas.openxmlformats.org/officeDocument/2006/relationships/image" Target="../media/image33.svg"/></Relationships>
</file>

<file path=ppt/slides/_rels/slide3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95.png"/><Relationship Id="rId1" Type="http://schemas.openxmlformats.org/officeDocument/2006/relationships/slideLayout" Target="../slideLayouts/slideLayout97.xml"/><Relationship Id="rId4" Type="http://schemas.openxmlformats.org/officeDocument/2006/relationships/image" Target="../media/image8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image" Target="../media/image36.png"/><Relationship Id="rId1" Type="http://schemas.openxmlformats.org/officeDocument/2006/relationships/slideLayout" Target="../slideLayouts/slideLayout14.xml"/><Relationship Id="rId6" Type="http://schemas.openxmlformats.org/officeDocument/2006/relationships/image" Target="../media/image39.png"/><Relationship Id="rId5" Type="http://schemas.openxmlformats.org/officeDocument/2006/relationships/hyperlink" Target="https://www2.everestgrp.com/reportaction/EGR-2024-44-R-6374/Toc" TargetMode="External"/><Relationship Id="rId4" Type="http://schemas.openxmlformats.org/officeDocument/2006/relationships/image" Target="../media/image38.png"/><Relationship Id="rId9" Type="http://schemas.openxmlformats.org/officeDocument/2006/relationships/image" Target="../media/image42.jpeg"/></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9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5.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19.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51.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notesSlide" Target="../notesSlides/notesSlide18.xml"/><Relationship Id="rId1" Type="http://schemas.openxmlformats.org/officeDocument/2006/relationships/slideLayout" Target="../slideLayouts/slideLayout98.xml"/><Relationship Id="rId6" Type="http://schemas.openxmlformats.org/officeDocument/2006/relationships/image" Target="../media/image104.svg"/><Relationship Id="rId11" Type="http://schemas.openxmlformats.org/officeDocument/2006/relationships/image" Target="../media/image109.png"/><Relationship Id="rId5" Type="http://schemas.openxmlformats.org/officeDocument/2006/relationships/image" Target="../media/image103.png"/><Relationship Id="rId10" Type="http://schemas.openxmlformats.org/officeDocument/2006/relationships/image" Target="../media/image108.svg"/><Relationship Id="rId4" Type="http://schemas.openxmlformats.org/officeDocument/2006/relationships/image" Target="../media/image102.svg"/><Relationship Id="rId9" Type="http://schemas.openxmlformats.org/officeDocument/2006/relationships/image" Target="../media/image107.png"/><Relationship Id="rId14" Type="http://schemas.openxmlformats.org/officeDocument/2006/relationships/image" Target="../media/image112.svg"/></Relationships>
</file>

<file path=ppt/slides/_rels/slide52.xml.rels><?xml version="1.0" encoding="UTF-8" standalone="yes"?>
<Relationships xmlns="http://schemas.openxmlformats.org/package/2006/relationships"><Relationship Id="rId2" Type="http://schemas.microsoft.com/office/2018/10/relationships/comments" Target="../comments/modernComment_112_A4CDF80.xml"/><Relationship Id="rId1" Type="http://schemas.openxmlformats.org/officeDocument/2006/relationships/slideLayout" Target="../slideLayouts/slideLayout81.xml"/></Relationships>
</file>

<file path=ppt/slides/_rels/slide53.xml.rels><?xml version="1.0" encoding="UTF-8" standalone="yes"?>
<Relationships xmlns="http://schemas.openxmlformats.org/package/2006/relationships"><Relationship Id="rId3" Type="http://schemas.openxmlformats.org/officeDocument/2006/relationships/hyperlink" Target="https://www.forbes.com/sites/forbestechcouncil/2021/08/27/why-top-performing-organizations-create-process-centers-of-excellence/?sh=394b0ebf64c0" TargetMode="External"/><Relationship Id="rId2" Type="http://schemas.openxmlformats.org/officeDocument/2006/relationships/notesSlide" Target="../notesSlides/notesSlide19.xml"/><Relationship Id="rId1" Type="http://schemas.openxmlformats.org/officeDocument/2006/relationships/slideLayout" Target="../slideLayouts/slideLayout98.xml"/></Relationships>
</file>

<file path=ppt/slides/_rels/slide54.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png"/><Relationship Id="rId3" Type="http://schemas.openxmlformats.org/officeDocument/2006/relationships/image" Target="../media/image113.png"/><Relationship Id="rId7" Type="http://schemas.openxmlformats.org/officeDocument/2006/relationships/image" Target="../media/image117.png"/><Relationship Id="rId12" Type="http://schemas.openxmlformats.org/officeDocument/2006/relationships/image" Target="../media/image122.png"/><Relationship Id="rId2" Type="http://schemas.openxmlformats.org/officeDocument/2006/relationships/notesSlide" Target="../notesSlides/notesSlide20.xml"/><Relationship Id="rId1" Type="http://schemas.openxmlformats.org/officeDocument/2006/relationships/slideLayout" Target="../slideLayouts/slideLayout98.xml"/><Relationship Id="rId6" Type="http://schemas.openxmlformats.org/officeDocument/2006/relationships/image" Target="../media/image116.png"/><Relationship Id="rId11" Type="http://schemas.openxmlformats.org/officeDocument/2006/relationships/image" Target="../media/image121.png"/><Relationship Id="rId5" Type="http://schemas.openxmlformats.org/officeDocument/2006/relationships/image" Target="../media/image115.png"/><Relationship Id="rId10" Type="http://schemas.openxmlformats.org/officeDocument/2006/relationships/image" Target="../media/image120.png"/><Relationship Id="rId4" Type="http://schemas.openxmlformats.org/officeDocument/2006/relationships/image" Target="../media/image114.png"/><Relationship Id="rId9" Type="http://schemas.openxmlformats.org/officeDocument/2006/relationships/image" Target="../media/image119.png"/></Relationships>
</file>

<file path=ppt/slides/_rels/slide5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1.xml"/><Relationship Id="rId1" Type="http://schemas.openxmlformats.org/officeDocument/2006/relationships/slideLayout" Target="../slideLayouts/slideLayout98.xml"/></Relationships>
</file>

<file path=ppt/slides/_rels/slide56.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2.xml"/><Relationship Id="rId1" Type="http://schemas.openxmlformats.org/officeDocument/2006/relationships/slideLayout" Target="../slideLayouts/slideLayout81.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57.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4.png"/><Relationship Id="rId7" Type="http://schemas.openxmlformats.org/officeDocument/2006/relationships/image" Target="../media/image128.svg"/><Relationship Id="rId2" Type="http://schemas.openxmlformats.org/officeDocument/2006/relationships/notesSlide" Target="../notesSlides/notesSlide23.xml"/><Relationship Id="rId1" Type="http://schemas.openxmlformats.org/officeDocument/2006/relationships/slideLayout" Target="../slideLayouts/slideLayout81.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 Id="rId9" Type="http://schemas.openxmlformats.org/officeDocument/2006/relationships/image" Target="../media/image130.svg"/></Relationships>
</file>

<file path=ppt/slides/_rels/slide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0.xml"/><Relationship Id="rId5" Type="http://schemas.openxmlformats.org/officeDocument/2006/relationships/image" Target="../media/image52.png"/><Relationship Id="rId4" Type="http://schemas.openxmlformats.org/officeDocument/2006/relationships/image" Target="../media/image51.png"/></Relationships>
</file>

<file path=ppt/slides/_rels/slide7.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20.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61.png"/><Relationship Id="rId4" Type="http://schemas.openxmlformats.org/officeDocument/2006/relationships/image" Target="../media/image6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group of men looking at a computer&#10;&#10;Description automatically generated">
            <a:extLst>
              <a:ext uri="{FF2B5EF4-FFF2-40B4-BE49-F238E27FC236}">
                <a16:creationId xmlns:a16="http://schemas.microsoft.com/office/drawing/2014/main" id="{580A2339-0DE6-955F-27DD-E78D7AC95511}"/>
              </a:ext>
            </a:extLst>
          </p:cNvPr>
          <p:cNvPicPr>
            <a:picLocks noChangeAspect="1"/>
          </p:cNvPicPr>
          <p:nvPr/>
        </p:nvPicPr>
        <p:blipFill>
          <a:blip r:embed="rId2"/>
          <a:srcRect/>
          <a:stretch>
            <a:fillRect/>
          </a:stretch>
        </p:blipFill>
        <p:spPr>
          <a:xfrm>
            <a:off x="3048" y="8164"/>
            <a:ext cx="12192000" cy="6858000"/>
          </a:xfrm>
          <a:prstGeom prst="rect">
            <a:avLst/>
          </a:prstGeom>
          <a:solidFill>
            <a:schemeClr val="accent6"/>
          </a:solidFill>
        </p:spPr>
      </p:pic>
      <p:sp>
        <p:nvSpPr>
          <p:cNvPr id="4" name="Subtitle 3">
            <a:extLst>
              <a:ext uri="{FF2B5EF4-FFF2-40B4-BE49-F238E27FC236}">
                <a16:creationId xmlns:a16="http://schemas.microsoft.com/office/drawing/2014/main" id="{883B5184-DA22-BE41-8553-CE10566D87B7}"/>
              </a:ext>
            </a:extLst>
          </p:cNvPr>
          <p:cNvSpPr>
            <a:spLocks noGrp="1"/>
          </p:cNvSpPr>
          <p:nvPr>
            <p:ph type="subTitle" idx="1"/>
          </p:nvPr>
        </p:nvSpPr>
        <p:spPr>
          <a:xfrm>
            <a:off x="457200" y="3541489"/>
            <a:ext cx="11277599" cy="936385"/>
          </a:xfrm>
        </p:spPr>
        <p:txBody>
          <a:bodyPr/>
          <a:lstStyle/>
          <a:p>
            <a:endParaRPr lang="en-US" dirty="0"/>
          </a:p>
          <a:p>
            <a:r>
              <a:rPr lang="en-US" dirty="0"/>
              <a:t>April 2025</a:t>
            </a:r>
          </a:p>
        </p:txBody>
      </p:sp>
      <p:sp>
        <p:nvSpPr>
          <p:cNvPr id="2" name="Title 5">
            <a:extLst>
              <a:ext uri="{FF2B5EF4-FFF2-40B4-BE49-F238E27FC236}">
                <a16:creationId xmlns:a16="http://schemas.microsoft.com/office/drawing/2014/main" id="{CF775C4B-598D-2FFD-7047-5C960417227D}"/>
              </a:ext>
            </a:extLst>
          </p:cNvPr>
          <p:cNvSpPr txBox="1">
            <a:spLocks/>
          </p:cNvSpPr>
          <p:nvPr/>
        </p:nvSpPr>
        <p:spPr>
          <a:xfrm>
            <a:off x="457199" y="-97035"/>
            <a:ext cx="5888453" cy="3413547"/>
          </a:xfrm>
          <a:prstGeom prst="rect">
            <a:avLst/>
          </a:prstGeom>
        </p:spPr>
        <p:txBody>
          <a:bodyPr vert="horz" lIns="0" tIns="0" rIns="0" bIns="0" rtlCol="0" anchor="b" anchorCtr="0">
            <a:noAutofit/>
          </a:bodyPr>
          <a:lstStyle>
            <a:lvl1pPr algn="l" defTabSz="914400" rtl="0" eaLnBrk="1" latinLnBrk="0" hangingPunct="1">
              <a:lnSpc>
                <a:spcPct val="80000"/>
              </a:lnSpc>
              <a:spcBef>
                <a:spcPct val="0"/>
              </a:spcBef>
              <a:buNone/>
              <a:defRPr sz="6000" kern="1200">
                <a:solidFill>
                  <a:schemeClr val="tx2"/>
                </a:solidFill>
                <a:latin typeface="+mj-lt"/>
                <a:ea typeface="+mj-ea"/>
                <a:cs typeface="+mj-cs"/>
              </a:defRPr>
            </a:lvl1pPr>
          </a:lstStyle>
          <a:p>
            <a:r>
              <a:rPr lang="en-US" sz="3600"/>
              <a:t>EXL Overview</a:t>
            </a:r>
            <a:endParaRPr lang="en-US" sz="3600" dirty="0"/>
          </a:p>
        </p:txBody>
      </p:sp>
    </p:spTree>
    <p:extLst>
      <p:ext uri="{BB962C8B-B14F-4D97-AF65-F5344CB8AC3E}">
        <p14:creationId xmlns:p14="http://schemas.microsoft.com/office/powerpoint/2010/main" val="6553112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AF996B-4653-733F-CB15-501C7766BCFA}"/>
            </a:ext>
          </a:extLst>
        </p:cNvPr>
        <p:cNvGrpSpPr/>
        <p:nvPr/>
      </p:nvGrpSpPr>
      <p:grpSpPr>
        <a:xfrm>
          <a:off x="0" y="0"/>
          <a:ext cx="0" cy="0"/>
          <a:chOff x="0" y="0"/>
          <a:chExt cx="0" cy="0"/>
        </a:xfrm>
      </p:grpSpPr>
      <p:sp>
        <p:nvSpPr>
          <p:cNvPr id="28" name="Text Placeholder 2">
            <a:extLst>
              <a:ext uri="{FF2B5EF4-FFF2-40B4-BE49-F238E27FC236}">
                <a16:creationId xmlns:a16="http://schemas.microsoft.com/office/drawing/2014/main" id="{8076F64E-81A3-F88E-BC73-0338CB20137D}"/>
              </a:ext>
            </a:extLst>
          </p:cNvPr>
          <p:cNvSpPr txBox="1">
            <a:spLocks/>
          </p:cNvSpPr>
          <p:nvPr/>
        </p:nvSpPr>
        <p:spPr>
          <a:xfrm>
            <a:off x="368300" y="368300"/>
            <a:ext cx="11557000" cy="641350"/>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1000"/>
              </a:spcBef>
              <a:buClr>
                <a:schemeClr val="tx1"/>
              </a:buClr>
              <a:buFont typeface="System Font Regular"/>
              <a:buChar char="–"/>
              <a:defRPr sz="2800" kern="1200">
                <a:solidFill>
                  <a:schemeClr val="tx2"/>
                </a:solidFill>
                <a:latin typeface="+mj-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457200" rtl="0" eaLnBrk="1" fontAlgn="auto" latinLnBrk="0" hangingPunct="1">
              <a:lnSpc>
                <a:spcPct val="80000"/>
              </a:lnSpc>
              <a:spcBef>
                <a:spcPct val="0"/>
              </a:spcBef>
              <a:spcAft>
                <a:spcPts val="0"/>
              </a:spcAft>
              <a:buClrTx/>
              <a:buSzTx/>
              <a:buFont typeface="System Font Regular"/>
              <a:buNone/>
              <a:tabLst/>
              <a:defRPr/>
            </a:pPr>
            <a:r>
              <a:rPr kumimoji="0" lang="en-US" sz="2400" i="0" u="none" strike="noStrike" kern="1200" cap="none" spc="0" normalizeH="0" baseline="0" noProof="0">
                <a:ln>
                  <a:noFill/>
                </a:ln>
                <a:solidFill>
                  <a:srgbClr val="FB4D0A"/>
                </a:solidFill>
                <a:effectLst/>
                <a:uLnTx/>
                <a:uFillTx/>
                <a:latin typeface="Calibri" panose="020F0502020204030204" pitchFamily="34" charset="0"/>
                <a:ea typeface="Calibri Light" panose="020F0302020204030204" pitchFamily="34" charset="0"/>
                <a:cs typeface="Calibri Light" panose="020F0302020204030204" pitchFamily="34" charset="0"/>
              </a:rPr>
              <a:t>Our success stories in partnering with clients to solve complex business challenges through our Appian </a:t>
            </a:r>
            <a:r>
              <a:rPr lang="en-US" sz="2400">
                <a:solidFill>
                  <a:srgbClr val="FB4D0A"/>
                </a:solidFill>
                <a:latin typeface="Calibri" panose="020F0502020204030204" pitchFamily="34" charset="0"/>
                <a:ea typeface="Calibri Light" panose="020F0302020204030204" pitchFamily="34" charset="0"/>
                <a:cs typeface="Calibri Light" panose="020F0302020204030204" pitchFamily="34" charset="0"/>
              </a:rPr>
              <a:t>offerings</a:t>
            </a:r>
            <a:endParaRPr kumimoji="0" lang="en-US" sz="2400" i="0" u="none" strike="noStrike" kern="1200" cap="none" spc="0" normalizeH="0" baseline="0" noProof="0">
              <a:ln>
                <a:noFill/>
              </a:ln>
              <a:solidFill>
                <a:srgbClr val="FB4D0A"/>
              </a:solidFill>
              <a:effectLst/>
              <a:uLnTx/>
              <a:uFillTx/>
              <a:latin typeface="Calibri" panose="020F0502020204030204" pitchFamily="34" charset="0"/>
              <a:ea typeface="Calibri Light" panose="020F0302020204030204" pitchFamily="34" charset="0"/>
              <a:cs typeface="Calibri Light" panose="020F0302020204030204" pitchFamily="34" charset="0"/>
            </a:endParaRPr>
          </a:p>
        </p:txBody>
      </p:sp>
      <p:sp>
        <p:nvSpPr>
          <p:cNvPr id="4" name="Rectangle 3">
            <a:extLst>
              <a:ext uri="{FF2B5EF4-FFF2-40B4-BE49-F238E27FC236}">
                <a16:creationId xmlns:a16="http://schemas.microsoft.com/office/drawing/2014/main" id="{A3F58CD3-ECB6-3662-E127-E8FDCF4A65A0}"/>
              </a:ext>
            </a:extLst>
          </p:cNvPr>
          <p:cNvSpPr/>
          <p:nvPr/>
        </p:nvSpPr>
        <p:spPr>
          <a:xfrm>
            <a:off x="368300" y="152400"/>
            <a:ext cx="11430000"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071"/>
                </a:solidFill>
                <a:effectLst/>
                <a:uLnTx/>
                <a:uFillTx/>
                <a:latin typeface="Calibri" panose="020F0502020204030204" pitchFamily="34" charset="0"/>
                <a:ea typeface="Calibri Light" panose="020F0302020204030204" pitchFamily="34" charset="0"/>
                <a:cs typeface="Calibri Light" panose="020F0302020204030204" pitchFamily="34" charset="0"/>
              </a:rPr>
              <a:t>Case Studies</a:t>
            </a:r>
          </a:p>
        </p:txBody>
      </p:sp>
      <p:grpSp>
        <p:nvGrpSpPr>
          <p:cNvPr id="72" name="Group 71">
            <a:extLst>
              <a:ext uri="{FF2B5EF4-FFF2-40B4-BE49-F238E27FC236}">
                <a16:creationId xmlns:a16="http://schemas.microsoft.com/office/drawing/2014/main" id="{93E90B6C-999A-B066-6CE8-65B971DE5931}"/>
              </a:ext>
            </a:extLst>
          </p:cNvPr>
          <p:cNvGrpSpPr/>
          <p:nvPr/>
        </p:nvGrpSpPr>
        <p:grpSpPr>
          <a:xfrm>
            <a:off x="4306727" y="1042684"/>
            <a:ext cx="3624886" cy="2327564"/>
            <a:chOff x="4419931" y="3832104"/>
            <a:chExt cx="3624886" cy="2327564"/>
          </a:xfrm>
        </p:grpSpPr>
        <p:sp>
          <p:nvSpPr>
            <p:cNvPr id="98" name="Rectangle 97">
              <a:extLst>
                <a:ext uri="{FF2B5EF4-FFF2-40B4-BE49-F238E27FC236}">
                  <a16:creationId xmlns:a16="http://schemas.microsoft.com/office/drawing/2014/main" id="{69829F5E-2284-3908-4AB2-5EFAE26CD7E1}"/>
                </a:ext>
              </a:extLst>
            </p:cNvPr>
            <p:cNvSpPr/>
            <p:nvPr/>
          </p:nvSpPr>
          <p:spPr>
            <a:xfrm>
              <a:off x="4658214" y="3832104"/>
              <a:ext cx="3152182" cy="2327564"/>
            </a:xfrm>
            <a:prstGeom prst="rect">
              <a:avLst/>
            </a:prstGeom>
            <a:solidFill>
              <a:schemeClr val="accent3"/>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99" name="Rectangle 98">
              <a:extLst>
                <a:ext uri="{FF2B5EF4-FFF2-40B4-BE49-F238E27FC236}">
                  <a16:creationId xmlns:a16="http://schemas.microsoft.com/office/drawing/2014/main" id="{7A98120E-D138-3C9B-4CEA-9641CC0DBEC1}"/>
                </a:ext>
              </a:extLst>
            </p:cNvPr>
            <p:cNvSpPr/>
            <p:nvPr/>
          </p:nvSpPr>
          <p:spPr>
            <a:xfrm>
              <a:off x="4423793" y="3917141"/>
              <a:ext cx="3621024" cy="2160000"/>
            </a:xfrm>
            <a:prstGeom prst="rect">
              <a:avLst/>
            </a:prstGeom>
            <a:solidFill>
              <a:schemeClr val="accent6"/>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Light" panose="020F0302020204030204"/>
                <a:ea typeface="+mn-ea"/>
                <a:cs typeface="+mn-cs"/>
              </a:endParaRPr>
            </a:p>
          </p:txBody>
        </p:sp>
        <p:sp>
          <p:nvSpPr>
            <p:cNvPr id="100" name="TextBox 99">
              <a:extLst>
                <a:ext uri="{FF2B5EF4-FFF2-40B4-BE49-F238E27FC236}">
                  <a16:creationId xmlns:a16="http://schemas.microsoft.com/office/drawing/2014/main" id="{4A164BD4-71C8-D333-C7B3-68BDF34BE70D}"/>
                </a:ext>
              </a:extLst>
            </p:cNvPr>
            <p:cNvSpPr txBox="1"/>
            <p:nvPr/>
          </p:nvSpPr>
          <p:spPr>
            <a:xfrm>
              <a:off x="4423793" y="3929774"/>
              <a:ext cx="3621024"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600" b="1" i="1" u="none" strike="noStrike" kern="1200" cap="none" spc="0" normalizeH="0" baseline="0" noProof="0">
                  <a:ln>
                    <a:noFill/>
                  </a:ln>
                  <a:solidFill>
                    <a:srgbClr val="005071"/>
                  </a:solidFill>
                  <a:effectLst/>
                  <a:uLnTx/>
                  <a:uFillTx/>
                  <a:latin typeface="Calibri Light" panose="020F0302020204030204"/>
                  <a:ea typeface="+mn-ea"/>
                  <a:cs typeface="+mn-cs"/>
                </a:rPr>
                <a:t>Large UK Specialty Insurer</a:t>
              </a:r>
            </a:p>
          </p:txBody>
        </p:sp>
        <p:sp>
          <p:nvSpPr>
            <p:cNvPr id="101" name="TextBox 100">
              <a:extLst>
                <a:ext uri="{FF2B5EF4-FFF2-40B4-BE49-F238E27FC236}">
                  <a16:creationId xmlns:a16="http://schemas.microsoft.com/office/drawing/2014/main" id="{23EA94CB-C378-C26C-5211-5C2A70EF08E4}"/>
                </a:ext>
              </a:extLst>
            </p:cNvPr>
            <p:cNvSpPr txBox="1"/>
            <p:nvPr/>
          </p:nvSpPr>
          <p:spPr>
            <a:xfrm>
              <a:off x="4419931" y="5533970"/>
              <a:ext cx="120663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50" normalizeH="0" baseline="0" noProof="0">
                  <a:ln>
                    <a:noFill/>
                  </a:ln>
                  <a:solidFill>
                    <a:srgbClr val="FB4D0A"/>
                  </a:solidFill>
                  <a:effectLst/>
                  <a:uLnTx/>
                  <a:uFillTx/>
                  <a:latin typeface="Calibri Light" panose="020F0302020204030204"/>
                  <a:ea typeface="+mn-ea"/>
                  <a:cs typeface="+mn-cs"/>
                </a:rPr>
                <a:t>50%</a:t>
              </a:r>
              <a:endParaRPr kumimoji="0" lang="en-US" sz="2800" b="0" i="0" u="none" strike="noStrike" kern="1200" cap="none" spc="0" normalizeH="0" baseline="0" noProof="0">
                <a:ln>
                  <a:noFill/>
                </a:ln>
                <a:solidFill>
                  <a:srgbClr val="FB4D0A"/>
                </a:solidFill>
                <a:effectLst/>
                <a:uLnTx/>
                <a:uFillTx/>
                <a:latin typeface="Calibri Light" panose="020F0302020204030204"/>
                <a:ea typeface="+mn-ea"/>
                <a:cs typeface="+mn-cs"/>
              </a:endParaRPr>
            </a:p>
          </p:txBody>
        </p:sp>
        <p:sp>
          <p:nvSpPr>
            <p:cNvPr id="102" name="TextBox 101">
              <a:extLst>
                <a:ext uri="{FF2B5EF4-FFF2-40B4-BE49-F238E27FC236}">
                  <a16:creationId xmlns:a16="http://schemas.microsoft.com/office/drawing/2014/main" id="{B1CDE5D1-F321-AC04-1C1C-B8828539658D}"/>
                </a:ext>
              </a:extLst>
            </p:cNvPr>
            <p:cNvSpPr txBox="1"/>
            <p:nvPr/>
          </p:nvSpPr>
          <p:spPr>
            <a:xfrm>
              <a:off x="5318657" y="5564748"/>
              <a:ext cx="272230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Light" panose="020F0302020204030204"/>
                  <a:ea typeface="+mn-ea"/>
                  <a:cs typeface="+mn-cs"/>
                </a:rPr>
                <a:t>Reduction in submission document processing.</a:t>
              </a:r>
            </a:p>
          </p:txBody>
        </p:sp>
        <p:sp>
          <p:nvSpPr>
            <p:cNvPr id="103" name="TextBox 102">
              <a:extLst>
                <a:ext uri="{FF2B5EF4-FFF2-40B4-BE49-F238E27FC236}">
                  <a16:creationId xmlns:a16="http://schemas.microsoft.com/office/drawing/2014/main" id="{265E19A8-C93B-8822-8670-6FDB2024BA97}"/>
                </a:ext>
              </a:extLst>
            </p:cNvPr>
            <p:cNvSpPr txBox="1"/>
            <p:nvPr/>
          </p:nvSpPr>
          <p:spPr>
            <a:xfrm>
              <a:off x="4423793" y="4694466"/>
              <a:ext cx="3621024" cy="830997"/>
            </a:xfrm>
            <a:prstGeom prst="rect">
              <a:avLst/>
            </a:prstGeom>
            <a:noFill/>
          </p:spPr>
          <p:txBody>
            <a:bodyPr wrap="square" rtlCol="0">
              <a:spAutoFit/>
            </a:bodyPr>
            <a:lstStyle/>
            <a:p>
              <a:pPr>
                <a:defRPr/>
              </a:pPr>
              <a:r>
                <a:rPr lang="en-US" sz="1200">
                  <a:solidFill>
                    <a:srgbClr val="000000"/>
                  </a:solidFill>
                  <a:latin typeface="Calibri Light" panose="020F0302020204030204"/>
                </a:rPr>
                <a:t>Automate complex business rules within the MRC process to streamline operations, reduce processing time , minimize errors and ensure regulatory compliance.</a:t>
              </a:r>
            </a:p>
          </p:txBody>
        </p:sp>
        <p:sp>
          <p:nvSpPr>
            <p:cNvPr id="104" name="TextBox 103">
              <a:extLst>
                <a:ext uri="{FF2B5EF4-FFF2-40B4-BE49-F238E27FC236}">
                  <a16:creationId xmlns:a16="http://schemas.microsoft.com/office/drawing/2014/main" id="{82D58A29-40FB-49FC-E22C-58CFD0543F9E}"/>
                </a:ext>
              </a:extLst>
            </p:cNvPr>
            <p:cNvSpPr txBox="1"/>
            <p:nvPr/>
          </p:nvSpPr>
          <p:spPr>
            <a:xfrm>
              <a:off x="4423793" y="4257615"/>
              <a:ext cx="3621024" cy="523220"/>
            </a:xfrm>
            <a:prstGeom prst="rect">
              <a:avLst/>
            </a:prstGeom>
            <a:noFill/>
          </p:spPr>
          <p:txBody>
            <a:bodyPr wrap="square" rtlCol="0">
              <a:spAutoFit/>
            </a:bodyPr>
            <a:lstStyle/>
            <a:p>
              <a:pPr marL="228600" indent="-228600" algn="ctr" defTabSz="457200">
                <a:defRPr/>
              </a:pPr>
              <a:r>
                <a:rPr lang="en-US" sz="1400" b="1">
                  <a:solidFill>
                    <a:srgbClr val="FB4D0A"/>
                  </a:solidFill>
                  <a:latin typeface="Calibri Light" panose="020F0302020204030204"/>
                </a:rPr>
                <a:t>Post-bind workflow automation powered by Appian and IDP</a:t>
              </a:r>
            </a:p>
          </p:txBody>
        </p:sp>
      </p:grpSp>
      <p:grpSp>
        <p:nvGrpSpPr>
          <p:cNvPr id="55" name="Group 54">
            <a:extLst>
              <a:ext uri="{FF2B5EF4-FFF2-40B4-BE49-F238E27FC236}">
                <a16:creationId xmlns:a16="http://schemas.microsoft.com/office/drawing/2014/main" id="{26952E70-B248-D99B-0D50-AFB2D90E2F30}"/>
              </a:ext>
            </a:extLst>
          </p:cNvPr>
          <p:cNvGrpSpPr/>
          <p:nvPr/>
        </p:nvGrpSpPr>
        <p:grpSpPr>
          <a:xfrm>
            <a:off x="245188" y="3603518"/>
            <a:ext cx="3624886" cy="2327564"/>
            <a:chOff x="233722" y="1131440"/>
            <a:chExt cx="3624886" cy="2327564"/>
          </a:xfrm>
        </p:grpSpPr>
        <p:sp>
          <p:nvSpPr>
            <p:cNvPr id="2" name="Rectangle 1">
              <a:extLst>
                <a:ext uri="{FF2B5EF4-FFF2-40B4-BE49-F238E27FC236}">
                  <a16:creationId xmlns:a16="http://schemas.microsoft.com/office/drawing/2014/main" id="{9229F67F-C537-A4DD-D00C-E65598D982C2}"/>
                </a:ext>
              </a:extLst>
            </p:cNvPr>
            <p:cNvSpPr/>
            <p:nvPr/>
          </p:nvSpPr>
          <p:spPr>
            <a:xfrm>
              <a:off x="472004" y="1131440"/>
              <a:ext cx="3152182" cy="2327564"/>
            </a:xfrm>
            <a:prstGeom prst="rect">
              <a:avLst/>
            </a:prstGeom>
            <a:solidFill>
              <a:schemeClr val="accent3"/>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68C71C5A-E663-46B0-2E5D-D98B9563E211}"/>
                </a:ext>
              </a:extLst>
            </p:cNvPr>
            <p:cNvSpPr/>
            <p:nvPr/>
          </p:nvSpPr>
          <p:spPr>
            <a:xfrm>
              <a:off x="237583" y="1216477"/>
              <a:ext cx="3621024" cy="2160000"/>
            </a:xfrm>
            <a:prstGeom prst="rect">
              <a:avLst/>
            </a:prstGeom>
            <a:solidFill>
              <a:schemeClr val="accent6"/>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Light" panose="020F0302020204030204"/>
                <a:ea typeface="+mn-ea"/>
                <a:cs typeface="+mn-cs"/>
              </a:endParaRPr>
            </a:p>
          </p:txBody>
        </p:sp>
        <p:sp>
          <p:nvSpPr>
            <p:cNvPr id="5" name="TextBox 4">
              <a:extLst>
                <a:ext uri="{FF2B5EF4-FFF2-40B4-BE49-F238E27FC236}">
                  <a16:creationId xmlns:a16="http://schemas.microsoft.com/office/drawing/2014/main" id="{DC503516-3E65-A65D-22FD-7A37544DB81B}"/>
                </a:ext>
              </a:extLst>
            </p:cNvPr>
            <p:cNvSpPr txBox="1"/>
            <p:nvPr/>
          </p:nvSpPr>
          <p:spPr>
            <a:xfrm>
              <a:off x="237583" y="1229110"/>
              <a:ext cx="3621024"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600" b="1" i="1" u="none" strike="noStrike" kern="1200" cap="none" spc="0" normalizeH="0" baseline="0" noProof="0">
                  <a:ln>
                    <a:noFill/>
                  </a:ln>
                  <a:solidFill>
                    <a:srgbClr val="005071"/>
                  </a:solidFill>
                  <a:effectLst/>
                  <a:uLnTx/>
                  <a:uFillTx/>
                  <a:latin typeface="Calibri Light" panose="020F0302020204030204"/>
                  <a:ea typeface="+mn-ea"/>
                  <a:cs typeface="+mn-cs"/>
                </a:rPr>
                <a:t>Leading Global Insurance Broker</a:t>
              </a:r>
            </a:p>
          </p:txBody>
        </p:sp>
        <p:sp>
          <p:nvSpPr>
            <p:cNvPr id="6" name="TextBox 5">
              <a:extLst>
                <a:ext uri="{FF2B5EF4-FFF2-40B4-BE49-F238E27FC236}">
                  <a16:creationId xmlns:a16="http://schemas.microsoft.com/office/drawing/2014/main" id="{2609F2B4-0683-51B6-58D2-0DDEDD23C924}"/>
                </a:ext>
              </a:extLst>
            </p:cNvPr>
            <p:cNvSpPr txBox="1"/>
            <p:nvPr/>
          </p:nvSpPr>
          <p:spPr>
            <a:xfrm>
              <a:off x="233722" y="2846070"/>
              <a:ext cx="100584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50" normalizeH="0" baseline="0" noProof="0">
                  <a:ln>
                    <a:noFill/>
                  </a:ln>
                  <a:solidFill>
                    <a:srgbClr val="FB4D0A"/>
                  </a:solidFill>
                  <a:effectLst/>
                  <a:uLnTx/>
                  <a:uFillTx/>
                  <a:latin typeface="Calibri Light" panose="020F0302020204030204"/>
                  <a:ea typeface="+mn-ea"/>
                  <a:cs typeface="+mn-cs"/>
                </a:rPr>
                <a:t>28%</a:t>
              </a:r>
              <a:endParaRPr kumimoji="0" lang="en-US" sz="2800" b="0" i="0" u="none" strike="noStrike" kern="1200" cap="none" spc="0" normalizeH="0" baseline="0" noProof="0">
                <a:ln>
                  <a:noFill/>
                </a:ln>
                <a:solidFill>
                  <a:srgbClr val="FB4D0A"/>
                </a:solidFill>
                <a:effectLst/>
                <a:uLnTx/>
                <a:uFillTx/>
                <a:latin typeface="Calibri Light" panose="020F0302020204030204"/>
                <a:ea typeface="+mn-ea"/>
                <a:cs typeface="+mn-cs"/>
              </a:endParaRPr>
            </a:p>
          </p:txBody>
        </p:sp>
        <p:sp>
          <p:nvSpPr>
            <p:cNvPr id="7" name="TextBox 6">
              <a:extLst>
                <a:ext uri="{FF2B5EF4-FFF2-40B4-BE49-F238E27FC236}">
                  <a16:creationId xmlns:a16="http://schemas.microsoft.com/office/drawing/2014/main" id="{925588C9-F60E-BAE7-E035-DE55037025EA}"/>
                </a:ext>
              </a:extLst>
            </p:cNvPr>
            <p:cNvSpPr txBox="1"/>
            <p:nvPr/>
          </p:nvSpPr>
          <p:spPr>
            <a:xfrm>
              <a:off x="1045030" y="2966823"/>
              <a:ext cx="281357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Light" panose="020F0302020204030204"/>
                  <a:ea typeface="+mn-ea"/>
                  <a:cs typeface="Calibri" panose="020F0502020204030204" pitchFamily="34" charset="0"/>
                </a:rPr>
                <a:t>Improvement in claims settlement TAT.</a:t>
              </a:r>
            </a:p>
          </p:txBody>
        </p:sp>
        <p:sp>
          <p:nvSpPr>
            <p:cNvPr id="8" name="TextBox 7">
              <a:extLst>
                <a:ext uri="{FF2B5EF4-FFF2-40B4-BE49-F238E27FC236}">
                  <a16:creationId xmlns:a16="http://schemas.microsoft.com/office/drawing/2014/main" id="{1D993A4A-0D70-2DD2-5232-44E94F0B92CF}"/>
                </a:ext>
              </a:extLst>
            </p:cNvPr>
            <p:cNvSpPr txBox="1"/>
            <p:nvPr/>
          </p:nvSpPr>
          <p:spPr>
            <a:xfrm>
              <a:off x="237583" y="2038772"/>
              <a:ext cx="3621024" cy="830997"/>
            </a:xfrm>
            <a:prstGeom prst="rect">
              <a:avLst/>
            </a:prstGeom>
            <a:noFill/>
          </p:spPr>
          <p:txBody>
            <a:bodyPr wrap="square" rtlCol="0">
              <a:spAutoFit/>
            </a:bodyPr>
            <a:lstStyle/>
            <a:p>
              <a:pPr>
                <a:defRPr/>
              </a:pPr>
              <a:r>
                <a:rPr lang="en-US" sz="1200">
                  <a:solidFill>
                    <a:srgbClr val="000000"/>
                  </a:solidFill>
                  <a:latin typeface="Calibri Light" panose="020F0302020204030204"/>
                  <a:cs typeface="Calibri" panose="020F0502020204030204" pitchFamily="34" charset="0"/>
                </a:rPr>
                <a:t>Global Acceleration teams were formed with a focus on Process Simplification, Optimization and assess opportunities to improve the Service Standard Metrics through Quick Wins and Automation.</a:t>
              </a:r>
            </a:p>
          </p:txBody>
        </p:sp>
        <p:sp>
          <p:nvSpPr>
            <p:cNvPr id="9" name="TextBox 8">
              <a:extLst>
                <a:ext uri="{FF2B5EF4-FFF2-40B4-BE49-F238E27FC236}">
                  <a16:creationId xmlns:a16="http://schemas.microsoft.com/office/drawing/2014/main" id="{466996CC-8017-15A5-2CFF-C1FC2ACA560B}"/>
                </a:ext>
              </a:extLst>
            </p:cNvPr>
            <p:cNvSpPr txBox="1"/>
            <p:nvPr/>
          </p:nvSpPr>
          <p:spPr>
            <a:xfrm>
              <a:off x="237583" y="1585982"/>
              <a:ext cx="3621024" cy="307777"/>
            </a:xfrm>
            <a:prstGeom prst="rect">
              <a:avLst/>
            </a:prstGeom>
            <a:noFill/>
          </p:spPr>
          <p:txBody>
            <a:bodyPr wrap="square" rtlCol="0">
              <a:spAutoFit/>
            </a:bodyPr>
            <a:lstStyle/>
            <a:p>
              <a:pPr marL="228600" marR="0" lvl="0" indent="-22860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B4D0A"/>
                  </a:solidFill>
                  <a:effectLst/>
                  <a:uLnTx/>
                  <a:uFillTx/>
                  <a:latin typeface="Calibri Light" panose="020F0302020204030204"/>
                  <a:ea typeface="+mn-ea"/>
                  <a:cs typeface="+mn-cs"/>
                </a:rPr>
                <a:t>Process Discovery &amp; Transformation </a:t>
              </a:r>
            </a:p>
          </p:txBody>
        </p:sp>
      </p:grpSp>
      <p:grpSp>
        <p:nvGrpSpPr>
          <p:cNvPr id="21" name="Group 20">
            <a:extLst>
              <a:ext uri="{FF2B5EF4-FFF2-40B4-BE49-F238E27FC236}">
                <a16:creationId xmlns:a16="http://schemas.microsoft.com/office/drawing/2014/main" id="{8211B49E-BCC7-F37B-DC85-7ADA4928CFD5}"/>
              </a:ext>
            </a:extLst>
          </p:cNvPr>
          <p:cNvGrpSpPr/>
          <p:nvPr/>
        </p:nvGrpSpPr>
        <p:grpSpPr>
          <a:xfrm>
            <a:off x="4316784" y="3603518"/>
            <a:ext cx="3624886" cy="2327564"/>
            <a:chOff x="233722" y="1131440"/>
            <a:chExt cx="3624886" cy="2327564"/>
          </a:xfrm>
        </p:grpSpPr>
        <p:sp>
          <p:nvSpPr>
            <p:cNvPr id="23" name="Rectangle 22">
              <a:extLst>
                <a:ext uri="{FF2B5EF4-FFF2-40B4-BE49-F238E27FC236}">
                  <a16:creationId xmlns:a16="http://schemas.microsoft.com/office/drawing/2014/main" id="{2DA3453B-964A-4538-A6C8-B2F5DE96F8C9}"/>
                </a:ext>
              </a:extLst>
            </p:cNvPr>
            <p:cNvSpPr/>
            <p:nvPr/>
          </p:nvSpPr>
          <p:spPr>
            <a:xfrm>
              <a:off x="472004" y="1131440"/>
              <a:ext cx="3152182" cy="2327564"/>
            </a:xfrm>
            <a:prstGeom prst="rect">
              <a:avLst/>
            </a:prstGeom>
            <a:solidFill>
              <a:schemeClr val="accent3"/>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3D001F1-71B5-135A-3621-AA74BEA21B2F}"/>
                </a:ext>
              </a:extLst>
            </p:cNvPr>
            <p:cNvSpPr/>
            <p:nvPr/>
          </p:nvSpPr>
          <p:spPr>
            <a:xfrm>
              <a:off x="237583" y="1216477"/>
              <a:ext cx="3621024" cy="2160000"/>
            </a:xfrm>
            <a:prstGeom prst="rect">
              <a:avLst/>
            </a:prstGeom>
            <a:solidFill>
              <a:schemeClr val="accent6"/>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Light" panose="020F0302020204030204"/>
                <a:ea typeface="+mn-ea"/>
                <a:cs typeface="+mn-cs"/>
              </a:endParaRPr>
            </a:p>
          </p:txBody>
        </p:sp>
        <p:sp>
          <p:nvSpPr>
            <p:cNvPr id="25" name="TextBox 24">
              <a:extLst>
                <a:ext uri="{FF2B5EF4-FFF2-40B4-BE49-F238E27FC236}">
                  <a16:creationId xmlns:a16="http://schemas.microsoft.com/office/drawing/2014/main" id="{AAEFFDC9-80B3-06CD-75E4-BDCE029F0973}"/>
                </a:ext>
              </a:extLst>
            </p:cNvPr>
            <p:cNvSpPr txBox="1"/>
            <p:nvPr/>
          </p:nvSpPr>
          <p:spPr>
            <a:xfrm>
              <a:off x="237583" y="1229110"/>
              <a:ext cx="3621024"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600" b="1" i="1" u="none" strike="noStrike" kern="1200" cap="none" spc="0" normalizeH="0" baseline="0" noProof="0">
                  <a:ln>
                    <a:noFill/>
                  </a:ln>
                  <a:solidFill>
                    <a:srgbClr val="005071"/>
                  </a:solidFill>
                  <a:effectLst/>
                  <a:uLnTx/>
                  <a:uFillTx/>
                  <a:latin typeface="Calibri Light" panose="020F0302020204030204"/>
                  <a:ea typeface="+mn-ea"/>
                  <a:cs typeface="+mn-cs"/>
                </a:rPr>
                <a:t>Leading Global Insurance Broker</a:t>
              </a:r>
            </a:p>
          </p:txBody>
        </p:sp>
        <p:sp>
          <p:nvSpPr>
            <p:cNvPr id="26" name="TextBox 25">
              <a:extLst>
                <a:ext uri="{FF2B5EF4-FFF2-40B4-BE49-F238E27FC236}">
                  <a16:creationId xmlns:a16="http://schemas.microsoft.com/office/drawing/2014/main" id="{A0DC95D6-6840-DDA8-1E52-FE68572150E6}"/>
                </a:ext>
              </a:extLst>
            </p:cNvPr>
            <p:cNvSpPr txBox="1"/>
            <p:nvPr/>
          </p:nvSpPr>
          <p:spPr>
            <a:xfrm>
              <a:off x="233722" y="2846070"/>
              <a:ext cx="100584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50" normalizeH="0" baseline="0" noProof="0">
                  <a:ln>
                    <a:noFill/>
                  </a:ln>
                  <a:solidFill>
                    <a:srgbClr val="FB4D0A"/>
                  </a:solidFill>
                  <a:effectLst/>
                  <a:uLnTx/>
                  <a:uFillTx/>
                  <a:latin typeface="Calibri Light" panose="020F0302020204030204"/>
                  <a:ea typeface="+mn-ea"/>
                  <a:cs typeface="+mn-cs"/>
                </a:rPr>
                <a:t>100+</a:t>
              </a:r>
              <a:endParaRPr kumimoji="0" lang="en-US" sz="2800" b="0" i="0" u="none" strike="noStrike" kern="1200" cap="none" spc="0" normalizeH="0" baseline="0" noProof="0">
                <a:ln>
                  <a:noFill/>
                </a:ln>
                <a:solidFill>
                  <a:srgbClr val="FB4D0A"/>
                </a:solidFill>
                <a:effectLst/>
                <a:uLnTx/>
                <a:uFillTx/>
                <a:latin typeface="Calibri Light" panose="020F0302020204030204"/>
                <a:ea typeface="+mn-ea"/>
                <a:cs typeface="+mn-cs"/>
              </a:endParaRPr>
            </a:p>
          </p:txBody>
        </p:sp>
        <p:sp>
          <p:nvSpPr>
            <p:cNvPr id="27" name="TextBox 26">
              <a:extLst>
                <a:ext uri="{FF2B5EF4-FFF2-40B4-BE49-F238E27FC236}">
                  <a16:creationId xmlns:a16="http://schemas.microsoft.com/office/drawing/2014/main" id="{2B23926D-21B5-C577-1072-8D0D180DBAF7}"/>
                </a:ext>
              </a:extLst>
            </p:cNvPr>
            <p:cNvSpPr txBox="1"/>
            <p:nvPr/>
          </p:nvSpPr>
          <p:spPr>
            <a:xfrm>
              <a:off x="1133858" y="2846070"/>
              <a:ext cx="272475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Light" panose="020F0302020204030204"/>
                  <a:ea typeface="+mn-ea"/>
                  <a:cs typeface="Calibri" panose="020F0502020204030204" pitchFamily="34" charset="0"/>
                </a:rPr>
                <a:t>Appian talent deployed across 15+ global workflow initiatives.</a:t>
              </a:r>
            </a:p>
          </p:txBody>
        </p:sp>
        <p:sp>
          <p:nvSpPr>
            <p:cNvPr id="29" name="TextBox 28">
              <a:extLst>
                <a:ext uri="{FF2B5EF4-FFF2-40B4-BE49-F238E27FC236}">
                  <a16:creationId xmlns:a16="http://schemas.microsoft.com/office/drawing/2014/main" id="{8AC8857D-CF0B-CD54-A07A-B4A02D7E3C11}"/>
                </a:ext>
              </a:extLst>
            </p:cNvPr>
            <p:cNvSpPr txBox="1"/>
            <p:nvPr/>
          </p:nvSpPr>
          <p:spPr>
            <a:xfrm>
              <a:off x="237583" y="2038772"/>
              <a:ext cx="3621024" cy="830997"/>
            </a:xfrm>
            <a:prstGeom prst="rect">
              <a:avLst/>
            </a:prstGeom>
            <a:noFill/>
          </p:spPr>
          <p:txBody>
            <a:bodyPr wrap="square" rtlCol="0">
              <a:spAutoFit/>
            </a:bodyPr>
            <a:lstStyle/>
            <a:p>
              <a:pPr>
                <a:defRPr/>
              </a:pPr>
              <a:r>
                <a:rPr lang="en-US" sz="1200">
                  <a:solidFill>
                    <a:srgbClr val="000000"/>
                  </a:solidFill>
                  <a:latin typeface="Calibri Light" panose="020F0302020204030204"/>
                  <a:cs typeface="Calibri" panose="020F0502020204030204" pitchFamily="34" charset="0"/>
                </a:rPr>
                <a:t>Build and Deploy Workflow automations at scale – multiple use cases across Geos and LOBs - working in partnership with client’s business, transformation and IT teams.</a:t>
              </a:r>
            </a:p>
          </p:txBody>
        </p:sp>
        <p:sp>
          <p:nvSpPr>
            <p:cNvPr id="30" name="TextBox 29">
              <a:extLst>
                <a:ext uri="{FF2B5EF4-FFF2-40B4-BE49-F238E27FC236}">
                  <a16:creationId xmlns:a16="http://schemas.microsoft.com/office/drawing/2014/main" id="{A2ABD2A1-0BE5-DE63-7F34-18DD56613B95}"/>
                </a:ext>
              </a:extLst>
            </p:cNvPr>
            <p:cNvSpPr txBox="1"/>
            <p:nvPr/>
          </p:nvSpPr>
          <p:spPr>
            <a:xfrm>
              <a:off x="237583" y="1585982"/>
              <a:ext cx="3621024" cy="307777"/>
            </a:xfrm>
            <a:prstGeom prst="rect">
              <a:avLst/>
            </a:prstGeom>
            <a:noFill/>
          </p:spPr>
          <p:txBody>
            <a:bodyPr wrap="square" rtlCol="0">
              <a:spAutoFit/>
            </a:bodyPr>
            <a:lstStyle/>
            <a:p>
              <a:pPr marL="228600" marR="0" lvl="0" indent="-228600" algn="ctr" defTabSz="457200" rtl="0" eaLnBrk="1" fontAlgn="auto" latinLnBrk="0" hangingPunct="1">
                <a:lnSpc>
                  <a:spcPct val="100000"/>
                </a:lnSpc>
                <a:spcBef>
                  <a:spcPts val="0"/>
                </a:spcBef>
                <a:spcAft>
                  <a:spcPts val="0"/>
                </a:spcAft>
                <a:buClrTx/>
                <a:buSzTx/>
                <a:buFontTx/>
                <a:buNone/>
                <a:tabLst/>
                <a:defRPr/>
              </a:pPr>
              <a:r>
                <a:rPr lang="en-US" sz="1400" b="1">
                  <a:solidFill>
                    <a:srgbClr val="FB4D0A"/>
                  </a:solidFill>
                  <a:latin typeface="Calibri Light" panose="020F0302020204030204"/>
                </a:rPr>
                <a:t>Enterprise-wide Workflow CoE leveraging Appian</a:t>
              </a:r>
            </a:p>
          </p:txBody>
        </p:sp>
      </p:grpSp>
      <p:grpSp>
        <p:nvGrpSpPr>
          <p:cNvPr id="56" name="Group 55">
            <a:extLst>
              <a:ext uri="{FF2B5EF4-FFF2-40B4-BE49-F238E27FC236}">
                <a16:creationId xmlns:a16="http://schemas.microsoft.com/office/drawing/2014/main" id="{164BA9CE-15CD-A2B0-7E96-24E74FE9C108}"/>
              </a:ext>
            </a:extLst>
          </p:cNvPr>
          <p:cNvGrpSpPr/>
          <p:nvPr/>
        </p:nvGrpSpPr>
        <p:grpSpPr>
          <a:xfrm>
            <a:off x="8388380" y="3603518"/>
            <a:ext cx="3624886" cy="2327564"/>
            <a:chOff x="8376914" y="1136373"/>
            <a:chExt cx="3624886" cy="2327564"/>
          </a:xfrm>
        </p:grpSpPr>
        <p:sp>
          <p:nvSpPr>
            <p:cNvPr id="31" name="Rectangle 30">
              <a:extLst>
                <a:ext uri="{FF2B5EF4-FFF2-40B4-BE49-F238E27FC236}">
                  <a16:creationId xmlns:a16="http://schemas.microsoft.com/office/drawing/2014/main" id="{2E734138-93C0-5DE3-8345-9588FD0D137B}"/>
                </a:ext>
              </a:extLst>
            </p:cNvPr>
            <p:cNvSpPr/>
            <p:nvPr/>
          </p:nvSpPr>
          <p:spPr>
            <a:xfrm>
              <a:off x="8615197" y="1136373"/>
              <a:ext cx="3152182" cy="2327564"/>
            </a:xfrm>
            <a:prstGeom prst="rect">
              <a:avLst/>
            </a:prstGeom>
            <a:solidFill>
              <a:schemeClr val="accent3"/>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AA003737-D007-5082-6B5C-8E743EF4B427}"/>
                </a:ext>
              </a:extLst>
            </p:cNvPr>
            <p:cNvSpPr/>
            <p:nvPr/>
          </p:nvSpPr>
          <p:spPr>
            <a:xfrm>
              <a:off x="8380776" y="1221410"/>
              <a:ext cx="3621024" cy="2160000"/>
            </a:xfrm>
            <a:prstGeom prst="rect">
              <a:avLst/>
            </a:prstGeom>
            <a:solidFill>
              <a:schemeClr val="accent6"/>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Light" panose="020F0302020204030204"/>
                <a:ea typeface="+mn-ea"/>
                <a:cs typeface="+mn-cs"/>
              </a:endParaRPr>
            </a:p>
          </p:txBody>
        </p:sp>
        <p:sp>
          <p:nvSpPr>
            <p:cNvPr id="33" name="TextBox 32">
              <a:extLst>
                <a:ext uri="{FF2B5EF4-FFF2-40B4-BE49-F238E27FC236}">
                  <a16:creationId xmlns:a16="http://schemas.microsoft.com/office/drawing/2014/main" id="{FF2F8342-257A-C971-02DB-0EE089B5BAE9}"/>
                </a:ext>
              </a:extLst>
            </p:cNvPr>
            <p:cNvSpPr txBox="1"/>
            <p:nvPr/>
          </p:nvSpPr>
          <p:spPr>
            <a:xfrm>
              <a:off x="8380776" y="1234043"/>
              <a:ext cx="3621024"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600" b="1" i="1" u="none" strike="noStrike" kern="1200" cap="none" spc="0" normalizeH="0" baseline="0" noProof="0">
                  <a:ln>
                    <a:noFill/>
                  </a:ln>
                  <a:solidFill>
                    <a:srgbClr val="005071"/>
                  </a:solidFill>
                  <a:effectLst/>
                  <a:uLnTx/>
                  <a:uFillTx/>
                  <a:latin typeface="Calibri Light" panose="020F0302020204030204"/>
                  <a:ea typeface="+mn-ea"/>
                  <a:cs typeface="+mn-cs"/>
                </a:rPr>
                <a:t>Leading </a:t>
              </a:r>
              <a:r>
                <a:rPr lang="en-US" sz="1600" b="1" i="1">
                  <a:solidFill>
                    <a:srgbClr val="005071"/>
                  </a:solidFill>
                  <a:latin typeface="Calibri Light" panose="020F0302020204030204"/>
                </a:rPr>
                <a:t>US</a:t>
              </a:r>
              <a:r>
                <a:rPr kumimoji="0" lang="en-US" sz="1600" b="1" i="1" u="none" strike="noStrike" kern="1200" cap="none" spc="0" normalizeH="0" baseline="0" noProof="0">
                  <a:ln>
                    <a:noFill/>
                  </a:ln>
                  <a:solidFill>
                    <a:srgbClr val="005071"/>
                  </a:solidFill>
                  <a:effectLst/>
                  <a:uLnTx/>
                  <a:uFillTx/>
                  <a:latin typeface="Calibri Light" panose="020F0302020204030204"/>
                  <a:ea typeface="+mn-ea"/>
                  <a:cs typeface="+mn-cs"/>
                </a:rPr>
                <a:t> Insurer</a:t>
              </a:r>
            </a:p>
          </p:txBody>
        </p:sp>
        <p:sp>
          <p:nvSpPr>
            <p:cNvPr id="34" name="TextBox 33">
              <a:extLst>
                <a:ext uri="{FF2B5EF4-FFF2-40B4-BE49-F238E27FC236}">
                  <a16:creationId xmlns:a16="http://schemas.microsoft.com/office/drawing/2014/main" id="{F7F67A5E-2D69-E71C-415B-18BA3E843FFC}"/>
                </a:ext>
              </a:extLst>
            </p:cNvPr>
            <p:cNvSpPr txBox="1"/>
            <p:nvPr/>
          </p:nvSpPr>
          <p:spPr>
            <a:xfrm>
              <a:off x="8376914" y="2838239"/>
              <a:ext cx="120663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50" normalizeH="0" baseline="0" noProof="0">
                  <a:ln>
                    <a:noFill/>
                  </a:ln>
                  <a:solidFill>
                    <a:srgbClr val="FB4D0A"/>
                  </a:solidFill>
                  <a:effectLst/>
                  <a:uLnTx/>
                  <a:uFillTx/>
                  <a:latin typeface="Calibri Light" panose="020F0302020204030204"/>
                  <a:ea typeface="+mn-ea"/>
                  <a:cs typeface="+mn-cs"/>
                </a:rPr>
                <a:t>98%</a:t>
              </a:r>
              <a:endParaRPr kumimoji="0" lang="en-US" sz="2800" b="0" i="0" u="none" strike="noStrike" kern="1200" cap="none" spc="0" normalizeH="0" baseline="0" noProof="0">
                <a:ln>
                  <a:noFill/>
                </a:ln>
                <a:solidFill>
                  <a:srgbClr val="FB4D0A"/>
                </a:solidFill>
                <a:effectLst/>
                <a:uLnTx/>
                <a:uFillTx/>
                <a:latin typeface="Calibri Light" panose="020F0302020204030204"/>
                <a:ea typeface="+mn-ea"/>
                <a:cs typeface="+mn-cs"/>
              </a:endParaRPr>
            </a:p>
          </p:txBody>
        </p:sp>
        <p:sp>
          <p:nvSpPr>
            <p:cNvPr id="35" name="TextBox 34">
              <a:extLst>
                <a:ext uri="{FF2B5EF4-FFF2-40B4-BE49-F238E27FC236}">
                  <a16:creationId xmlns:a16="http://schemas.microsoft.com/office/drawing/2014/main" id="{B4DA4A01-4A6C-F177-D45A-C837D812AD4E}"/>
                </a:ext>
              </a:extLst>
            </p:cNvPr>
            <p:cNvSpPr txBox="1"/>
            <p:nvPr/>
          </p:nvSpPr>
          <p:spPr>
            <a:xfrm>
              <a:off x="9199689" y="2963787"/>
              <a:ext cx="2802111"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Light" panose="020F0302020204030204"/>
                  <a:ea typeface="+mn-ea"/>
                  <a:cs typeface="Calibri" panose="020F0502020204030204" pitchFamily="34" charset="0"/>
                </a:rPr>
                <a:t>Invoices paid within 7 Days.</a:t>
              </a:r>
            </a:p>
          </p:txBody>
        </p:sp>
        <p:sp>
          <p:nvSpPr>
            <p:cNvPr id="37" name="TextBox 36">
              <a:extLst>
                <a:ext uri="{FF2B5EF4-FFF2-40B4-BE49-F238E27FC236}">
                  <a16:creationId xmlns:a16="http://schemas.microsoft.com/office/drawing/2014/main" id="{23725AA5-547E-AD20-9D61-123BA1DC1BEE}"/>
                </a:ext>
              </a:extLst>
            </p:cNvPr>
            <p:cNvSpPr txBox="1"/>
            <p:nvPr/>
          </p:nvSpPr>
          <p:spPr>
            <a:xfrm>
              <a:off x="8380776" y="2043705"/>
              <a:ext cx="3621024" cy="461665"/>
            </a:xfrm>
            <a:prstGeom prst="rect">
              <a:avLst/>
            </a:prstGeom>
            <a:noFill/>
          </p:spPr>
          <p:txBody>
            <a:bodyPr wrap="square" rtlCol="0">
              <a:spAutoFit/>
            </a:bodyPr>
            <a:lstStyle/>
            <a:p>
              <a:pPr>
                <a:defRPr/>
              </a:pPr>
              <a:r>
                <a:rPr lang="en-US" sz="1200">
                  <a:solidFill>
                    <a:srgbClr val="000000"/>
                  </a:solidFill>
                  <a:latin typeface="Calibri Light" panose="020F0302020204030204"/>
                  <a:cs typeface="Calibri" panose="020F0502020204030204" pitchFamily="34" charset="0"/>
                </a:rPr>
                <a:t>Appian-based end-to-end workflow to streamline the payment process significantly reducing manual effort.</a:t>
              </a:r>
              <a:endParaRPr kumimoji="0" lang="en-US" sz="1200" b="0" i="0" u="none" strike="noStrike" kern="1200" cap="none" spc="0" normalizeH="0" baseline="0" noProof="0">
                <a:ln>
                  <a:noFill/>
                </a:ln>
                <a:solidFill>
                  <a:srgbClr val="000000"/>
                </a:solidFill>
                <a:effectLst/>
                <a:uLnTx/>
                <a:uFillTx/>
                <a:latin typeface="Calibri Light" panose="020F0302020204030204"/>
                <a:ea typeface="+mn-ea"/>
                <a:cs typeface="Calibri" panose="020F0502020204030204" pitchFamily="34" charset="0"/>
              </a:endParaRPr>
            </a:p>
          </p:txBody>
        </p:sp>
        <p:sp>
          <p:nvSpPr>
            <p:cNvPr id="39" name="TextBox 38">
              <a:extLst>
                <a:ext uri="{FF2B5EF4-FFF2-40B4-BE49-F238E27FC236}">
                  <a16:creationId xmlns:a16="http://schemas.microsoft.com/office/drawing/2014/main" id="{7455F593-AD2E-5BAC-6AAC-CFE2EB29D17D}"/>
                </a:ext>
              </a:extLst>
            </p:cNvPr>
            <p:cNvSpPr txBox="1"/>
            <p:nvPr/>
          </p:nvSpPr>
          <p:spPr>
            <a:xfrm>
              <a:off x="8380776" y="1561884"/>
              <a:ext cx="3619993" cy="523220"/>
            </a:xfrm>
            <a:prstGeom prst="rect">
              <a:avLst/>
            </a:prstGeom>
            <a:noFill/>
          </p:spPr>
          <p:txBody>
            <a:bodyPr wrap="square" rtlCol="0">
              <a:spAutoFit/>
            </a:bodyPr>
            <a:lstStyle/>
            <a:p>
              <a:pPr marL="228600" indent="-228600" algn="ctr" defTabSz="457200">
                <a:defRPr/>
              </a:pPr>
              <a:r>
                <a:rPr lang="en-US" sz="1400" b="1">
                  <a:solidFill>
                    <a:srgbClr val="FB4D0A"/>
                  </a:solidFill>
                  <a:latin typeface="Calibri Light" panose="020F0302020204030204"/>
                </a:rPr>
                <a:t>Claims Vendor Payment Assist using Appian, and IDP</a:t>
              </a:r>
              <a:endParaRPr kumimoji="0" lang="en-US" sz="1400" b="1" i="0" u="none" strike="noStrike" kern="1200" cap="none" spc="0" normalizeH="0" baseline="0" noProof="0">
                <a:ln>
                  <a:noFill/>
                </a:ln>
                <a:solidFill>
                  <a:srgbClr val="FB4D0A"/>
                </a:solidFill>
                <a:effectLst/>
                <a:uLnTx/>
                <a:uFillTx/>
                <a:latin typeface="Calibri Light" panose="020F0302020204030204"/>
                <a:ea typeface="+mn-ea"/>
                <a:cs typeface="+mn-cs"/>
              </a:endParaRPr>
            </a:p>
          </p:txBody>
        </p:sp>
      </p:grpSp>
      <p:grpSp>
        <p:nvGrpSpPr>
          <p:cNvPr id="64" name="Group 63">
            <a:extLst>
              <a:ext uri="{FF2B5EF4-FFF2-40B4-BE49-F238E27FC236}">
                <a16:creationId xmlns:a16="http://schemas.microsoft.com/office/drawing/2014/main" id="{0AA6A800-3A07-A0D9-41AC-F3FC889F29CC}"/>
              </a:ext>
            </a:extLst>
          </p:cNvPr>
          <p:cNvGrpSpPr/>
          <p:nvPr/>
        </p:nvGrpSpPr>
        <p:grpSpPr>
          <a:xfrm>
            <a:off x="234752" y="1042684"/>
            <a:ext cx="3627716" cy="2327564"/>
            <a:chOff x="234752" y="3832104"/>
            <a:chExt cx="3627716" cy="2327564"/>
          </a:xfrm>
        </p:grpSpPr>
        <p:sp>
          <p:nvSpPr>
            <p:cNvPr id="40" name="Rectangle 39">
              <a:extLst>
                <a:ext uri="{FF2B5EF4-FFF2-40B4-BE49-F238E27FC236}">
                  <a16:creationId xmlns:a16="http://schemas.microsoft.com/office/drawing/2014/main" id="{03C2949F-CEA0-CFB9-12DA-443663007D54}"/>
                </a:ext>
              </a:extLst>
            </p:cNvPr>
            <p:cNvSpPr/>
            <p:nvPr/>
          </p:nvSpPr>
          <p:spPr>
            <a:xfrm>
              <a:off x="473035" y="3832104"/>
              <a:ext cx="3152182" cy="2327564"/>
            </a:xfrm>
            <a:prstGeom prst="rect">
              <a:avLst/>
            </a:prstGeom>
            <a:solidFill>
              <a:schemeClr val="accent3"/>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54F972EA-B9FC-3D3C-22F1-957370105E91}"/>
                </a:ext>
              </a:extLst>
            </p:cNvPr>
            <p:cNvSpPr/>
            <p:nvPr/>
          </p:nvSpPr>
          <p:spPr>
            <a:xfrm>
              <a:off x="238614" y="3917141"/>
              <a:ext cx="3621024" cy="2160000"/>
            </a:xfrm>
            <a:prstGeom prst="rect">
              <a:avLst/>
            </a:prstGeom>
            <a:solidFill>
              <a:schemeClr val="accent6"/>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Light" panose="020F0302020204030204"/>
                <a:ea typeface="+mn-ea"/>
                <a:cs typeface="+mn-cs"/>
              </a:endParaRPr>
            </a:p>
          </p:txBody>
        </p:sp>
        <p:sp>
          <p:nvSpPr>
            <p:cNvPr id="42" name="TextBox 41">
              <a:extLst>
                <a:ext uri="{FF2B5EF4-FFF2-40B4-BE49-F238E27FC236}">
                  <a16:creationId xmlns:a16="http://schemas.microsoft.com/office/drawing/2014/main" id="{2A9C9FD4-0402-E699-3810-9C33948A0568}"/>
                </a:ext>
              </a:extLst>
            </p:cNvPr>
            <p:cNvSpPr txBox="1"/>
            <p:nvPr/>
          </p:nvSpPr>
          <p:spPr>
            <a:xfrm>
              <a:off x="238614" y="3929774"/>
              <a:ext cx="3621024"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lang="en-US" sz="1600" b="1" i="1" dirty="0">
                  <a:solidFill>
                    <a:srgbClr val="005071"/>
                  </a:solidFill>
                  <a:latin typeface="Calibri Light" panose="020F0302020204030204"/>
                </a:rPr>
                <a:t>Leading Healthcare Payer</a:t>
              </a:r>
              <a:endParaRPr kumimoji="0" lang="en-US" sz="1600" b="1" i="1" u="none" strike="noStrike" kern="1200" cap="none" spc="0" normalizeH="0" baseline="0" noProof="0" dirty="0">
                <a:ln>
                  <a:noFill/>
                </a:ln>
                <a:solidFill>
                  <a:srgbClr val="005071"/>
                </a:solidFill>
                <a:effectLst/>
                <a:uLnTx/>
                <a:uFillTx/>
                <a:latin typeface="Calibri Light" panose="020F0302020204030204"/>
                <a:ea typeface="+mn-ea"/>
                <a:cs typeface="+mn-cs"/>
              </a:endParaRPr>
            </a:p>
          </p:txBody>
        </p:sp>
        <p:sp>
          <p:nvSpPr>
            <p:cNvPr id="43" name="TextBox 42">
              <a:extLst>
                <a:ext uri="{FF2B5EF4-FFF2-40B4-BE49-F238E27FC236}">
                  <a16:creationId xmlns:a16="http://schemas.microsoft.com/office/drawing/2014/main" id="{EDE5E11E-BC54-A3F0-7BFA-C6B738FB8FC6}"/>
                </a:ext>
              </a:extLst>
            </p:cNvPr>
            <p:cNvSpPr txBox="1"/>
            <p:nvPr/>
          </p:nvSpPr>
          <p:spPr>
            <a:xfrm>
              <a:off x="234752" y="5533970"/>
              <a:ext cx="120663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spc="-150" dirty="0">
                  <a:solidFill>
                    <a:srgbClr val="FB4D0A"/>
                  </a:solidFill>
                  <a:latin typeface="Calibri Light" panose="020F0302020204030204"/>
                </a:rPr>
                <a:t>25</a:t>
              </a:r>
              <a:r>
                <a:rPr kumimoji="0" lang="en-US" sz="2800" b="0" i="0" u="none" strike="noStrike" kern="1200" cap="none" spc="-150" normalizeH="0" baseline="0" noProof="0" dirty="0">
                  <a:ln>
                    <a:noFill/>
                  </a:ln>
                  <a:solidFill>
                    <a:srgbClr val="FB4D0A"/>
                  </a:solidFill>
                  <a:effectLst/>
                  <a:uLnTx/>
                  <a:uFillTx/>
                  <a:latin typeface="Calibri Light" panose="020F0302020204030204"/>
                  <a:ea typeface="+mn-ea"/>
                  <a:cs typeface="+mn-cs"/>
                </a:rPr>
                <a:t>%</a:t>
              </a:r>
              <a:endParaRPr kumimoji="0" lang="en-US" sz="2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44" name="TextBox 43">
              <a:extLst>
                <a:ext uri="{FF2B5EF4-FFF2-40B4-BE49-F238E27FC236}">
                  <a16:creationId xmlns:a16="http://schemas.microsoft.com/office/drawing/2014/main" id="{07CAE610-BEF4-FB63-C7D0-AD0A1DA638B8}"/>
                </a:ext>
              </a:extLst>
            </p:cNvPr>
            <p:cNvSpPr txBox="1"/>
            <p:nvPr/>
          </p:nvSpPr>
          <p:spPr>
            <a:xfrm>
              <a:off x="1045029" y="5564748"/>
              <a:ext cx="2814609"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Process </a:t>
              </a:r>
              <a:r>
                <a:rPr kumimoji="0" lang="en-US" sz="1200" b="0" i="0" u="none" strike="noStrike" kern="1200" cap="none" spc="0" normalizeH="0" baseline="0" noProof="0" dirty="0" err="1">
                  <a:ln>
                    <a:noFill/>
                  </a:ln>
                  <a:solidFill>
                    <a:srgbClr val="000000"/>
                  </a:solidFill>
                  <a:effectLst/>
                  <a:uLnTx/>
                  <a:uFillTx/>
                  <a:latin typeface="Calibri Light" panose="020F0302020204030204"/>
                  <a:ea typeface="+mn-ea"/>
                  <a:cs typeface="+mn-cs"/>
                </a:rPr>
                <a:t>effeciency</a:t>
              </a: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 through deployment of digital solutions.</a:t>
              </a:r>
            </a:p>
          </p:txBody>
        </p:sp>
        <p:sp>
          <p:nvSpPr>
            <p:cNvPr id="45" name="TextBox 44">
              <a:extLst>
                <a:ext uri="{FF2B5EF4-FFF2-40B4-BE49-F238E27FC236}">
                  <a16:creationId xmlns:a16="http://schemas.microsoft.com/office/drawing/2014/main" id="{DFD2B117-6FD9-36FF-56B9-D60512567BD4}"/>
                </a:ext>
              </a:extLst>
            </p:cNvPr>
            <p:cNvSpPr txBox="1"/>
            <p:nvPr/>
          </p:nvSpPr>
          <p:spPr>
            <a:xfrm>
              <a:off x="238613" y="4739436"/>
              <a:ext cx="3623855" cy="646331"/>
            </a:xfrm>
            <a:prstGeom prst="rect">
              <a:avLst/>
            </a:prstGeom>
            <a:noFill/>
          </p:spPr>
          <p:txBody>
            <a:bodyPr wrap="square" rtlCol="0">
              <a:spAutoFit/>
            </a:bodyPr>
            <a:lstStyle/>
            <a:p>
              <a:pPr>
                <a:defRPr/>
              </a:pPr>
              <a:r>
                <a:rPr lang="en-US" sz="1200" dirty="0">
                  <a:solidFill>
                    <a:srgbClr val="000000"/>
                  </a:solidFill>
                  <a:latin typeface="Calibri Light" panose="020F0302020204030204"/>
                </a:rPr>
                <a:t>Design, develop, integrate and implement cloud-based apps for Pre Auth Mgmt. and Claims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srgbClr val="000000"/>
                </a:solidFill>
                <a:effectLst/>
                <a:uLnTx/>
                <a:uFillTx/>
                <a:latin typeface="Calibri Light" panose="020F0302020204030204"/>
                <a:ea typeface="+mn-ea"/>
                <a:cs typeface="+mn-cs"/>
              </a:endParaRPr>
            </a:p>
          </p:txBody>
        </p:sp>
        <p:sp>
          <p:nvSpPr>
            <p:cNvPr id="46" name="TextBox 45">
              <a:extLst>
                <a:ext uri="{FF2B5EF4-FFF2-40B4-BE49-F238E27FC236}">
                  <a16:creationId xmlns:a16="http://schemas.microsoft.com/office/drawing/2014/main" id="{727BF9B4-022A-D955-E099-8BA24C68BB81}"/>
                </a:ext>
              </a:extLst>
            </p:cNvPr>
            <p:cNvSpPr txBox="1"/>
            <p:nvPr/>
          </p:nvSpPr>
          <p:spPr>
            <a:xfrm>
              <a:off x="238614" y="4257615"/>
              <a:ext cx="3619993" cy="523220"/>
            </a:xfrm>
            <a:prstGeom prst="rect">
              <a:avLst/>
            </a:prstGeom>
            <a:noFill/>
          </p:spPr>
          <p:txBody>
            <a:bodyPr wrap="square" rtlCol="0">
              <a:spAutoFit/>
            </a:bodyPr>
            <a:lstStyle/>
            <a:p>
              <a:pPr algn="ctr"/>
              <a:r>
                <a:rPr lang="en-US" sz="1400" b="1">
                  <a:solidFill>
                    <a:srgbClr val="FB4D0A"/>
                  </a:solidFill>
                  <a:latin typeface="Calibri Light" panose="020F0302020204030204"/>
                </a:rPr>
                <a:t>Strategic Appian partner to develop enterprise workflows</a:t>
              </a:r>
            </a:p>
          </p:txBody>
        </p:sp>
      </p:grpSp>
      <p:sp>
        <p:nvSpPr>
          <p:cNvPr id="12" name="Rectangle 11">
            <a:extLst>
              <a:ext uri="{FF2B5EF4-FFF2-40B4-BE49-F238E27FC236}">
                <a16:creationId xmlns:a16="http://schemas.microsoft.com/office/drawing/2014/main" id="{C8851B54-EBB5-B4B4-6E3D-E734220A20D4}"/>
              </a:ext>
            </a:extLst>
          </p:cNvPr>
          <p:cNvSpPr/>
          <p:nvPr/>
        </p:nvSpPr>
        <p:spPr>
          <a:xfrm>
            <a:off x="8626663" y="1025256"/>
            <a:ext cx="3152182" cy="2327564"/>
          </a:xfrm>
          <a:prstGeom prst="rect">
            <a:avLst/>
          </a:prstGeom>
          <a:solidFill>
            <a:schemeClr val="accent3"/>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13" name="Rectangle 12">
            <a:extLst>
              <a:ext uri="{FF2B5EF4-FFF2-40B4-BE49-F238E27FC236}">
                <a16:creationId xmlns:a16="http://schemas.microsoft.com/office/drawing/2014/main" id="{F896B836-82D4-F979-B0DE-772C10C4B34B}"/>
              </a:ext>
            </a:extLst>
          </p:cNvPr>
          <p:cNvSpPr/>
          <p:nvPr/>
        </p:nvSpPr>
        <p:spPr>
          <a:xfrm>
            <a:off x="8392242" y="1110293"/>
            <a:ext cx="3621024" cy="2160000"/>
          </a:xfrm>
          <a:prstGeom prst="rect">
            <a:avLst/>
          </a:prstGeom>
          <a:solidFill>
            <a:schemeClr val="accent6"/>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Light" panose="020F0302020204030204"/>
              <a:ea typeface="+mn-ea"/>
              <a:cs typeface="+mn-cs"/>
            </a:endParaRPr>
          </a:p>
        </p:txBody>
      </p:sp>
      <p:sp>
        <p:nvSpPr>
          <p:cNvPr id="14" name="TextBox 13">
            <a:extLst>
              <a:ext uri="{FF2B5EF4-FFF2-40B4-BE49-F238E27FC236}">
                <a16:creationId xmlns:a16="http://schemas.microsoft.com/office/drawing/2014/main" id="{52AC15D7-6F9A-9046-04AE-EE684A3EF70A}"/>
              </a:ext>
            </a:extLst>
          </p:cNvPr>
          <p:cNvSpPr txBox="1"/>
          <p:nvPr/>
        </p:nvSpPr>
        <p:spPr>
          <a:xfrm>
            <a:off x="8392242" y="1122926"/>
            <a:ext cx="3621024"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lang="en-US" sz="1600" b="1" i="1">
                <a:solidFill>
                  <a:srgbClr val="005071"/>
                </a:solidFill>
                <a:latin typeface="Calibri Light" panose="020F0302020204030204"/>
              </a:rPr>
              <a:t>US</a:t>
            </a:r>
            <a:r>
              <a:rPr kumimoji="0" lang="en-US" sz="1600" b="1" i="1" u="none" strike="noStrike" kern="1200" cap="none" spc="0" normalizeH="0" baseline="0" noProof="0">
                <a:ln>
                  <a:noFill/>
                </a:ln>
                <a:solidFill>
                  <a:srgbClr val="005071"/>
                </a:solidFill>
                <a:effectLst/>
                <a:uLnTx/>
                <a:uFillTx/>
                <a:latin typeface="Calibri Light" panose="020F0302020204030204"/>
                <a:ea typeface="+mn-ea"/>
                <a:cs typeface="+mn-cs"/>
              </a:rPr>
              <a:t> Specialty Insurance Leader</a:t>
            </a:r>
          </a:p>
        </p:txBody>
      </p:sp>
      <p:sp>
        <p:nvSpPr>
          <p:cNvPr id="15" name="TextBox 14">
            <a:extLst>
              <a:ext uri="{FF2B5EF4-FFF2-40B4-BE49-F238E27FC236}">
                <a16:creationId xmlns:a16="http://schemas.microsoft.com/office/drawing/2014/main" id="{0A3FED8D-E7AE-3A8C-E23F-06F563A7A455}"/>
              </a:ext>
            </a:extLst>
          </p:cNvPr>
          <p:cNvSpPr txBox="1"/>
          <p:nvPr/>
        </p:nvSpPr>
        <p:spPr>
          <a:xfrm>
            <a:off x="8388380" y="2739886"/>
            <a:ext cx="120663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B4D0A"/>
                </a:solidFill>
                <a:effectLst/>
                <a:uLnTx/>
                <a:uFillTx/>
                <a:latin typeface="Calibri Light" panose="020F0302020204030204"/>
                <a:ea typeface="+mn-ea"/>
                <a:cs typeface="+mn-cs"/>
              </a:rPr>
              <a:t>$5M</a:t>
            </a:r>
          </a:p>
        </p:txBody>
      </p:sp>
      <p:sp>
        <p:nvSpPr>
          <p:cNvPr id="16" name="TextBox 15">
            <a:extLst>
              <a:ext uri="{FF2B5EF4-FFF2-40B4-BE49-F238E27FC236}">
                <a16:creationId xmlns:a16="http://schemas.microsoft.com/office/drawing/2014/main" id="{52CCA802-1337-05DC-6985-8EB3FC2C5469}"/>
              </a:ext>
            </a:extLst>
          </p:cNvPr>
          <p:cNvSpPr txBox="1"/>
          <p:nvPr/>
        </p:nvSpPr>
        <p:spPr>
          <a:xfrm>
            <a:off x="9199689" y="2793987"/>
            <a:ext cx="2809716" cy="430887"/>
          </a:xfrm>
          <a:prstGeom prst="rect">
            <a:avLst/>
          </a:prstGeom>
          <a:noFill/>
        </p:spPr>
        <p:txBody>
          <a:bodyPr wrap="square">
            <a:spAutoFit/>
          </a:bodyPr>
          <a:lstStyle/>
          <a:p>
            <a:pPr>
              <a:buClr>
                <a:srgbClr val="005071"/>
              </a:buClr>
              <a:defRPr/>
            </a:pPr>
            <a:r>
              <a:rPr lang="en-US" sz="1100">
                <a:solidFill>
                  <a:srgbClr val="000000"/>
                </a:solidFill>
                <a:latin typeface="Calibri Light" panose="020F0302020204030204"/>
              </a:rPr>
              <a:t>Value delivered through process optimization and deployment of digital solutions</a:t>
            </a:r>
            <a:endPar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endParaRPr>
          </a:p>
        </p:txBody>
      </p:sp>
      <p:sp>
        <p:nvSpPr>
          <p:cNvPr id="17" name="TextBox 16">
            <a:extLst>
              <a:ext uri="{FF2B5EF4-FFF2-40B4-BE49-F238E27FC236}">
                <a16:creationId xmlns:a16="http://schemas.microsoft.com/office/drawing/2014/main" id="{5608A473-3B78-724A-15E2-7B177E1B2DC4}"/>
              </a:ext>
            </a:extLst>
          </p:cNvPr>
          <p:cNvSpPr txBox="1"/>
          <p:nvPr/>
        </p:nvSpPr>
        <p:spPr>
          <a:xfrm>
            <a:off x="8392242" y="1932588"/>
            <a:ext cx="3621024" cy="830997"/>
          </a:xfrm>
          <a:prstGeom prst="rect">
            <a:avLst/>
          </a:prstGeom>
          <a:noFill/>
        </p:spPr>
        <p:txBody>
          <a:bodyPr wrap="square" rtlCol="0">
            <a:spAutoFit/>
          </a:bodyPr>
          <a:lstStyle/>
          <a:p>
            <a:pPr>
              <a:lnSpc>
                <a:spcPct val="100000"/>
              </a:lnSpc>
              <a:spcBef>
                <a:spcPts val="0"/>
              </a:spcBef>
              <a:spcAft>
                <a:spcPts val="0"/>
              </a:spcAft>
              <a:buClr>
                <a:srgbClr val="FB4E0B"/>
              </a:buClr>
              <a:buSzPct val="100000"/>
              <a:defRPr/>
            </a:pPr>
            <a:r>
              <a:rPr lang="en-US" sz="1200">
                <a:solidFill>
                  <a:srgbClr val="000000"/>
                </a:solidFill>
                <a:latin typeface="Calibri Light" panose="020F0302020204030204"/>
              </a:rPr>
              <a:t>Successfully took transition of over 70 Insurance processes and 50+ automations. Identified and marked gaps in code, documentation, Application consolidation and optimization opportunity while taking transition.</a:t>
            </a:r>
          </a:p>
        </p:txBody>
      </p:sp>
      <p:sp>
        <p:nvSpPr>
          <p:cNvPr id="18" name="TextBox 17">
            <a:extLst>
              <a:ext uri="{FF2B5EF4-FFF2-40B4-BE49-F238E27FC236}">
                <a16:creationId xmlns:a16="http://schemas.microsoft.com/office/drawing/2014/main" id="{0777155F-8C44-BDF4-15F5-608554303D3F}"/>
              </a:ext>
            </a:extLst>
          </p:cNvPr>
          <p:cNvSpPr txBox="1"/>
          <p:nvPr/>
        </p:nvSpPr>
        <p:spPr>
          <a:xfrm>
            <a:off x="8392242" y="1463469"/>
            <a:ext cx="3621024" cy="523220"/>
          </a:xfrm>
          <a:prstGeom prst="rect">
            <a:avLst/>
          </a:prstGeom>
          <a:noFill/>
        </p:spPr>
        <p:txBody>
          <a:bodyPr wrap="square" rtlCol="0">
            <a:spAutoFit/>
          </a:bodyPr>
          <a:lstStyle/>
          <a:p>
            <a:pPr marL="228600" indent="-228600" algn="ctr" defTabSz="457200">
              <a:defRPr/>
            </a:pPr>
            <a:r>
              <a:rPr lang="en-US" sz="1400" b="1">
                <a:solidFill>
                  <a:srgbClr val="FB4D0A"/>
                </a:solidFill>
                <a:latin typeface="Calibri Light" panose="020F0302020204030204"/>
              </a:rPr>
              <a:t>Managed services CoE to support workflow and RPA based solutions</a:t>
            </a:r>
          </a:p>
        </p:txBody>
      </p:sp>
    </p:spTree>
    <p:extLst>
      <p:ext uri="{BB962C8B-B14F-4D97-AF65-F5344CB8AC3E}">
        <p14:creationId xmlns:p14="http://schemas.microsoft.com/office/powerpoint/2010/main" val="3676046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9F008-B07C-C6C6-01AE-B83A75D9EC5D}"/>
            </a:ext>
          </a:extLst>
        </p:cNvPr>
        <p:cNvGrpSpPr/>
        <p:nvPr/>
      </p:nvGrpSpPr>
      <p:grpSpPr>
        <a:xfrm>
          <a:off x="0" y="0"/>
          <a:ext cx="0" cy="0"/>
          <a:chOff x="0" y="0"/>
          <a:chExt cx="0" cy="0"/>
        </a:xfrm>
      </p:grpSpPr>
      <p:sp>
        <p:nvSpPr>
          <p:cNvPr id="5" name="Text Placeholder 2">
            <a:extLst>
              <a:ext uri="{FF2B5EF4-FFF2-40B4-BE49-F238E27FC236}">
                <a16:creationId xmlns:a16="http://schemas.microsoft.com/office/drawing/2014/main" id="{5B4852EE-266E-61C6-8C4A-D03E3D027340}"/>
              </a:ext>
            </a:extLst>
          </p:cNvPr>
          <p:cNvSpPr txBox="1">
            <a:spLocks/>
          </p:cNvSpPr>
          <p:nvPr/>
        </p:nvSpPr>
        <p:spPr>
          <a:xfrm>
            <a:off x="368300" y="152400"/>
            <a:ext cx="11430000" cy="254000"/>
          </a:xfrm>
          <a:prstGeom prst="rect">
            <a:avLst/>
          </a:prstGeom>
        </p:spPr>
        <p:txBody>
          <a:bodyPr vert="horz" lIns="0" tIns="0" rIns="0" bIns="0" rtlCol="0" anchor="t">
            <a:noAutofit/>
          </a:bodyPr>
          <a:lstStyle>
            <a:lvl1pPr indent="0" defTabSz="914400">
              <a:lnSpc>
                <a:spcPct val="90000"/>
              </a:lnSpc>
              <a:spcBef>
                <a:spcPts val="1000"/>
              </a:spcBef>
              <a:buClr>
                <a:schemeClr val="tx2"/>
              </a:buClr>
              <a:buFontTx/>
              <a:buNone/>
              <a:defRPr sz="1600" b="1">
                <a:solidFill>
                  <a:schemeClr val="accent3"/>
                </a:solidFill>
              </a:defRPr>
            </a:lvl1pPr>
            <a:lvl2pPr marL="290513" indent="0" defTabSz="914400">
              <a:lnSpc>
                <a:spcPct val="90000"/>
              </a:lnSpc>
              <a:spcBef>
                <a:spcPts val="500"/>
              </a:spcBef>
              <a:buFontTx/>
              <a:buNone/>
              <a:tabLst/>
              <a:defRPr>
                <a:solidFill>
                  <a:schemeClr val="accent3"/>
                </a:solidFill>
              </a:defRPr>
            </a:lvl2pPr>
            <a:lvl3pPr marL="582613" indent="0" defTabSz="914400">
              <a:lnSpc>
                <a:spcPct val="90000"/>
              </a:lnSpc>
              <a:spcBef>
                <a:spcPts val="500"/>
              </a:spcBef>
              <a:buFontTx/>
              <a:buNone/>
              <a:tabLst/>
              <a:defRPr>
                <a:solidFill>
                  <a:schemeClr val="accent3"/>
                </a:solidFill>
              </a:defRPr>
            </a:lvl3pPr>
            <a:lvl4pPr marL="855663" indent="0" defTabSz="914400">
              <a:lnSpc>
                <a:spcPct val="90000"/>
              </a:lnSpc>
              <a:spcBef>
                <a:spcPts val="500"/>
              </a:spcBef>
              <a:buFontTx/>
              <a:buNone/>
              <a:tabLst/>
              <a:defRPr>
                <a:solidFill>
                  <a:schemeClr val="accent3"/>
                </a:solidFill>
              </a:defRPr>
            </a:lvl4pPr>
            <a:lvl5pPr marL="1100138" indent="0" defTabSz="914400">
              <a:lnSpc>
                <a:spcPct val="90000"/>
              </a:lnSpc>
              <a:spcBef>
                <a:spcPts val="500"/>
              </a:spcBef>
              <a:buFontTx/>
              <a:buNone/>
              <a:tabLst/>
              <a:defRPr>
                <a:solidFill>
                  <a:schemeClr val="accent3"/>
                </a:solidFill>
              </a:defRP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defTabSz="914400" rtl="0" eaLnBrk="1" fontAlgn="auto" latinLnBrk="0" hangingPunct="1">
              <a:lnSpc>
                <a:spcPct val="90000"/>
              </a:lnSpc>
              <a:spcBef>
                <a:spcPts val="1000"/>
              </a:spcBef>
              <a:spcAft>
                <a:spcPts val="0"/>
              </a:spcAft>
              <a:buClr>
                <a:srgbClr val="FB4D0A"/>
              </a:buClr>
              <a:buSzTx/>
              <a:buFontTx/>
              <a:buNone/>
              <a:tabLst/>
              <a:defRPr/>
            </a:pPr>
            <a:r>
              <a:rPr kumimoji="0" lang="en-US" sz="1400" i="0" u="none" strike="noStrike" kern="1200" cap="none" spc="0" normalizeH="0" baseline="0" noProof="0">
                <a:ln>
                  <a:noFill/>
                </a:ln>
                <a:solidFill>
                  <a:srgbClr val="005071"/>
                </a:solidFill>
                <a:effectLst/>
                <a:uLnTx/>
                <a:uFillTx/>
                <a:latin typeface="Calibri" panose="020F0502020204030204" pitchFamily="34" charset="0"/>
                <a:ea typeface="+mn-ea"/>
                <a:cs typeface="+mn-cs"/>
              </a:rPr>
              <a:t>Our Appian Offerings – Process Discovery &amp; Transformation – Case Study</a:t>
            </a:r>
          </a:p>
        </p:txBody>
      </p:sp>
      <p:sp>
        <p:nvSpPr>
          <p:cNvPr id="14" name="Text Placeholder 13">
            <a:extLst>
              <a:ext uri="{FF2B5EF4-FFF2-40B4-BE49-F238E27FC236}">
                <a16:creationId xmlns:a16="http://schemas.microsoft.com/office/drawing/2014/main" id="{1E5D5A9D-BB2C-3DF3-9CF6-B9B053EB604D}"/>
              </a:ext>
            </a:extLst>
          </p:cNvPr>
          <p:cNvSpPr>
            <a:spLocks noGrp="1"/>
          </p:cNvSpPr>
          <p:nvPr>
            <p:ph type="body" sz="quarter" idx="10"/>
          </p:nvPr>
        </p:nvSpPr>
        <p:spPr>
          <a:xfrm>
            <a:off x="368300" y="368300"/>
            <a:ext cx="11557000" cy="641350"/>
          </a:xfrm>
        </p:spPr>
        <p:txBody>
          <a:bodyPr lIns="0" tIns="0" rIns="0" bIns="0" anchor="t">
            <a:noAutofit/>
          </a:bodyPr>
          <a:lstStyle/>
          <a:p>
            <a:r>
              <a:rPr lang="en-US" sz="2000" kern="0">
                <a:solidFill>
                  <a:srgbClr val="FB4D0A"/>
                </a:solidFill>
                <a:latin typeface="Calibri" panose="020F0502020204030204" pitchFamily="34" charset="0"/>
                <a:cs typeface="Calibri Light" panose="020F0302020204030204" pitchFamily="34" charset="0"/>
              </a:rPr>
              <a:t>We set up and delivered a cross-functional, global ‘Acceleration Team’ for a global insurance broking client that quickly identified opportunities across 75 processes</a:t>
            </a:r>
          </a:p>
        </p:txBody>
      </p:sp>
      <p:sp>
        <p:nvSpPr>
          <p:cNvPr id="13" name="Text Placeholder 5">
            <a:extLst>
              <a:ext uri="{FF2B5EF4-FFF2-40B4-BE49-F238E27FC236}">
                <a16:creationId xmlns:a16="http://schemas.microsoft.com/office/drawing/2014/main" id="{59C56C8A-3806-E0AF-4E06-F5CB4DF4E0A6}"/>
              </a:ext>
            </a:extLst>
          </p:cNvPr>
          <p:cNvSpPr txBox="1">
            <a:spLocks/>
          </p:cNvSpPr>
          <p:nvPr/>
        </p:nvSpPr>
        <p:spPr>
          <a:xfrm>
            <a:off x="447024" y="3367113"/>
            <a:ext cx="3009528" cy="2956007"/>
          </a:xfrm>
          <a:prstGeom prst="rect">
            <a:avLst/>
          </a:prstGeom>
          <a:ln>
            <a:solidFill>
              <a:schemeClr val="bg1">
                <a:lumMod val="75000"/>
              </a:schemeClr>
            </a:solidFill>
          </a:ln>
        </p:spPr>
        <p:txBody>
          <a:bodyPr lIns="45720" tIns="91440" rIns="45720" bIns="45720"/>
          <a:lstStyle>
            <a:lvl1pPr marL="228600" indent="-228600" algn="l" defTabSz="914400" rtl="0" eaLnBrk="1" latinLnBrk="0" hangingPunct="1">
              <a:lnSpc>
                <a:spcPct val="90000"/>
              </a:lnSpc>
              <a:spcBef>
                <a:spcPts val="1000"/>
              </a:spcBef>
              <a:buClr>
                <a:schemeClr val="tx1"/>
              </a:buClr>
              <a:buFont typeface="System Font Regular"/>
              <a:buChar char="–"/>
              <a:defRPr sz="2800" kern="1200">
                <a:solidFill>
                  <a:schemeClr val="tx2"/>
                </a:solidFill>
                <a:latin typeface="+mj-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
                <a:srgbClr val="000000"/>
              </a:buClr>
              <a:buSzTx/>
              <a:buFont typeface="System Font Regular"/>
              <a:buNone/>
              <a:tabLst/>
              <a:defRPr/>
            </a:pPr>
            <a:r>
              <a:rPr kumimoji="0" lang="en-US" sz="1200" b="1" i="0" u="none" strike="noStrike" kern="0" cap="none" spc="0" normalizeH="0" baseline="0" noProof="0">
                <a:ln>
                  <a:noFill/>
                </a:ln>
                <a:solidFill>
                  <a:srgbClr val="FB4D0A"/>
                </a:solidFill>
                <a:effectLst/>
                <a:uLnTx/>
                <a:uFillTx/>
                <a:latin typeface="Calibri" panose="020F0502020204030204" pitchFamily="34" charset="0"/>
                <a:ea typeface="+mn-ea"/>
                <a:cs typeface="Calibri" panose="020F0502020204030204" pitchFamily="34" charset="0"/>
              </a:rPr>
              <a:t>Need for Acceleration Team</a:t>
            </a:r>
          </a:p>
          <a:p>
            <a:pPr marL="0" marR="0" lvl="0" indent="0" algn="l" defTabSz="914400" rtl="0" eaLnBrk="1" fontAlgn="auto" latinLnBrk="0" hangingPunct="1">
              <a:lnSpc>
                <a:spcPct val="100000"/>
              </a:lnSpc>
              <a:spcBef>
                <a:spcPts val="0"/>
              </a:spcBef>
              <a:spcAft>
                <a:spcPts val="0"/>
              </a:spcAft>
              <a:buClr>
                <a:srgbClr val="2E3643"/>
              </a:buClr>
              <a:buSzTx/>
              <a:buFont typeface="System Font Regular"/>
              <a:buNone/>
              <a:tabLst>
                <a:tab pos="228600" algn="l"/>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Light" panose="020F0302020204030204" pitchFamily="34" charset="0"/>
              </a:rPr>
              <a:t>Global Acceleration teams were formed with a focus on Process Simplification, Optimization and assess opportunities to improve the Service Standard Metrics through Quick Wins and Automation.</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Century Gothic"/>
              <a:cs typeface="Times New Roman"/>
            </a:endParaRPr>
          </a:p>
        </p:txBody>
      </p:sp>
      <p:sp>
        <p:nvSpPr>
          <p:cNvPr id="15" name="Rectangle 14">
            <a:extLst>
              <a:ext uri="{FF2B5EF4-FFF2-40B4-BE49-F238E27FC236}">
                <a16:creationId xmlns:a16="http://schemas.microsoft.com/office/drawing/2014/main" id="{C3EAC160-7602-7957-ED91-510D6FE2E413}"/>
              </a:ext>
            </a:extLst>
          </p:cNvPr>
          <p:cNvSpPr>
            <a:spLocks/>
          </p:cNvSpPr>
          <p:nvPr/>
        </p:nvSpPr>
        <p:spPr>
          <a:xfrm>
            <a:off x="3560136" y="1628902"/>
            <a:ext cx="5786986" cy="4714538"/>
          </a:xfrm>
          <a:prstGeom prst="rect">
            <a:avLst/>
          </a:prstGeom>
          <a:ln>
            <a:solidFill>
              <a:schemeClr val="bg1">
                <a:lumMod val="75000"/>
              </a:schemeClr>
            </a:solidFill>
          </a:ln>
        </p:spPr>
        <p:txBody>
          <a:bodyPr wrap="square" lIns="91440" tIns="91440">
            <a:noAutofit/>
          </a:bodyPr>
          <a:lstStyle/>
          <a:p>
            <a:pPr marL="171450" marR="0" lvl="0" indent="-171450" algn="l" defTabSz="457200" rtl="0" eaLnBrk="1" fontAlgn="auto" latinLnBrk="0" hangingPunct="1">
              <a:lnSpc>
                <a:spcPct val="100000"/>
              </a:lnSpc>
              <a:spcBef>
                <a:spcPts val="0"/>
              </a:spcBef>
              <a:spcAft>
                <a:spcPts val="500"/>
              </a:spcAft>
              <a:buClr>
                <a:srgbClr val="FF6503"/>
              </a:buClr>
              <a:buSzTx/>
              <a:buFont typeface="Calibri" panose="020F0502020204030204" pitchFamily="34" charset="0"/>
              <a:buChar char="̶"/>
              <a:tabLst/>
              <a:defRPr/>
            </a:pPr>
            <a:endParaRPr kumimoji="0" lang="en-US" sz="1050" b="0" i="0" u="none" strike="noStrike" kern="1200" cap="none" spc="0" normalizeH="0" baseline="0" noProof="0">
              <a:ln>
                <a:noFill/>
              </a:ln>
              <a:solidFill>
                <a:srgbClr val="000000"/>
              </a:solidFill>
              <a:effectLst/>
              <a:uLnTx/>
              <a:uFillTx/>
              <a:latin typeface="Calibri" panose="020F0502020204030204" pitchFamily="34" charset="0"/>
              <a:ea typeface="Century Gothic"/>
              <a:cs typeface="Times New Roman"/>
            </a:endParaRPr>
          </a:p>
        </p:txBody>
      </p:sp>
      <p:sp>
        <p:nvSpPr>
          <p:cNvPr id="16" name="TextBox 15">
            <a:extLst>
              <a:ext uri="{FF2B5EF4-FFF2-40B4-BE49-F238E27FC236}">
                <a16:creationId xmlns:a16="http://schemas.microsoft.com/office/drawing/2014/main" id="{B359F5C2-8E9F-B55F-D0D1-3BED75769C17}"/>
              </a:ext>
            </a:extLst>
          </p:cNvPr>
          <p:cNvSpPr txBox="1"/>
          <p:nvPr/>
        </p:nvSpPr>
        <p:spPr>
          <a:xfrm>
            <a:off x="3559675" y="1317645"/>
            <a:ext cx="5808905" cy="287281"/>
          </a:xfrm>
          <a:prstGeom prst="rect">
            <a:avLst/>
          </a:prstGeom>
          <a:solidFill>
            <a:schemeClr val="accent3"/>
          </a:solidFill>
        </p:spPr>
        <p:txBody>
          <a:bodyPr wrap="square" lIns="100584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Calibri" panose="020F0502020204030204" pitchFamily="34" charset="0"/>
                <a:ea typeface="+mn-ea"/>
                <a:cs typeface="+mn-cs"/>
              </a:rPr>
              <a:t>                        What we Delivered</a:t>
            </a:r>
          </a:p>
        </p:txBody>
      </p:sp>
      <p:pic>
        <p:nvPicPr>
          <p:cNvPr id="17" name="Picture 16">
            <a:extLst>
              <a:ext uri="{FF2B5EF4-FFF2-40B4-BE49-F238E27FC236}">
                <a16:creationId xmlns:a16="http://schemas.microsoft.com/office/drawing/2014/main" id="{78DD251B-8BB7-30B6-B3F8-EB01995702EB}"/>
              </a:ext>
            </a:extLst>
          </p:cNvPr>
          <p:cNvPicPr>
            <a:picLocks noChangeAspect="1"/>
          </p:cNvPicPr>
          <p:nvPr/>
        </p:nvPicPr>
        <p:blipFill>
          <a:blip r:embed="rId4">
            <a:biLevel thresh="75000"/>
          </a:blip>
          <a:stretch>
            <a:fillRect/>
          </a:stretch>
        </p:blipFill>
        <p:spPr>
          <a:xfrm>
            <a:off x="735505" y="4636373"/>
            <a:ext cx="514487" cy="504780"/>
          </a:xfrm>
          <a:prstGeom prst="rect">
            <a:avLst/>
          </a:prstGeom>
        </p:spPr>
      </p:pic>
      <p:sp>
        <p:nvSpPr>
          <p:cNvPr id="18" name="TextBox 17">
            <a:extLst>
              <a:ext uri="{FF2B5EF4-FFF2-40B4-BE49-F238E27FC236}">
                <a16:creationId xmlns:a16="http://schemas.microsoft.com/office/drawing/2014/main" id="{066382EF-A501-FCDC-EED0-E7E722532719}"/>
              </a:ext>
            </a:extLst>
          </p:cNvPr>
          <p:cNvSpPr txBox="1"/>
          <p:nvPr/>
        </p:nvSpPr>
        <p:spPr>
          <a:xfrm>
            <a:off x="1429255" y="4650218"/>
            <a:ext cx="186167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5 </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Teams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28 </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Multi-skilled Talent</a:t>
            </a:r>
          </a:p>
        </p:txBody>
      </p:sp>
      <p:pic>
        <p:nvPicPr>
          <p:cNvPr id="19" name="Picture 18">
            <a:extLst>
              <a:ext uri="{FF2B5EF4-FFF2-40B4-BE49-F238E27FC236}">
                <a16:creationId xmlns:a16="http://schemas.microsoft.com/office/drawing/2014/main" id="{0ACD5FE8-A016-46ED-97DB-D14E3ECABDD0}"/>
              </a:ext>
            </a:extLst>
          </p:cNvPr>
          <p:cNvPicPr>
            <a:picLocks noChangeAspect="1"/>
          </p:cNvPicPr>
          <p:nvPr/>
        </p:nvPicPr>
        <p:blipFill>
          <a:blip r:embed="rId5">
            <a:biLevel thresh="75000"/>
          </a:blip>
          <a:stretch>
            <a:fillRect/>
          </a:stretch>
        </p:blipFill>
        <p:spPr>
          <a:xfrm>
            <a:off x="556242" y="5242717"/>
            <a:ext cx="873013" cy="458234"/>
          </a:xfrm>
          <a:prstGeom prst="rect">
            <a:avLst/>
          </a:prstGeom>
        </p:spPr>
      </p:pic>
      <p:sp>
        <p:nvSpPr>
          <p:cNvPr id="20" name="TextBox 19">
            <a:extLst>
              <a:ext uri="{FF2B5EF4-FFF2-40B4-BE49-F238E27FC236}">
                <a16:creationId xmlns:a16="http://schemas.microsoft.com/office/drawing/2014/main" id="{1A5D668C-7717-5B08-F096-6E007C4C2C3E}"/>
              </a:ext>
            </a:extLst>
          </p:cNvPr>
          <p:cNvSpPr txBox="1"/>
          <p:nvPr/>
        </p:nvSpPr>
        <p:spPr>
          <a:xfrm>
            <a:off x="1429255" y="5239286"/>
            <a:ext cx="186167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4 </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Regions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3K+ </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FTE coverage</a:t>
            </a:r>
          </a:p>
        </p:txBody>
      </p:sp>
      <p:pic>
        <p:nvPicPr>
          <p:cNvPr id="21" name="Picture 20">
            <a:extLst>
              <a:ext uri="{FF2B5EF4-FFF2-40B4-BE49-F238E27FC236}">
                <a16:creationId xmlns:a16="http://schemas.microsoft.com/office/drawing/2014/main" id="{F2AA086B-C941-06C1-062D-DBC9E1E8B20F}"/>
              </a:ext>
            </a:extLst>
          </p:cNvPr>
          <p:cNvPicPr>
            <a:picLocks noChangeAspect="1"/>
          </p:cNvPicPr>
          <p:nvPr/>
        </p:nvPicPr>
        <p:blipFill>
          <a:blip r:embed="rId6">
            <a:biLevel thresh="75000"/>
          </a:blip>
          <a:stretch>
            <a:fillRect/>
          </a:stretch>
        </p:blipFill>
        <p:spPr>
          <a:xfrm>
            <a:off x="828451" y="5818113"/>
            <a:ext cx="328593" cy="483762"/>
          </a:xfrm>
          <a:prstGeom prst="rect">
            <a:avLst/>
          </a:prstGeom>
        </p:spPr>
      </p:pic>
      <p:sp>
        <p:nvSpPr>
          <p:cNvPr id="22" name="TextBox 21">
            <a:extLst>
              <a:ext uri="{FF2B5EF4-FFF2-40B4-BE49-F238E27FC236}">
                <a16:creationId xmlns:a16="http://schemas.microsoft.com/office/drawing/2014/main" id="{F4FA4FBA-5B50-6944-A690-DB6674F34508}"/>
              </a:ext>
            </a:extLst>
          </p:cNvPr>
          <p:cNvSpPr txBox="1"/>
          <p:nvPr/>
        </p:nvSpPr>
        <p:spPr>
          <a:xfrm>
            <a:off x="1429255" y="5829161"/>
            <a:ext cx="1861672"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75+ </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Unique Initiatives</a:t>
            </a:r>
            <a:b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br>
            <a:r>
              <a:rPr kumimoji="0" lang="en-US" sz="1000" b="0" i="1" u="none" strike="noStrike" kern="1200" cap="none" spc="0" normalizeH="0" baseline="0" noProof="0">
                <a:ln>
                  <a:noFill/>
                </a:ln>
                <a:solidFill>
                  <a:srgbClr val="000000"/>
                </a:solidFill>
                <a:effectLst/>
                <a:uLnTx/>
                <a:uFillTx/>
                <a:latin typeface="Calibri" panose="020F0502020204030204" pitchFamily="34" charset="0"/>
                <a:ea typeface="+mn-ea"/>
                <a:cs typeface="+mn-cs"/>
              </a:rPr>
              <a:t>Quick Wins and Automation</a:t>
            </a:r>
            <a:endParaRPr kumimoji="0" lang="en-US" sz="1200" b="0" i="1"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pic>
        <p:nvPicPr>
          <p:cNvPr id="23" name="Picture 22">
            <a:extLst>
              <a:ext uri="{FF2B5EF4-FFF2-40B4-BE49-F238E27FC236}">
                <a16:creationId xmlns:a16="http://schemas.microsoft.com/office/drawing/2014/main" id="{D74BF236-B1ED-317E-8BA9-F14C8E795B55}"/>
              </a:ext>
            </a:extLst>
          </p:cNvPr>
          <p:cNvPicPr>
            <a:picLocks noChangeAspect="1"/>
          </p:cNvPicPr>
          <p:nvPr/>
        </p:nvPicPr>
        <p:blipFill>
          <a:blip r:embed="rId7" cstate="email">
            <a:biLevel thresh="50000"/>
            <a:extLst>
              <a:ext uri="{28A0092B-C50C-407E-A947-70E740481C1C}">
                <a14:useLocalDpi xmlns:a14="http://schemas.microsoft.com/office/drawing/2010/main"/>
              </a:ext>
            </a:extLst>
          </a:blip>
          <a:stretch>
            <a:fillRect/>
          </a:stretch>
        </p:blipFill>
        <p:spPr>
          <a:xfrm>
            <a:off x="3391374" y="1758840"/>
            <a:ext cx="2651730" cy="1750652"/>
          </a:xfrm>
          <a:prstGeom prst="rect">
            <a:avLst/>
          </a:prstGeom>
        </p:spPr>
      </p:pic>
      <p:pic>
        <p:nvPicPr>
          <p:cNvPr id="24" name="Picture 23">
            <a:extLst>
              <a:ext uri="{FF2B5EF4-FFF2-40B4-BE49-F238E27FC236}">
                <a16:creationId xmlns:a16="http://schemas.microsoft.com/office/drawing/2014/main" id="{0DE0383D-1E00-3A47-211A-DAB44A8236E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533039" y="1824405"/>
            <a:ext cx="2651730" cy="1750652"/>
          </a:xfrm>
          <a:prstGeom prst="rect">
            <a:avLst/>
          </a:prstGeom>
        </p:spPr>
      </p:pic>
      <p:pic>
        <p:nvPicPr>
          <p:cNvPr id="25" name="Picture 24">
            <a:extLst>
              <a:ext uri="{FF2B5EF4-FFF2-40B4-BE49-F238E27FC236}">
                <a16:creationId xmlns:a16="http://schemas.microsoft.com/office/drawing/2014/main" id="{B65EEC63-D757-457F-E25E-84AFFF282330}"/>
              </a:ext>
            </a:extLst>
          </p:cNvPr>
          <p:cNvPicPr>
            <a:picLocks noChangeAspect="1"/>
          </p:cNvPicPr>
          <p:nvPr/>
        </p:nvPicPr>
        <p:blipFill>
          <a:blip r:embed="rId9" cstate="email">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3408476" y="4472992"/>
            <a:ext cx="2651730" cy="1750652"/>
          </a:xfrm>
          <a:prstGeom prst="rect">
            <a:avLst/>
          </a:prstGeom>
        </p:spPr>
      </p:pic>
      <p:pic>
        <p:nvPicPr>
          <p:cNvPr id="26" name="Picture 25">
            <a:extLst>
              <a:ext uri="{FF2B5EF4-FFF2-40B4-BE49-F238E27FC236}">
                <a16:creationId xmlns:a16="http://schemas.microsoft.com/office/drawing/2014/main" id="{CAD5F163-3DED-F362-52AB-DED7C923665F}"/>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577843" y="4462595"/>
            <a:ext cx="2651730" cy="1750652"/>
          </a:xfrm>
          <a:prstGeom prst="rect">
            <a:avLst/>
          </a:prstGeom>
        </p:spPr>
      </p:pic>
      <p:pic>
        <p:nvPicPr>
          <p:cNvPr id="27" name="Picture 26">
            <a:extLst>
              <a:ext uri="{FF2B5EF4-FFF2-40B4-BE49-F238E27FC236}">
                <a16:creationId xmlns:a16="http://schemas.microsoft.com/office/drawing/2014/main" id="{4931B7EC-645B-A6AB-E333-218C8828E784}"/>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447024" y="1317645"/>
            <a:ext cx="2964380" cy="1998273"/>
          </a:xfrm>
          <a:prstGeom prst="rect">
            <a:avLst/>
          </a:prstGeom>
          <a:ln>
            <a:solidFill>
              <a:schemeClr val="accent1">
                <a:lumMod val="40000"/>
                <a:lumOff val="60000"/>
              </a:schemeClr>
            </a:solidFill>
          </a:ln>
        </p:spPr>
      </p:pic>
      <p:pic>
        <p:nvPicPr>
          <p:cNvPr id="28" name="Picture 27">
            <a:extLst>
              <a:ext uri="{FF2B5EF4-FFF2-40B4-BE49-F238E27FC236}">
                <a16:creationId xmlns:a16="http://schemas.microsoft.com/office/drawing/2014/main" id="{B4D87FB1-0298-2974-DE87-1E0E07B04BF5}"/>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935190" y="3105443"/>
            <a:ext cx="2651218" cy="1750804"/>
          </a:xfrm>
          <a:prstGeom prst="rect">
            <a:avLst/>
          </a:prstGeom>
        </p:spPr>
      </p:pic>
      <p:sp>
        <p:nvSpPr>
          <p:cNvPr id="29" name="Rectangle 28">
            <a:extLst>
              <a:ext uri="{FF2B5EF4-FFF2-40B4-BE49-F238E27FC236}">
                <a16:creationId xmlns:a16="http://schemas.microsoft.com/office/drawing/2014/main" id="{497005FB-86DD-79DE-04C2-D6D2C316E703}"/>
              </a:ext>
            </a:extLst>
          </p:cNvPr>
          <p:cNvSpPr/>
          <p:nvPr/>
        </p:nvSpPr>
        <p:spPr>
          <a:xfrm>
            <a:off x="9491511" y="1311540"/>
            <a:ext cx="2189290" cy="4997492"/>
          </a:xfrm>
          <a:prstGeom prst="rect">
            <a:avLst/>
          </a:prstGeom>
          <a:solidFill>
            <a:schemeClr val="accent6"/>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30" name="Rectangle 29">
            <a:extLst>
              <a:ext uri="{FF2B5EF4-FFF2-40B4-BE49-F238E27FC236}">
                <a16:creationId xmlns:a16="http://schemas.microsoft.com/office/drawing/2014/main" id="{AA0F75AA-CC47-D8CA-BD43-C1DF3629A36A}"/>
              </a:ext>
            </a:extLst>
          </p:cNvPr>
          <p:cNvSpPr/>
          <p:nvPr/>
        </p:nvSpPr>
        <p:spPr>
          <a:xfrm>
            <a:off x="9986730" y="1292685"/>
            <a:ext cx="1456828" cy="584775"/>
          </a:xfrm>
          <a:prstGeom prst="rect">
            <a:avLst/>
          </a:prstGeom>
        </p:spPr>
        <p:txBody>
          <a:bodyPr wrap="square">
            <a:spAutoFit/>
          </a:bodyPr>
          <a:lstStyle/>
          <a:p>
            <a:pPr marL="0" marR="0" lvl="0" indent="0" algn="ctr" defTabSz="914400" rtl="0" eaLnBrk="1" fontAlgn="auto" latinLnBrk="0" hangingPunct="1">
              <a:lnSpc>
                <a:spcPct val="100000"/>
              </a:lnSpc>
              <a:spcBef>
                <a:spcPts val="1200"/>
              </a:spcBef>
              <a:spcAft>
                <a:spcPts val="600"/>
              </a:spcAft>
              <a:buClrTx/>
              <a:buSzTx/>
              <a:buFontTx/>
              <a:buNone/>
              <a:tabLst/>
              <a:defRPr/>
            </a:pPr>
            <a:r>
              <a:rPr kumimoji="0" lang="en-US" sz="1600" b="1" i="1" u="none" strike="noStrike" kern="0" cap="none" spc="0" normalizeH="0" baseline="0" noProof="0">
                <a:ln>
                  <a:noFill/>
                </a:ln>
                <a:solidFill>
                  <a:srgbClr val="FB4D0A"/>
                </a:solidFill>
                <a:effectLst/>
                <a:uLnTx/>
                <a:uFillTx/>
                <a:latin typeface="Calibri" panose="020F0502020204030204" pitchFamily="34" charset="0"/>
                <a:ea typeface="+mn-ea"/>
                <a:cs typeface="Calibri" panose="020F0502020204030204" pitchFamily="34" charset="0"/>
              </a:rPr>
              <a:t>Business Outcomes</a:t>
            </a:r>
          </a:p>
        </p:txBody>
      </p:sp>
      <p:cxnSp>
        <p:nvCxnSpPr>
          <p:cNvPr id="31" name="Straight Connector 30">
            <a:extLst>
              <a:ext uri="{FF2B5EF4-FFF2-40B4-BE49-F238E27FC236}">
                <a16:creationId xmlns:a16="http://schemas.microsoft.com/office/drawing/2014/main" id="{07A47C8E-2F94-63D9-AC4C-5ECCD373FC46}"/>
              </a:ext>
            </a:extLst>
          </p:cNvPr>
          <p:cNvCxnSpPr>
            <a:cxnSpLocks/>
          </p:cNvCxnSpPr>
          <p:nvPr/>
        </p:nvCxnSpPr>
        <p:spPr>
          <a:xfrm>
            <a:off x="9593212" y="1847235"/>
            <a:ext cx="200893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2" name="Group 63">
            <a:extLst>
              <a:ext uri="{FF2B5EF4-FFF2-40B4-BE49-F238E27FC236}">
                <a16:creationId xmlns:a16="http://schemas.microsoft.com/office/drawing/2014/main" id="{7954C912-1935-71A5-8984-C533DBA7461C}"/>
              </a:ext>
            </a:extLst>
          </p:cNvPr>
          <p:cNvGrpSpPr>
            <a:grpSpLocks noChangeAspect="1"/>
          </p:cNvGrpSpPr>
          <p:nvPr/>
        </p:nvGrpSpPr>
        <p:grpSpPr bwMode="auto">
          <a:xfrm>
            <a:off x="9639354" y="1419160"/>
            <a:ext cx="489925" cy="387267"/>
            <a:chOff x="3255" y="1696"/>
            <a:chExt cx="1174" cy="928"/>
          </a:xfrm>
          <a:solidFill>
            <a:schemeClr val="accent4"/>
          </a:solidFill>
        </p:grpSpPr>
        <p:sp>
          <p:nvSpPr>
            <p:cNvPr id="33" name="Freeform 64">
              <a:extLst>
                <a:ext uri="{FF2B5EF4-FFF2-40B4-BE49-F238E27FC236}">
                  <a16:creationId xmlns:a16="http://schemas.microsoft.com/office/drawing/2014/main" id="{262384F0-979C-9555-2156-87E378F7B465}"/>
                </a:ext>
              </a:extLst>
            </p:cNvPr>
            <p:cNvSpPr>
              <a:spLocks/>
            </p:cNvSpPr>
            <p:nvPr/>
          </p:nvSpPr>
          <p:spPr bwMode="auto">
            <a:xfrm>
              <a:off x="3255" y="2064"/>
              <a:ext cx="256" cy="521"/>
            </a:xfrm>
            <a:custGeom>
              <a:avLst/>
              <a:gdLst>
                <a:gd name="T0" fmla="*/ 256 w 256"/>
                <a:gd name="T1" fmla="*/ 521 h 521"/>
                <a:gd name="T2" fmla="*/ 0 w 256"/>
                <a:gd name="T3" fmla="*/ 521 h 521"/>
                <a:gd name="T4" fmla="*/ 0 w 256"/>
                <a:gd name="T5" fmla="*/ 483 h 521"/>
                <a:gd name="T6" fmla="*/ 218 w 256"/>
                <a:gd name="T7" fmla="*/ 483 h 521"/>
                <a:gd name="T8" fmla="*/ 218 w 256"/>
                <a:gd name="T9" fmla="*/ 39 h 521"/>
                <a:gd name="T10" fmla="*/ 0 w 256"/>
                <a:gd name="T11" fmla="*/ 39 h 521"/>
                <a:gd name="T12" fmla="*/ 0 w 256"/>
                <a:gd name="T13" fmla="*/ 0 h 521"/>
                <a:gd name="T14" fmla="*/ 256 w 256"/>
                <a:gd name="T15" fmla="*/ 0 h 521"/>
                <a:gd name="T16" fmla="*/ 256 w 256"/>
                <a:gd name="T17" fmla="*/ 521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521">
                  <a:moveTo>
                    <a:pt x="256" y="521"/>
                  </a:moveTo>
                  <a:lnTo>
                    <a:pt x="0" y="521"/>
                  </a:lnTo>
                  <a:lnTo>
                    <a:pt x="0" y="483"/>
                  </a:lnTo>
                  <a:lnTo>
                    <a:pt x="218" y="483"/>
                  </a:lnTo>
                  <a:lnTo>
                    <a:pt x="218" y="39"/>
                  </a:lnTo>
                  <a:lnTo>
                    <a:pt x="0" y="39"/>
                  </a:lnTo>
                  <a:lnTo>
                    <a:pt x="0" y="0"/>
                  </a:lnTo>
                  <a:lnTo>
                    <a:pt x="256" y="0"/>
                  </a:lnTo>
                  <a:lnTo>
                    <a:pt x="256" y="521"/>
                  </a:lnTo>
                  <a:close/>
                </a:path>
              </a:pathLst>
            </a:custGeom>
            <a:grpFill/>
            <a:ln w="6350">
              <a:no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B4D0A"/>
                </a:solidFill>
                <a:effectLst/>
                <a:uLnTx/>
                <a:uFillTx/>
                <a:latin typeface="Calibri" panose="020F0502020204030204" pitchFamily="34" charset="0"/>
                <a:ea typeface="+mn-ea"/>
                <a:cs typeface="+mn-cs"/>
              </a:endParaRPr>
            </a:p>
          </p:txBody>
        </p:sp>
        <p:sp>
          <p:nvSpPr>
            <p:cNvPr id="35" name="Rectangle 65">
              <a:extLst>
                <a:ext uri="{FF2B5EF4-FFF2-40B4-BE49-F238E27FC236}">
                  <a16:creationId xmlns:a16="http://schemas.microsoft.com/office/drawing/2014/main" id="{885118D0-0F84-3DC4-8800-5B0EBBAEDE06}"/>
                </a:ext>
              </a:extLst>
            </p:cNvPr>
            <p:cNvSpPr>
              <a:spLocks noChangeArrowheads="1"/>
            </p:cNvSpPr>
            <p:nvPr/>
          </p:nvSpPr>
          <p:spPr bwMode="auto">
            <a:xfrm>
              <a:off x="3391" y="2454"/>
              <a:ext cx="36" cy="36"/>
            </a:xfrm>
            <a:prstGeom prst="rect">
              <a:avLst/>
            </a:prstGeom>
            <a:grpFill/>
            <a:ln w="63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B4D0A"/>
                </a:solidFill>
                <a:effectLst/>
                <a:uLnTx/>
                <a:uFillTx/>
                <a:latin typeface="Calibri" panose="020F0502020204030204" pitchFamily="34" charset="0"/>
                <a:ea typeface="+mn-ea"/>
                <a:cs typeface="+mn-cs"/>
              </a:endParaRPr>
            </a:p>
          </p:txBody>
        </p:sp>
        <p:sp>
          <p:nvSpPr>
            <p:cNvPr id="53" name="Rectangle 66">
              <a:extLst>
                <a:ext uri="{FF2B5EF4-FFF2-40B4-BE49-F238E27FC236}">
                  <a16:creationId xmlns:a16="http://schemas.microsoft.com/office/drawing/2014/main" id="{DB6806A1-8054-7E95-1741-BEF5C39196CE}"/>
                </a:ext>
              </a:extLst>
            </p:cNvPr>
            <p:cNvSpPr>
              <a:spLocks noChangeArrowheads="1"/>
            </p:cNvSpPr>
            <p:nvPr/>
          </p:nvSpPr>
          <p:spPr bwMode="auto">
            <a:xfrm>
              <a:off x="3704" y="2131"/>
              <a:ext cx="38" cy="93"/>
            </a:xfrm>
            <a:prstGeom prst="rect">
              <a:avLst/>
            </a:prstGeom>
            <a:grpFill/>
            <a:ln w="63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B4D0A"/>
                </a:solidFill>
                <a:effectLst/>
                <a:uLnTx/>
                <a:uFillTx/>
                <a:latin typeface="Calibri" panose="020F0502020204030204" pitchFamily="34" charset="0"/>
                <a:ea typeface="+mn-ea"/>
                <a:cs typeface="+mn-cs"/>
              </a:endParaRPr>
            </a:p>
          </p:txBody>
        </p:sp>
        <p:sp>
          <p:nvSpPr>
            <p:cNvPr id="54" name="Rectangle 67">
              <a:extLst>
                <a:ext uri="{FF2B5EF4-FFF2-40B4-BE49-F238E27FC236}">
                  <a16:creationId xmlns:a16="http://schemas.microsoft.com/office/drawing/2014/main" id="{3542C959-80CA-31FE-7C5D-8C702F82828F}"/>
                </a:ext>
              </a:extLst>
            </p:cNvPr>
            <p:cNvSpPr>
              <a:spLocks noChangeArrowheads="1"/>
            </p:cNvSpPr>
            <p:nvPr/>
          </p:nvSpPr>
          <p:spPr bwMode="auto">
            <a:xfrm>
              <a:off x="3780" y="2067"/>
              <a:ext cx="39" cy="212"/>
            </a:xfrm>
            <a:prstGeom prst="rect">
              <a:avLst/>
            </a:prstGeom>
            <a:grpFill/>
            <a:ln w="63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B4D0A"/>
                </a:solidFill>
                <a:effectLst/>
                <a:uLnTx/>
                <a:uFillTx/>
                <a:latin typeface="Calibri" panose="020F0502020204030204" pitchFamily="34" charset="0"/>
                <a:ea typeface="+mn-ea"/>
                <a:cs typeface="+mn-cs"/>
              </a:endParaRPr>
            </a:p>
          </p:txBody>
        </p:sp>
        <p:sp>
          <p:nvSpPr>
            <p:cNvPr id="55" name="Rectangle 68">
              <a:extLst>
                <a:ext uri="{FF2B5EF4-FFF2-40B4-BE49-F238E27FC236}">
                  <a16:creationId xmlns:a16="http://schemas.microsoft.com/office/drawing/2014/main" id="{92CA7734-820F-E4BE-FCAC-EF2B5024154F}"/>
                </a:ext>
              </a:extLst>
            </p:cNvPr>
            <p:cNvSpPr>
              <a:spLocks noChangeArrowheads="1"/>
            </p:cNvSpPr>
            <p:nvPr/>
          </p:nvSpPr>
          <p:spPr bwMode="auto">
            <a:xfrm>
              <a:off x="3857" y="2095"/>
              <a:ext cx="36" cy="184"/>
            </a:xfrm>
            <a:prstGeom prst="rect">
              <a:avLst/>
            </a:prstGeom>
            <a:grpFill/>
            <a:ln w="63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B4D0A"/>
                </a:solidFill>
                <a:effectLst/>
                <a:uLnTx/>
                <a:uFillTx/>
                <a:latin typeface="Calibri" panose="020F0502020204030204" pitchFamily="34" charset="0"/>
                <a:ea typeface="+mn-ea"/>
                <a:cs typeface="+mn-cs"/>
              </a:endParaRPr>
            </a:p>
          </p:txBody>
        </p:sp>
        <p:sp>
          <p:nvSpPr>
            <p:cNvPr id="56" name="Rectangle 69">
              <a:extLst>
                <a:ext uri="{FF2B5EF4-FFF2-40B4-BE49-F238E27FC236}">
                  <a16:creationId xmlns:a16="http://schemas.microsoft.com/office/drawing/2014/main" id="{B5D32F51-FCE7-3D47-17ED-D8839C8B7165}"/>
                </a:ext>
              </a:extLst>
            </p:cNvPr>
            <p:cNvSpPr>
              <a:spLocks noChangeArrowheads="1"/>
            </p:cNvSpPr>
            <p:nvPr/>
          </p:nvSpPr>
          <p:spPr bwMode="auto">
            <a:xfrm>
              <a:off x="3931" y="2014"/>
              <a:ext cx="38" cy="265"/>
            </a:xfrm>
            <a:prstGeom prst="rect">
              <a:avLst/>
            </a:prstGeom>
            <a:grpFill/>
            <a:ln w="63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B4D0A"/>
                </a:solidFill>
                <a:effectLst/>
                <a:uLnTx/>
                <a:uFillTx/>
                <a:latin typeface="Calibri" panose="020F0502020204030204" pitchFamily="34" charset="0"/>
                <a:ea typeface="+mn-ea"/>
                <a:cs typeface="+mn-cs"/>
              </a:endParaRPr>
            </a:p>
          </p:txBody>
        </p:sp>
        <p:sp>
          <p:nvSpPr>
            <p:cNvPr id="57" name="Rectangle 70">
              <a:extLst>
                <a:ext uri="{FF2B5EF4-FFF2-40B4-BE49-F238E27FC236}">
                  <a16:creationId xmlns:a16="http://schemas.microsoft.com/office/drawing/2014/main" id="{C5B2DE04-8F62-7307-8E2F-DEB06967E8FF}"/>
                </a:ext>
              </a:extLst>
            </p:cNvPr>
            <p:cNvSpPr>
              <a:spLocks noChangeArrowheads="1"/>
            </p:cNvSpPr>
            <p:nvPr/>
          </p:nvSpPr>
          <p:spPr bwMode="auto">
            <a:xfrm>
              <a:off x="4007" y="2038"/>
              <a:ext cx="38" cy="241"/>
            </a:xfrm>
            <a:prstGeom prst="rect">
              <a:avLst/>
            </a:prstGeom>
            <a:grpFill/>
            <a:ln w="63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B4D0A"/>
                </a:solidFill>
                <a:effectLst/>
                <a:uLnTx/>
                <a:uFillTx/>
                <a:latin typeface="Calibri" panose="020F0502020204030204" pitchFamily="34" charset="0"/>
                <a:ea typeface="+mn-ea"/>
                <a:cs typeface="+mn-cs"/>
              </a:endParaRPr>
            </a:p>
          </p:txBody>
        </p:sp>
        <p:sp>
          <p:nvSpPr>
            <p:cNvPr id="60" name="Rectangle 71">
              <a:extLst>
                <a:ext uri="{FF2B5EF4-FFF2-40B4-BE49-F238E27FC236}">
                  <a16:creationId xmlns:a16="http://schemas.microsoft.com/office/drawing/2014/main" id="{161591E9-A4B3-9B6B-1248-04FC89FC5C40}"/>
                </a:ext>
              </a:extLst>
            </p:cNvPr>
            <p:cNvSpPr>
              <a:spLocks noChangeArrowheads="1"/>
            </p:cNvSpPr>
            <p:nvPr/>
          </p:nvSpPr>
          <p:spPr bwMode="auto">
            <a:xfrm>
              <a:off x="4083" y="1928"/>
              <a:ext cx="36" cy="351"/>
            </a:xfrm>
            <a:prstGeom prst="rect">
              <a:avLst/>
            </a:prstGeom>
            <a:grpFill/>
            <a:ln w="63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B4D0A"/>
                </a:solidFill>
                <a:effectLst/>
                <a:uLnTx/>
                <a:uFillTx/>
                <a:latin typeface="Calibri" panose="020F0502020204030204" pitchFamily="34" charset="0"/>
                <a:ea typeface="+mn-ea"/>
                <a:cs typeface="+mn-cs"/>
              </a:endParaRPr>
            </a:p>
          </p:txBody>
        </p:sp>
        <p:sp>
          <p:nvSpPr>
            <p:cNvPr id="61" name="Rectangle 72">
              <a:extLst>
                <a:ext uri="{FF2B5EF4-FFF2-40B4-BE49-F238E27FC236}">
                  <a16:creationId xmlns:a16="http://schemas.microsoft.com/office/drawing/2014/main" id="{C130E165-A4E0-8AD6-156B-8653433B15A1}"/>
                </a:ext>
              </a:extLst>
            </p:cNvPr>
            <p:cNvSpPr>
              <a:spLocks noChangeArrowheads="1"/>
            </p:cNvSpPr>
            <p:nvPr/>
          </p:nvSpPr>
          <p:spPr bwMode="auto">
            <a:xfrm>
              <a:off x="4157" y="1969"/>
              <a:ext cx="39" cy="370"/>
            </a:xfrm>
            <a:prstGeom prst="rect">
              <a:avLst/>
            </a:prstGeom>
            <a:grpFill/>
            <a:ln w="63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B4D0A"/>
                </a:solidFill>
                <a:effectLst/>
                <a:uLnTx/>
                <a:uFillTx/>
                <a:latin typeface="Calibri" panose="020F0502020204030204" pitchFamily="34" charset="0"/>
                <a:ea typeface="+mn-ea"/>
                <a:cs typeface="+mn-cs"/>
              </a:endParaRPr>
            </a:p>
          </p:txBody>
        </p:sp>
        <p:sp>
          <p:nvSpPr>
            <p:cNvPr id="62" name="Freeform 73">
              <a:extLst>
                <a:ext uri="{FF2B5EF4-FFF2-40B4-BE49-F238E27FC236}">
                  <a16:creationId xmlns:a16="http://schemas.microsoft.com/office/drawing/2014/main" id="{C18BCD62-1011-E5EE-4309-34D93C77C3CA}"/>
                </a:ext>
              </a:extLst>
            </p:cNvPr>
            <p:cNvSpPr>
              <a:spLocks/>
            </p:cNvSpPr>
            <p:nvPr/>
          </p:nvSpPr>
          <p:spPr bwMode="auto">
            <a:xfrm>
              <a:off x="3539" y="1696"/>
              <a:ext cx="821" cy="560"/>
            </a:xfrm>
            <a:custGeom>
              <a:avLst/>
              <a:gdLst>
                <a:gd name="T0" fmla="*/ 332 w 344"/>
                <a:gd name="T1" fmla="*/ 234 h 234"/>
                <a:gd name="T2" fmla="*/ 318 w 344"/>
                <a:gd name="T3" fmla="*/ 229 h 234"/>
                <a:gd name="T4" fmla="*/ 329 w 344"/>
                <a:gd name="T5" fmla="*/ 172 h 234"/>
                <a:gd name="T6" fmla="*/ 172 w 344"/>
                <a:gd name="T7" fmla="*/ 15 h 234"/>
                <a:gd name="T8" fmla="*/ 16 w 344"/>
                <a:gd name="T9" fmla="*/ 172 h 234"/>
                <a:gd name="T10" fmla="*/ 18 w 344"/>
                <a:gd name="T11" fmla="*/ 200 h 234"/>
                <a:gd name="T12" fmla="*/ 3 w 344"/>
                <a:gd name="T13" fmla="*/ 202 h 234"/>
                <a:gd name="T14" fmla="*/ 0 w 344"/>
                <a:gd name="T15" fmla="*/ 172 h 234"/>
                <a:gd name="T16" fmla="*/ 172 w 344"/>
                <a:gd name="T17" fmla="*/ 0 h 234"/>
                <a:gd name="T18" fmla="*/ 344 w 344"/>
                <a:gd name="T19" fmla="*/ 172 h 234"/>
                <a:gd name="T20" fmla="*/ 332 w 344"/>
                <a:gd name="T21"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4" h="234">
                  <a:moveTo>
                    <a:pt x="332" y="234"/>
                  </a:moveTo>
                  <a:cubicBezTo>
                    <a:pt x="318" y="229"/>
                    <a:pt x="318" y="229"/>
                    <a:pt x="318" y="229"/>
                  </a:cubicBezTo>
                  <a:cubicBezTo>
                    <a:pt x="325" y="210"/>
                    <a:pt x="329" y="191"/>
                    <a:pt x="329" y="172"/>
                  </a:cubicBezTo>
                  <a:cubicBezTo>
                    <a:pt x="329" y="86"/>
                    <a:pt x="258" y="15"/>
                    <a:pt x="172" y="15"/>
                  </a:cubicBezTo>
                  <a:cubicBezTo>
                    <a:pt x="86" y="15"/>
                    <a:pt x="16" y="86"/>
                    <a:pt x="16" y="172"/>
                  </a:cubicBezTo>
                  <a:cubicBezTo>
                    <a:pt x="16" y="181"/>
                    <a:pt x="17" y="190"/>
                    <a:pt x="18" y="200"/>
                  </a:cubicBezTo>
                  <a:cubicBezTo>
                    <a:pt x="3" y="202"/>
                    <a:pt x="3" y="202"/>
                    <a:pt x="3" y="202"/>
                  </a:cubicBezTo>
                  <a:cubicBezTo>
                    <a:pt x="1" y="192"/>
                    <a:pt x="0" y="182"/>
                    <a:pt x="0" y="172"/>
                  </a:cubicBezTo>
                  <a:cubicBezTo>
                    <a:pt x="0" y="77"/>
                    <a:pt x="77" y="0"/>
                    <a:pt x="172" y="0"/>
                  </a:cubicBezTo>
                  <a:cubicBezTo>
                    <a:pt x="267" y="0"/>
                    <a:pt x="344" y="77"/>
                    <a:pt x="344" y="172"/>
                  </a:cubicBezTo>
                  <a:cubicBezTo>
                    <a:pt x="344" y="193"/>
                    <a:pt x="340" y="214"/>
                    <a:pt x="332" y="234"/>
                  </a:cubicBezTo>
                  <a:close/>
                </a:path>
              </a:pathLst>
            </a:custGeom>
            <a:grpFill/>
            <a:ln w="6350">
              <a:no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B4D0A"/>
                </a:solidFill>
                <a:effectLst/>
                <a:uLnTx/>
                <a:uFillTx/>
                <a:latin typeface="Calibri" panose="020F0502020204030204" pitchFamily="34" charset="0"/>
                <a:ea typeface="+mn-ea"/>
                <a:cs typeface="+mn-cs"/>
              </a:endParaRPr>
            </a:p>
          </p:txBody>
        </p:sp>
        <p:sp>
          <p:nvSpPr>
            <p:cNvPr id="63" name="Freeform 74">
              <a:extLst>
                <a:ext uri="{FF2B5EF4-FFF2-40B4-BE49-F238E27FC236}">
                  <a16:creationId xmlns:a16="http://schemas.microsoft.com/office/drawing/2014/main" id="{70B976F2-41B8-E370-F002-169637932E89}"/>
                </a:ext>
              </a:extLst>
            </p:cNvPr>
            <p:cNvSpPr>
              <a:spLocks/>
            </p:cNvSpPr>
            <p:nvPr/>
          </p:nvSpPr>
          <p:spPr bwMode="auto">
            <a:xfrm>
              <a:off x="3492" y="2213"/>
              <a:ext cx="937" cy="411"/>
            </a:xfrm>
            <a:custGeom>
              <a:avLst/>
              <a:gdLst>
                <a:gd name="T0" fmla="*/ 183 w 393"/>
                <a:gd name="T1" fmla="*/ 172 h 172"/>
                <a:gd name="T2" fmla="*/ 162 w 393"/>
                <a:gd name="T3" fmla="*/ 168 h 172"/>
                <a:gd name="T4" fmla="*/ 32 w 393"/>
                <a:gd name="T5" fmla="*/ 116 h 172"/>
                <a:gd name="T6" fmla="*/ 0 w 393"/>
                <a:gd name="T7" fmla="*/ 116 h 172"/>
                <a:gd name="T8" fmla="*/ 0 w 393"/>
                <a:gd name="T9" fmla="*/ 101 h 172"/>
                <a:gd name="T10" fmla="*/ 35 w 393"/>
                <a:gd name="T11" fmla="*/ 101 h 172"/>
                <a:gd name="T12" fmla="*/ 167 w 393"/>
                <a:gd name="T13" fmla="*/ 154 h 172"/>
                <a:gd name="T14" fmla="*/ 188 w 393"/>
                <a:gd name="T15" fmla="*/ 156 h 172"/>
                <a:gd name="T16" fmla="*/ 208 w 393"/>
                <a:gd name="T17" fmla="*/ 149 h 172"/>
                <a:gd name="T18" fmla="*/ 371 w 393"/>
                <a:gd name="T19" fmla="*/ 43 h 172"/>
                <a:gd name="T20" fmla="*/ 376 w 393"/>
                <a:gd name="T21" fmla="*/ 33 h 172"/>
                <a:gd name="T22" fmla="*/ 374 w 393"/>
                <a:gd name="T23" fmla="*/ 23 h 172"/>
                <a:gd name="T24" fmla="*/ 373 w 393"/>
                <a:gd name="T25" fmla="*/ 22 h 172"/>
                <a:gd name="T26" fmla="*/ 364 w 393"/>
                <a:gd name="T27" fmla="*/ 17 h 172"/>
                <a:gd name="T28" fmla="*/ 354 w 393"/>
                <a:gd name="T29" fmla="*/ 19 h 172"/>
                <a:gd name="T30" fmla="*/ 268 w 393"/>
                <a:gd name="T31" fmla="*/ 73 h 172"/>
                <a:gd name="T32" fmla="*/ 259 w 393"/>
                <a:gd name="T33" fmla="*/ 59 h 172"/>
                <a:gd name="T34" fmla="*/ 346 w 393"/>
                <a:gd name="T35" fmla="*/ 6 h 172"/>
                <a:gd name="T36" fmla="*/ 367 w 393"/>
                <a:gd name="T37" fmla="*/ 2 h 172"/>
                <a:gd name="T38" fmla="*/ 386 w 393"/>
                <a:gd name="T39" fmla="*/ 13 h 172"/>
                <a:gd name="T40" fmla="*/ 386 w 393"/>
                <a:gd name="T41" fmla="*/ 13 h 172"/>
                <a:gd name="T42" fmla="*/ 392 w 393"/>
                <a:gd name="T43" fmla="*/ 36 h 172"/>
                <a:gd name="T44" fmla="*/ 380 w 393"/>
                <a:gd name="T45" fmla="*/ 56 h 172"/>
                <a:gd name="T46" fmla="*/ 379 w 393"/>
                <a:gd name="T47" fmla="*/ 56 h 172"/>
                <a:gd name="T48" fmla="*/ 217 w 393"/>
                <a:gd name="T49" fmla="*/ 163 h 172"/>
                <a:gd name="T50" fmla="*/ 190 w 393"/>
                <a:gd name="T51" fmla="*/ 172 h 172"/>
                <a:gd name="T52" fmla="*/ 183 w 393"/>
                <a:gd name="T5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3" h="172">
                  <a:moveTo>
                    <a:pt x="183" y="172"/>
                  </a:moveTo>
                  <a:cubicBezTo>
                    <a:pt x="176" y="172"/>
                    <a:pt x="169" y="171"/>
                    <a:pt x="162" y="168"/>
                  </a:cubicBezTo>
                  <a:cubicBezTo>
                    <a:pt x="32" y="116"/>
                    <a:pt x="32" y="116"/>
                    <a:pt x="32" y="116"/>
                  </a:cubicBezTo>
                  <a:cubicBezTo>
                    <a:pt x="0" y="116"/>
                    <a:pt x="0" y="116"/>
                    <a:pt x="0" y="116"/>
                  </a:cubicBezTo>
                  <a:cubicBezTo>
                    <a:pt x="0" y="101"/>
                    <a:pt x="0" y="101"/>
                    <a:pt x="0" y="101"/>
                  </a:cubicBezTo>
                  <a:cubicBezTo>
                    <a:pt x="35" y="101"/>
                    <a:pt x="35" y="101"/>
                    <a:pt x="35" y="101"/>
                  </a:cubicBezTo>
                  <a:cubicBezTo>
                    <a:pt x="167" y="154"/>
                    <a:pt x="167" y="154"/>
                    <a:pt x="167" y="154"/>
                  </a:cubicBezTo>
                  <a:cubicBezTo>
                    <a:pt x="174" y="156"/>
                    <a:pt x="181" y="157"/>
                    <a:pt x="188" y="156"/>
                  </a:cubicBezTo>
                  <a:cubicBezTo>
                    <a:pt x="195" y="156"/>
                    <a:pt x="202" y="153"/>
                    <a:pt x="208" y="149"/>
                  </a:cubicBezTo>
                  <a:cubicBezTo>
                    <a:pt x="371" y="43"/>
                    <a:pt x="371" y="43"/>
                    <a:pt x="371" y="43"/>
                  </a:cubicBezTo>
                  <a:cubicBezTo>
                    <a:pt x="374" y="41"/>
                    <a:pt x="376" y="37"/>
                    <a:pt x="376" y="33"/>
                  </a:cubicBezTo>
                  <a:cubicBezTo>
                    <a:pt x="377" y="30"/>
                    <a:pt x="376" y="26"/>
                    <a:pt x="374" y="23"/>
                  </a:cubicBezTo>
                  <a:cubicBezTo>
                    <a:pt x="373" y="22"/>
                    <a:pt x="373" y="22"/>
                    <a:pt x="373" y="22"/>
                  </a:cubicBezTo>
                  <a:cubicBezTo>
                    <a:pt x="371" y="19"/>
                    <a:pt x="368" y="17"/>
                    <a:pt x="364" y="17"/>
                  </a:cubicBezTo>
                  <a:cubicBezTo>
                    <a:pt x="361" y="16"/>
                    <a:pt x="357" y="17"/>
                    <a:pt x="354" y="19"/>
                  </a:cubicBezTo>
                  <a:cubicBezTo>
                    <a:pt x="268" y="73"/>
                    <a:pt x="268" y="73"/>
                    <a:pt x="268" y="73"/>
                  </a:cubicBezTo>
                  <a:cubicBezTo>
                    <a:pt x="259" y="59"/>
                    <a:pt x="259" y="59"/>
                    <a:pt x="259" y="59"/>
                  </a:cubicBezTo>
                  <a:cubicBezTo>
                    <a:pt x="346" y="6"/>
                    <a:pt x="346" y="6"/>
                    <a:pt x="346" y="6"/>
                  </a:cubicBezTo>
                  <a:cubicBezTo>
                    <a:pt x="352" y="2"/>
                    <a:pt x="360" y="0"/>
                    <a:pt x="367" y="2"/>
                  </a:cubicBezTo>
                  <a:cubicBezTo>
                    <a:pt x="375" y="3"/>
                    <a:pt x="381" y="7"/>
                    <a:pt x="386" y="13"/>
                  </a:cubicBezTo>
                  <a:cubicBezTo>
                    <a:pt x="386" y="13"/>
                    <a:pt x="386" y="13"/>
                    <a:pt x="386" y="13"/>
                  </a:cubicBezTo>
                  <a:cubicBezTo>
                    <a:pt x="391" y="20"/>
                    <a:pt x="393" y="28"/>
                    <a:pt x="392" y="36"/>
                  </a:cubicBezTo>
                  <a:cubicBezTo>
                    <a:pt x="391" y="44"/>
                    <a:pt x="386" y="51"/>
                    <a:pt x="380" y="56"/>
                  </a:cubicBezTo>
                  <a:cubicBezTo>
                    <a:pt x="379" y="56"/>
                    <a:pt x="379" y="56"/>
                    <a:pt x="379" y="56"/>
                  </a:cubicBezTo>
                  <a:cubicBezTo>
                    <a:pt x="217" y="163"/>
                    <a:pt x="217" y="163"/>
                    <a:pt x="217" y="163"/>
                  </a:cubicBezTo>
                  <a:cubicBezTo>
                    <a:pt x="208" y="168"/>
                    <a:pt x="199" y="171"/>
                    <a:pt x="190" y="172"/>
                  </a:cubicBezTo>
                  <a:cubicBezTo>
                    <a:pt x="188" y="172"/>
                    <a:pt x="185" y="172"/>
                    <a:pt x="183" y="172"/>
                  </a:cubicBezTo>
                  <a:close/>
                </a:path>
              </a:pathLst>
            </a:custGeom>
            <a:grpFill/>
            <a:ln w="6350">
              <a:no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B4D0A"/>
                </a:solidFill>
                <a:effectLst/>
                <a:uLnTx/>
                <a:uFillTx/>
                <a:latin typeface="Calibri" panose="020F0502020204030204" pitchFamily="34" charset="0"/>
                <a:ea typeface="+mn-ea"/>
                <a:cs typeface="+mn-cs"/>
              </a:endParaRPr>
            </a:p>
          </p:txBody>
        </p:sp>
        <p:sp>
          <p:nvSpPr>
            <p:cNvPr id="64" name="Freeform 75">
              <a:extLst>
                <a:ext uri="{FF2B5EF4-FFF2-40B4-BE49-F238E27FC236}">
                  <a16:creationId xmlns:a16="http://schemas.microsoft.com/office/drawing/2014/main" id="{9947957B-A0B5-7D72-E772-BA041A28E6FA}"/>
                </a:ext>
              </a:extLst>
            </p:cNvPr>
            <p:cNvSpPr>
              <a:spLocks/>
            </p:cNvSpPr>
            <p:nvPr/>
          </p:nvSpPr>
          <p:spPr bwMode="auto">
            <a:xfrm>
              <a:off x="3492" y="2158"/>
              <a:ext cx="665" cy="277"/>
            </a:xfrm>
            <a:custGeom>
              <a:avLst/>
              <a:gdLst>
                <a:gd name="T0" fmla="*/ 122 w 279"/>
                <a:gd name="T1" fmla="*/ 116 h 116"/>
                <a:gd name="T2" fmla="*/ 106 w 279"/>
                <a:gd name="T3" fmla="*/ 116 h 116"/>
                <a:gd name="T4" fmla="*/ 135 w 279"/>
                <a:gd name="T5" fmla="*/ 87 h 116"/>
                <a:gd name="T6" fmla="*/ 249 w 279"/>
                <a:gd name="T7" fmla="*/ 87 h 116"/>
                <a:gd name="T8" fmla="*/ 263 w 279"/>
                <a:gd name="T9" fmla="*/ 73 h 116"/>
                <a:gd name="T10" fmla="*/ 249 w 279"/>
                <a:gd name="T11" fmla="*/ 59 h 116"/>
                <a:gd name="T12" fmla="*/ 133 w 279"/>
                <a:gd name="T13" fmla="*/ 59 h 116"/>
                <a:gd name="T14" fmla="*/ 92 w 279"/>
                <a:gd name="T15" fmla="*/ 32 h 116"/>
                <a:gd name="T16" fmla="*/ 64 w 279"/>
                <a:gd name="T17" fmla="*/ 20 h 116"/>
                <a:gd name="T18" fmla="*/ 35 w 279"/>
                <a:gd name="T19" fmla="*/ 16 h 116"/>
                <a:gd name="T20" fmla="*/ 0 w 279"/>
                <a:gd name="T21" fmla="*/ 16 h 116"/>
                <a:gd name="T22" fmla="*/ 0 w 279"/>
                <a:gd name="T23" fmla="*/ 0 h 116"/>
                <a:gd name="T24" fmla="*/ 35 w 279"/>
                <a:gd name="T25" fmla="*/ 0 h 116"/>
                <a:gd name="T26" fmla="*/ 69 w 279"/>
                <a:gd name="T27" fmla="*/ 5 h 116"/>
                <a:gd name="T28" fmla="*/ 100 w 279"/>
                <a:gd name="T29" fmla="*/ 19 h 116"/>
                <a:gd name="T30" fmla="*/ 138 w 279"/>
                <a:gd name="T31" fmla="*/ 43 h 116"/>
                <a:gd name="T32" fmla="*/ 249 w 279"/>
                <a:gd name="T33" fmla="*/ 43 h 116"/>
                <a:gd name="T34" fmla="*/ 279 w 279"/>
                <a:gd name="T35" fmla="*/ 73 h 116"/>
                <a:gd name="T36" fmla="*/ 249 w 279"/>
                <a:gd name="T37" fmla="*/ 102 h 116"/>
                <a:gd name="T38" fmla="*/ 135 w 279"/>
                <a:gd name="T39" fmla="*/ 102 h 116"/>
                <a:gd name="T40" fmla="*/ 122 w 279"/>
                <a:gd name="T41"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9" h="116">
                  <a:moveTo>
                    <a:pt x="122" y="116"/>
                  </a:moveTo>
                  <a:cubicBezTo>
                    <a:pt x="106" y="116"/>
                    <a:pt x="106" y="116"/>
                    <a:pt x="106" y="116"/>
                  </a:cubicBezTo>
                  <a:cubicBezTo>
                    <a:pt x="106" y="100"/>
                    <a:pt x="119" y="87"/>
                    <a:pt x="135" y="87"/>
                  </a:cubicBezTo>
                  <a:cubicBezTo>
                    <a:pt x="249" y="87"/>
                    <a:pt x="249" y="87"/>
                    <a:pt x="249" y="87"/>
                  </a:cubicBezTo>
                  <a:cubicBezTo>
                    <a:pt x="257" y="87"/>
                    <a:pt x="263" y="81"/>
                    <a:pt x="263" y="73"/>
                  </a:cubicBezTo>
                  <a:cubicBezTo>
                    <a:pt x="263" y="65"/>
                    <a:pt x="257" y="59"/>
                    <a:pt x="249" y="59"/>
                  </a:cubicBezTo>
                  <a:cubicBezTo>
                    <a:pt x="133" y="59"/>
                    <a:pt x="133" y="59"/>
                    <a:pt x="133" y="59"/>
                  </a:cubicBezTo>
                  <a:cubicBezTo>
                    <a:pt x="92" y="32"/>
                    <a:pt x="92" y="32"/>
                    <a:pt x="92" y="32"/>
                  </a:cubicBezTo>
                  <a:cubicBezTo>
                    <a:pt x="83" y="27"/>
                    <a:pt x="74" y="23"/>
                    <a:pt x="64" y="20"/>
                  </a:cubicBezTo>
                  <a:cubicBezTo>
                    <a:pt x="55" y="17"/>
                    <a:pt x="45" y="16"/>
                    <a:pt x="35" y="16"/>
                  </a:cubicBezTo>
                  <a:cubicBezTo>
                    <a:pt x="0" y="16"/>
                    <a:pt x="0" y="16"/>
                    <a:pt x="0" y="16"/>
                  </a:cubicBezTo>
                  <a:cubicBezTo>
                    <a:pt x="0" y="0"/>
                    <a:pt x="0" y="0"/>
                    <a:pt x="0" y="0"/>
                  </a:cubicBezTo>
                  <a:cubicBezTo>
                    <a:pt x="35" y="0"/>
                    <a:pt x="35" y="0"/>
                    <a:pt x="35" y="0"/>
                  </a:cubicBezTo>
                  <a:cubicBezTo>
                    <a:pt x="46" y="0"/>
                    <a:pt x="58" y="2"/>
                    <a:pt x="69" y="5"/>
                  </a:cubicBezTo>
                  <a:cubicBezTo>
                    <a:pt x="80" y="8"/>
                    <a:pt x="90" y="13"/>
                    <a:pt x="100" y="19"/>
                  </a:cubicBezTo>
                  <a:cubicBezTo>
                    <a:pt x="138" y="43"/>
                    <a:pt x="138" y="43"/>
                    <a:pt x="138" y="43"/>
                  </a:cubicBezTo>
                  <a:cubicBezTo>
                    <a:pt x="249" y="43"/>
                    <a:pt x="249" y="43"/>
                    <a:pt x="249" y="43"/>
                  </a:cubicBezTo>
                  <a:cubicBezTo>
                    <a:pt x="265" y="43"/>
                    <a:pt x="279" y="57"/>
                    <a:pt x="279" y="73"/>
                  </a:cubicBezTo>
                  <a:cubicBezTo>
                    <a:pt x="279" y="89"/>
                    <a:pt x="265" y="102"/>
                    <a:pt x="249" y="102"/>
                  </a:cubicBezTo>
                  <a:cubicBezTo>
                    <a:pt x="135" y="102"/>
                    <a:pt x="135" y="102"/>
                    <a:pt x="135" y="102"/>
                  </a:cubicBezTo>
                  <a:cubicBezTo>
                    <a:pt x="128" y="102"/>
                    <a:pt x="122" y="109"/>
                    <a:pt x="122" y="116"/>
                  </a:cubicBezTo>
                  <a:close/>
                </a:path>
              </a:pathLst>
            </a:custGeom>
            <a:grpFill/>
            <a:ln w="6350">
              <a:no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srgbClr val="FB4D0A"/>
                </a:solidFill>
                <a:effectLst/>
                <a:uLnTx/>
                <a:uFillTx/>
                <a:latin typeface="Calibri" panose="020F0502020204030204" pitchFamily="34" charset="0"/>
                <a:ea typeface="+mn-ea"/>
                <a:cs typeface="+mn-cs"/>
              </a:endParaRPr>
            </a:p>
          </p:txBody>
        </p:sp>
      </p:grpSp>
      <p:cxnSp>
        <p:nvCxnSpPr>
          <p:cNvPr id="65" name="Straight Connector 64">
            <a:extLst>
              <a:ext uri="{FF2B5EF4-FFF2-40B4-BE49-F238E27FC236}">
                <a16:creationId xmlns:a16="http://schemas.microsoft.com/office/drawing/2014/main" id="{0ACA81E3-02F1-02F5-23B6-23DFB7D37A51}"/>
              </a:ext>
            </a:extLst>
          </p:cNvPr>
          <p:cNvCxnSpPr>
            <a:cxnSpLocks/>
          </p:cNvCxnSpPr>
          <p:nvPr/>
        </p:nvCxnSpPr>
        <p:spPr>
          <a:xfrm>
            <a:off x="9809740" y="4960972"/>
            <a:ext cx="1552754"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8056C18-6503-F704-2529-A051DE8FB90E}"/>
              </a:ext>
            </a:extLst>
          </p:cNvPr>
          <p:cNvCxnSpPr>
            <a:cxnSpLocks/>
          </p:cNvCxnSpPr>
          <p:nvPr/>
        </p:nvCxnSpPr>
        <p:spPr>
          <a:xfrm>
            <a:off x="9809740" y="3276783"/>
            <a:ext cx="1552754"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7" name="Text Placeholder 11">
            <a:extLst>
              <a:ext uri="{FF2B5EF4-FFF2-40B4-BE49-F238E27FC236}">
                <a16:creationId xmlns:a16="http://schemas.microsoft.com/office/drawing/2014/main" id="{BA638049-F291-4B5A-CFBE-DA10AECBE26B}"/>
              </a:ext>
            </a:extLst>
          </p:cNvPr>
          <p:cNvSpPr txBox="1">
            <a:spLocks/>
          </p:cNvSpPr>
          <p:nvPr/>
        </p:nvSpPr>
        <p:spPr>
          <a:xfrm>
            <a:off x="9595017" y="2003705"/>
            <a:ext cx="1982200" cy="366507"/>
          </a:xfrm>
          <a:prstGeom prst="rect">
            <a:avLst/>
          </a:prstGeom>
          <a:noFill/>
        </p:spPr>
        <p:txBody>
          <a:bodyPr vert="horz" lIns="0" tIns="0" rIns="0" bIns="0" rtlCol="0" anchor="t">
            <a:noAutofit/>
          </a:bodyPr>
          <a:lstStyle>
            <a:lvl1pPr marL="228600" indent="-228600" algn="l" defTabSz="914400" rtl="0" eaLnBrk="1" latinLnBrk="0" hangingPunct="1">
              <a:lnSpc>
                <a:spcPct val="90000"/>
              </a:lnSpc>
              <a:spcBef>
                <a:spcPts val="1000"/>
              </a:spcBef>
              <a:buClr>
                <a:schemeClr val="tx1"/>
              </a:buClr>
              <a:buFont typeface="System Font Regular"/>
              <a:buChar char="–"/>
              <a:defRPr sz="2800" kern="1200">
                <a:solidFill>
                  <a:schemeClr val="tx2"/>
                </a:solidFill>
                <a:latin typeface="+mj-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
                <a:srgbClr val="000000"/>
              </a:buClr>
              <a:buSzTx/>
              <a:buFont typeface="System Font Regular"/>
              <a:buNone/>
              <a:tabLst/>
              <a:defRPr/>
            </a:pPr>
            <a:r>
              <a:rPr kumimoji="0" lang="en-US" sz="1400" b="1" i="0" u="none" strike="noStrike" kern="1200" cap="none" spc="0" normalizeH="0" baseline="0" noProof="0">
                <a:ln>
                  <a:noFill/>
                </a:ln>
                <a:solidFill>
                  <a:srgbClr val="FB4D0A"/>
                </a:solidFill>
                <a:effectLst/>
                <a:uLnTx/>
                <a:uFillTx/>
                <a:latin typeface="Calibri" panose="020F0502020204030204" pitchFamily="34" charset="0"/>
                <a:ea typeface="+mn-ea"/>
                <a:cs typeface="+mn-cs"/>
              </a:rPr>
              <a:t>Onboarding &amp; Renewal </a:t>
            </a:r>
            <a:endParaRPr kumimoji="0" lang="en-US" sz="1050" b="1" i="0" u="none" strike="noStrike" kern="1200" cap="none" spc="0" normalizeH="0" baseline="0" noProof="0">
              <a:ln>
                <a:noFill/>
              </a:ln>
              <a:solidFill>
                <a:srgbClr val="FB4D0A"/>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68" name="Text Placeholder 11">
            <a:extLst>
              <a:ext uri="{FF2B5EF4-FFF2-40B4-BE49-F238E27FC236}">
                <a16:creationId xmlns:a16="http://schemas.microsoft.com/office/drawing/2014/main" id="{DCADEED0-013E-7FF0-8564-F9AC3D3BBE2E}"/>
              </a:ext>
            </a:extLst>
          </p:cNvPr>
          <p:cNvSpPr txBox="1">
            <a:spLocks/>
          </p:cNvSpPr>
          <p:nvPr/>
        </p:nvSpPr>
        <p:spPr>
          <a:xfrm>
            <a:off x="9553984" y="2298527"/>
            <a:ext cx="2164916" cy="935753"/>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1000"/>
              </a:spcBef>
              <a:buClr>
                <a:schemeClr val="tx1"/>
              </a:buClr>
              <a:buFont typeface="System Font Regular"/>
              <a:buChar char="–"/>
              <a:defRPr sz="2800" kern="1200">
                <a:solidFill>
                  <a:schemeClr val="tx2"/>
                </a:solidFill>
                <a:latin typeface="+mj-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Clr>
                <a:srgbClr val="FB4E0B"/>
              </a:buClr>
              <a:buSzPct val="100000"/>
              <a:buFont typeface="Calibri" panose="020F0502020204030204" pitchFamily="34" charset="0"/>
              <a:buChar char="•"/>
              <a:defRPr/>
            </a:pPr>
            <a:r>
              <a:rPr kumimoji="0" lang="en-US" sz="1600" b="1" i="0" u="none" strike="noStrike" kern="1200" cap="none" spc="0" normalizeH="0" baseline="0" noProof="0">
                <a:ln>
                  <a:noFill/>
                </a:ln>
                <a:solidFill>
                  <a:schemeClr val="tx1"/>
                </a:solidFill>
                <a:effectLst/>
                <a:uLnTx/>
                <a:uFillTx/>
                <a:latin typeface="Calibri" panose="020F0502020204030204" pitchFamily="34" charset="0"/>
                <a:ea typeface="+mn-ea"/>
                <a:cs typeface="+mn-cs"/>
              </a:rPr>
              <a:t>5 weeks </a:t>
            </a:r>
            <a:r>
              <a:rPr kumimoji="0" lang="en-US" sz="1200" b="0" i="0" u="none" strike="noStrike" kern="1200" cap="none" spc="0" normalizeH="0" baseline="0" noProof="0">
                <a:ln>
                  <a:noFill/>
                </a:ln>
                <a:solidFill>
                  <a:schemeClr val="tx1"/>
                </a:solidFill>
                <a:effectLst/>
                <a:uLnTx/>
                <a:uFillTx/>
                <a:latin typeface="Calibri" panose="020F0502020204030204" pitchFamily="34" charset="0"/>
                <a:ea typeface="+mn-ea"/>
                <a:cs typeface="+mn-cs"/>
              </a:rPr>
              <a:t>TAT reduction in New Client Onboarding</a:t>
            </a:r>
          </a:p>
          <a:p>
            <a:pPr>
              <a:lnSpc>
                <a:spcPct val="100000"/>
              </a:lnSpc>
              <a:spcBef>
                <a:spcPts val="0"/>
              </a:spcBef>
              <a:buClr>
                <a:srgbClr val="FB4E0B"/>
              </a:buClr>
              <a:buSzPct val="100000"/>
              <a:buFont typeface="Calibri" panose="020F0502020204030204" pitchFamily="34" charset="0"/>
              <a:buChar char="•"/>
              <a:defRPr/>
            </a:pPr>
            <a:r>
              <a:rPr kumimoji="0" lang="en-US" sz="1600" b="1" i="0" u="none" strike="noStrike" kern="1200" cap="none" spc="0" normalizeH="0" baseline="0" noProof="0">
                <a:ln>
                  <a:noFill/>
                </a:ln>
                <a:solidFill>
                  <a:schemeClr val="tx1"/>
                </a:solidFill>
                <a:effectLst/>
                <a:uLnTx/>
                <a:uFillTx/>
                <a:latin typeface="Calibri" panose="020F0502020204030204" pitchFamily="34" charset="0"/>
                <a:ea typeface="+mn-ea"/>
                <a:cs typeface="+mn-cs"/>
              </a:rPr>
              <a:t>3.2k hrs </a:t>
            </a:r>
            <a:r>
              <a:rPr kumimoji="0" lang="en-US" sz="1200" b="0" i="0" u="none" strike="noStrike" kern="1200" cap="none" spc="0" normalizeH="0" baseline="0" noProof="0">
                <a:ln>
                  <a:noFill/>
                </a:ln>
                <a:solidFill>
                  <a:schemeClr val="tx1"/>
                </a:solidFill>
                <a:effectLst/>
                <a:uLnTx/>
                <a:uFillTx/>
                <a:latin typeface="Calibri" panose="020F0502020204030204" pitchFamily="34" charset="0"/>
                <a:ea typeface="+mn-ea"/>
                <a:cs typeface="+mn-cs"/>
              </a:rPr>
              <a:t>capacity creation for client teams </a:t>
            </a:r>
          </a:p>
        </p:txBody>
      </p:sp>
      <p:sp>
        <p:nvSpPr>
          <p:cNvPr id="69" name="Text Placeholder 11">
            <a:extLst>
              <a:ext uri="{FF2B5EF4-FFF2-40B4-BE49-F238E27FC236}">
                <a16:creationId xmlns:a16="http://schemas.microsoft.com/office/drawing/2014/main" id="{82767411-D843-D582-9981-56513C0E8E6C}"/>
              </a:ext>
            </a:extLst>
          </p:cNvPr>
          <p:cNvSpPr txBox="1">
            <a:spLocks/>
          </p:cNvSpPr>
          <p:nvPr/>
        </p:nvSpPr>
        <p:spPr>
          <a:xfrm>
            <a:off x="9595017" y="3369298"/>
            <a:ext cx="1982200" cy="366507"/>
          </a:xfrm>
          <a:prstGeom prst="rect">
            <a:avLst/>
          </a:prstGeom>
          <a:noFill/>
        </p:spPr>
        <p:txBody>
          <a:bodyPr vert="horz" lIns="0" tIns="0" rIns="0" bIns="0" rtlCol="0" anchor="t">
            <a:noAutofit/>
          </a:bodyPr>
          <a:lstStyle>
            <a:lvl1pPr marL="228600" indent="-228600" algn="l" defTabSz="914400" rtl="0" eaLnBrk="1" latinLnBrk="0" hangingPunct="1">
              <a:lnSpc>
                <a:spcPct val="90000"/>
              </a:lnSpc>
              <a:spcBef>
                <a:spcPts val="1000"/>
              </a:spcBef>
              <a:buClr>
                <a:schemeClr val="tx1"/>
              </a:buClr>
              <a:buFont typeface="System Font Regular"/>
              <a:buChar char="–"/>
              <a:defRPr sz="2800" kern="1200">
                <a:solidFill>
                  <a:schemeClr val="tx2"/>
                </a:solidFill>
                <a:latin typeface="+mj-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
                <a:srgbClr val="000000"/>
              </a:buClr>
              <a:buSzTx/>
              <a:buFont typeface="System Font Regular"/>
              <a:buNone/>
              <a:tabLst/>
              <a:defRPr/>
            </a:pPr>
            <a:r>
              <a:rPr kumimoji="0" lang="en-US" sz="1400" b="1" i="0" u="none" strike="noStrike" kern="1200" cap="none" spc="0" normalizeH="0" baseline="0" noProof="0">
                <a:ln>
                  <a:noFill/>
                </a:ln>
                <a:solidFill>
                  <a:srgbClr val="FB4D0A"/>
                </a:solidFill>
                <a:effectLst/>
                <a:uLnTx/>
                <a:uFillTx/>
                <a:latin typeface="Calibri" panose="020F0502020204030204" pitchFamily="34" charset="0"/>
                <a:ea typeface="+mn-ea"/>
                <a:cs typeface="+mn-cs"/>
              </a:rPr>
              <a:t>Invoice &amp; Policy Delivery </a:t>
            </a:r>
          </a:p>
        </p:txBody>
      </p:sp>
      <p:sp>
        <p:nvSpPr>
          <p:cNvPr id="70" name="Text Placeholder 11">
            <a:extLst>
              <a:ext uri="{FF2B5EF4-FFF2-40B4-BE49-F238E27FC236}">
                <a16:creationId xmlns:a16="http://schemas.microsoft.com/office/drawing/2014/main" id="{01A96886-0DFC-82E7-354A-961042C05493}"/>
              </a:ext>
            </a:extLst>
          </p:cNvPr>
          <p:cNvSpPr txBox="1">
            <a:spLocks/>
          </p:cNvSpPr>
          <p:nvPr/>
        </p:nvSpPr>
        <p:spPr>
          <a:xfrm>
            <a:off x="9553907" y="3621786"/>
            <a:ext cx="2164916" cy="1366293"/>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1000"/>
              </a:spcBef>
              <a:buClr>
                <a:schemeClr val="tx1"/>
              </a:buClr>
              <a:buFont typeface="System Font Regular"/>
              <a:buChar char="–"/>
              <a:defRPr sz="2800" kern="1200">
                <a:solidFill>
                  <a:schemeClr val="tx2"/>
                </a:solidFill>
                <a:latin typeface="+mj-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Clr>
                <a:srgbClr val="FB4E0B"/>
              </a:buClr>
              <a:buSzPct val="100000"/>
              <a:buFont typeface="Calibri" panose="020F0502020204030204" pitchFamily="34" charset="0"/>
              <a:buChar char="•"/>
              <a:defRPr/>
            </a:pPr>
            <a:r>
              <a:rPr kumimoji="0" lang="en-US" sz="1600" b="1" i="0" u="none" strike="noStrike" kern="1200" cap="none" spc="0" normalizeH="0" baseline="0" noProof="0">
                <a:ln>
                  <a:noFill/>
                </a:ln>
                <a:solidFill>
                  <a:schemeClr val="tx1"/>
                </a:solidFill>
                <a:effectLst/>
                <a:uLnTx/>
                <a:uFillTx/>
                <a:latin typeface="Calibri" panose="020F0502020204030204" pitchFamily="34" charset="0"/>
                <a:ea typeface="+mn-ea"/>
                <a:cs typeface="+mn-cs"/>
              </a:rPr>
              <a:t>9 days </a:t>
            </a:r>
            <a:r>
              <a:rPr kumimoji="0" lang="en-US" sz="1200" b="0" i="0" u="none" strike="noStrike" kern="1200" cap="none" spc="0" normalizeH="0" baseline="0" noProof="0">
                <a:ln>
                  <a:noFill/>
                </a:ln>
                <a:solidFill>
                  <a:schemeClr val="tx1"/>
                </a:solidFill>
                <a:effectLst/>
                <a:uLnTx/>
                <a:uFillTx/>
                <a:latin typeface="Calibri" panose="020F0502020204030204" pitchFamily="34" charset="0"/>
                <a:ea typeface="+mn-ea"/>
                <a:cs typeface="+mn-cs"/>
              </a:rPr>
              <a:t>Invoicing TAT reduction</a:t>
            </a:r>
          </a:p>
          <a:p>
            <a:pPr>
              <a:lnSpc>
                <a:spcPct val="100000"/>
              </a:lnSpc>
              <a:spcBef>
                <a:spcPts val="0"/>
              </a:spcBef>
              <a:buClr>
                <a:srgbClr val="FB4E0B"/>
              </a:buClr>
              <a:buSzPct val="100000"/>
              <a:buFont typeface="Calibri" panose="020F0502020204030204" pitchFamily="34" charset="0"/>
              <a:buChar char="•"/>
              <a:defRPr/>
            </a:pPr>
            <a:r>
              <a:rPr kumimoji="0" lang="en-US" sz="1600" b="1" i="0" u="none" strike="noStrike" kern="1200" cap="none" spc="0" normalizeH="0" baseline="0" noProof="0">
                <a:ln>
                  <a:noFill/>
                </a:ln>
                <a:solidFill>
                  <a:schemeClr val="tx1"/>
                </a:solidFill>
                <a:effectLst/>
                <a:uLnTx/>
                <a:uFillTx/>
                <a:latin typeface="Calibri" panose="020F0502020204030204" pitchFamily="34" charset="0"/>
                <a:ea typeface="+mn-ea"/>
                <a:cs typeface="+mn-cs"/>
              </a:rPr>
              <a:t>54% </a:t>
            </a:r>
            <a:r>
              <a:rPr kumimoji="0" lang="en-US" sz="1200" b="0" i="0" u="none" strike="noStrike" kern="1200" cap="none" spc="0" normalizeH="0" baseline="0" noProof="0">
                <a:ln>
                  <a:noFill/>
                </a:ln>
                <a:solidFill>
                  <a:schemeClr val="tx1"/>
                </a:solidFill>
                <a:effectLst/>
                <a:uLnTx/>
                <a:uFillTx/>
                <a:latin typeface="Calibri" panose="020F0502020204030204" pitchFamily="34" charset="0"/>
                <a:ea typeface="+mn-ea"/>
                <a:cs typeface="+mn-cs"/>
              </a:rPr>
              <a:t>capacity creation for client teams </a:t>
            </a:r>
          </a:p>
          <a:p>
            <a:pPr>
              <a:lnSpc>
                <a:spcPct val="100000"/>
              </a:lnSpc>
              <a:spcBef>
                <a:spcPts val="0"/>
              </a:spcBef>
              <a:buClr>
                <a:srgbClr val="FB4E0B"/>
              </a:buClr>
              <a:buSzPct val="100000"/>
              <a:buFont typeface="Calibri" panose="020F0502020204030204" pitchFamily="34" charset="0"/>
              <a:buChar char="•"/>
              <a:defRPr/>
            </a:pPr>
            <a:r>
              <a:rPr kumimoji="0" lang="en-US" sz="1600" b="1" i="0" u="none" strike="noStrike" kern="1200" cap="none" spc="0" normalizeH="0" baseline="0" noProof="0">
                <a:ln>
                  <a:noFill/>
                </a:ln>
                <a:solidFill>
                  <a:schemeClr val="tx1"/>
                </a:solidFill>
                <a:effectLst/>
                <a:uLnTx/>
                <a:uFillTx/>
                <a:latin typeface="Calibri" panose="020F0502020204030204" pitchFamily="34" charset="0"/>
                <a:ea typeface="+mn-ea"/>
                <a:cs typeface="+mn-cs"/>
              </a:rPr>
              <a:t>15% </a:t>
            </a:r>
            <a:r>
              <a:rPr kumimoji="0" lang="en-US" sz="1200" b="0" i="0" u="none" strike="noStrike" kern="1200" cap="none" spc="0" normalizeH="0" baseline="0" noProof="0">
                <a:ln>
                  <a:noFill/>
                </a:ln>
                <a:solidFill>
                  <a:schemeClr val="tx1"/>
                </a:solidFill>
                <a:effectLst/>
                <a:uLnTx/>
                <a:uFillTx/>
                <a:latin typeface="Calibri" panose="020F0502020204030204" pitchFamily="34" charset="0"/>
                <a:ea typeface="+mn-ea"/>
                <a:cs typeface="+mn-cs"/>
              </a:rPr>
              <a:t>increment in policy distribution within 30 days</a:t>
            </a:r>
          </a:p>
          <a:p>
            <a:pPr marL="119063" marR="0" lvl="0" indent="-119063"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endParaRPr kumimoji="0" lang="en-US" sz="1200" b="0" i="0" u="none" strike="noStrike" kern="1200" cap="none" spc="0" normalizeH="0" baseline="0" noProof="0">
              <a:ln>
                <a:noFill/>
              </a:ln>
              <a:solidFill>
                <a:schemeClr val="tx1"/>
              </a:solidFill>
              <a:effectLst/>
              <a:uLnTx/>
              <a:uFillTx/>
              <a:latin typeface="Calibri" panose="020F0502020204030204" pitchFamily="34" charset="0"/>
              <a:ea typeface="+mn-ea"/>
              <a:cs typeface="+mn-cs"/>
            </a:endParaRPr>
          </a:p>
        </p:txBody>
      </p:sp>
      <p:sp>
        <p:nvSpPr>
          <p:cNvPr id="71" name="Text Placeholder 11">
            <a:extLst>
              <a:ext uri="{FF2B5EF4-FFF2-40B4-BE49-F238E27FC236}">
                <a16:creationId xmlns:a16="http://schemas.microsoft.com/office/drawing/2014/main" id="{8FF5857C-9B43-EDA2-79E1-7C7F9A490985}"/>
              </a:ext>
            </a:extLst>
          </p:cNvPr>
          <p:cNvSpPr txBox="1">
            <a:spLocks/>
          </p:cNvSpPr>
          <p:nvPr/>
        </p:nvSpPr>
        <p:spPr>
          <a:xfrm>
            <a:off x="9595017" y="5045044"/>
            <a:ext cx="1982200" cy="366507"/>
          </a:xfrm>
          <a:prstGeom prst="rect">
            <a:avLst/>
          </a:prstGeom>
          <a:noFill/>
        </p:spPr>
        <p:txBody>
          <a:bodyPr vert="horz" lIns="0" tIns="0" rIns="0" bIns="0" rtlCol="0" anchor="t">
            <a:noAutofit/>
          </a:bodyPr>
          <a:lstStyle>
            <a:lvl1pPr marL="228600" indent="-228600" algn="l" defTabSz="914400" rtl="0" eaLnBrk="1" latinLnBrk="0" hangingPunct="1">
              <a:lnSpc>
                <a:spcPct val="90000"/>
              </a:lnSpc>
              <a:spcBef>
                <a:spcPts val="1000"/>
              </a:spcBef>
              <a:buClr>
                <a:schemeClr val="tx1"/>
              </a:buClr>
              <a:buFont typeface="System Font Regular"/>
              <a:buChar char="–"/>
              <a:defRPr sz="2800" kern="1200">
                <a:solidFill>
                  <a:schemeClr val="tx2"/>
                </a:solidFill>
                <a:latin typeface="+mj-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
                <a:srgbClr val="000000"/>
              </a:buClr>
              <a:buSzTx/>
              <a:buFont typeface="System Font Regular"/>
              <a:buNone/>
              <a:tabLst/>
              <a:defRPr/>
            </a:pPr>
            <a:r>
              <a:rPr kumimoji="0" lang="en-US" sz="1400" b="1" i="0" u="none" strike="noStrike" kern="1200" cap="none" spc="0" normalizeH="0" baseline="0" noProof="0">
                <a:ln>
                  <a:noFill/>
                </a:ln>
                <a:solidFill>
                  <a:srgbClr val="FB4D0A"/>
                </a:solidFill>
                <a:effectLst/>
                <a:uLnTx/>
                <a:uFillTx/>
                <a:latin typeface="Calibri" panose="020F0502020204030204" pitchFamily="34" charset="0"/>
                <a:ea typeface="+mn-ea"/>
                <a:cs typeface="+mn-cs"/>
              </a:rPr>
              <a:t>Claims &amp; Settlements </a:t>
            </a:r>
          </a:p>
        </p:txBody>
      </p:sp>
      <p:sp>
        <p:nvSpPr>
          <p:cNvPr id="72" name="Text Placeholder 11">
            <a:extLst>
              <a:ext uri="{FF2B5EF4-FFF2-40B4-BE49-F238E27FC236}">
                <a16:creationId xmlns:a16="http://schemas.microsoft.com/office/drawing/2014/main" id="{C4C845BC-01EE-53F3-9522-334C427EF171}"/>
              </a:ext>
            </a:extLst>
          </p:cNvPr>
          <p:cNvSpPr txBox="1">
            <a:spLocks/>
          </p:cNvSpPr>
          <p:nvPr/>
        </p:nvSpPr>
        <p:spPr>
          <a:xfrm>
            <a:off x="9553907" y="5297533"/>
            <a:ext cx="2164916" cy="915714"/>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1000"/>
              </a:spcBef>
              <a:buClr>
                <a:schemeClr val="tx1"/>
              </a:buClr>
              <a:buFont typeface="System Font Regular"/>
              <a:buChar char="–"/>
              <a:defRPr sz="2800" kern="1200">
                <a:solidFill>
                  <a:schemeClr val="tx2"/>
                </a:solidFill>
                <a:latin typeface="+mj-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Clr>
                <a:srgbClr val="FB4E0B"/>
              </a:buClr>
              <a:buSzPct val="100000"/>
              <a:buFont typeface="Calibri" panose="020F0502020204030204" pitchFamily="34" charset="0"/>
              <a:buChar char="•"/>
              <a:defRPr/>
            </a:pPr>
            <a:r>
              <a:rPr kumimoji="0" lang="en-US" sz="1600" b="1" i="0" u="none" strike="noStrike" kern="1200" cap="none" spc="0" normalizeH="0" baseline="0" noProof="0">
                <a:ln>
                  <a:noFill/>
                </a:ln>
                <a:solidFill>
                  <a:schemeClr val="tx1"/>
                </a:solidFill>
                <a:effectLst/>
                <a:uLnTx/>
                <a:uFillTx/>
                <a:latin typeface="Calibri" panose="020F0502020204030204" pitchFamily="34" charset="0"/>
                <a:ea typeface="+mn-ea"/>
                <a:cs typeface="+mn-cs"/>
              </a:rPr>
              <a:t>28% </a:t>
            </a:r>
            <a:r>
              <a:rPr kumimoji="0" lang="en-US" sz="1200" b="0" i="0" u="none" strike="noStrike" kern="1200" cap="none" spc="0" normalizeH="0" baseline="0" noProof="0">
                <a:ln>
                  <a:noFill/>
                </a:ln>
                <a:solidFill>
                  <a:schemeClr val="tx1"/>
                </a:solidFill>
                <a:effectLst/>
                <a:uLnTx/>
                <a:uFillTx/>
                <a:latin typeface="Calibri" panose="020F0502020204030204" pitchFamily="34" charset="0"/>
                <a:ea typeface="+mn-ea"/>
                <a:cs typeface="+mn-cs"/>
              </a:rPr>
              <a:t>claims settlement TAT improvement</a:t>
            </a:r>
          </a:p>
          <a:p>
            <a:pPr>
              <a:lnSpc>
                <a:spcPct val="100000"/>
              </a:lnSpc>
              <a:spcBef>
                <a:spcPts val="0"/>
              </a:spcBef>
              <a:buClr>
                <a:srgbClr val="FB4E0B"/>
              </a:buClr>
              <a:buSzPct val="100000"/>
              <a:buFont typeface="Calibri" panose="020F0502020204030204" pitchFamily="34" charset="0"/>
              <a:buChar char="•"/>
              <a:defRPr/>
            </a:pPr>
            <a:r>
              <a:rPr kumimoji="0" lang="en-US" sz="1600" b="1" i="0" u="none" strike="noStrike" kern="1200" cap="none" spc="0" normalizeH="0" baseline="0" noProof="0">
                <a:ln>
                  <a:noFill/>
                </a:ln>
                <a:solidFill>
                  <a:schemeClr val="tx1"/>
                </a:solidFill>
                <a:effectLst/>
                <a:uLnTx/>
                <a:uFillTx/>
                <a:latin typeface="Calibri" panose="020F0502020204030204" pitchFamily="34" charset="0"/>
                <a:ea typeface="+mn-ea"/>
                <a:cs typeface="+mn-cs"/>
              </a:rPr>
              <a:t>2.3K </a:t>
            </a:r>
            <a:r>
              <a:rPr kumimoji="0" lang="en-US" sz="1200" b="0" i="0" u="none" strike="noStrike" kern="1200" cap="none" spc="0" normalizeH="0" baseline="0" noProof="0">
                <a:ln>
                  <a:noFill/>
                </a:ln>
                <a:solidFill>
                  <a:schemeClr val="tx1"/>
                </a:solidFill>
                <a:effectLst/>
                <a:uLnTx/>
                <a:uFillTx/>
                <a:latin typeface="Calibri" panose="020F0502020204030204" pitchFamily="34" charset="0"/>
                <a:ea typeface="+mn-ea"/>
                <a:cs typeface="+mn-cs"/>
              </a:rPr>
              <a:t>capacity creation for claim handlers</a:t>
            </a:r>
          </a:p>
        </p:txBody>
      </p:sp>
      <p:sp>
        <p:nvSpPr>
          <p:cNvPr id="3" name="Text Placeholder 2">
            <a:extLst>
              <a:ext uri="{FF2B5EF4-FFF2-40B4-BE49-F238E27FC236}">
                <a16:creationId xmlns:a16="http://schemas.microsoft.com/office/drawing/2014/main" id="{1AC5DEEC-282A-8F95-8C58-FC3D946BC4DB}"/>
              </a:ext>
            </a:extLst>
          </p:cNvPr>
          <p:cNvSpPr txBox="1">
            <a:spLocks/>
          </p:cNvSpPr>
          <p:nvPr/>
        </p:nvSpPr>
        <p:spPr>
          <a:xfrm>
            <a:off x="11074400" y="0"/>
            <a:ext cx="1117600" cy="254000"/>
          </a:xfrm>
          <a:prstGeom prst="rect">
            <a:avLst/>
          </a:prstGeom>
        </p:spPr>
        <p:txBody>
          <a:bodyPr vert="horz" lIns="0" tIns="0" rIns="0" bIns="0" rtlCol="0" anchor="ctr">
            <a:noAutofit/>
          </a:bodyPr>
          <a:lstStyle>
            <a:lvl1pPr indent="0" defTabSz="914400">
              <a:lnSpc>
                <a:spcPct val="90000"/>
              </a:lnSpc>
              <a:spcBef>
                <a:spcPts val="1000"/>
              </a:spcBef>
              <a:buClr>
                <a:schemeClr val="tx2"/>
              </a:buClr>
              <a:buFontTx/>
              <a:buNone/>
              <a:defRPr sz="1600" b="1">
                <a:solidFill>
                  <a:schemeClr val="accent3"/>
                </a:solidFill>
              </a:defRPr>
            </a:lvl1pPr>
            <a:lvl2pPr marL="290513" indent="0" defTabSz="914400">
              <a:lnSpc>
                <a:spcPct val="90000"/>
              </a:lnSpc>
              <a:spcBef>
                <a:spcPts val="500"/>
              </a:spcBef>
              <a:buFontTx/>
              <a:buNone/>
              <a:tabLst/>
              <a:defRPr>
                <a:solidFill>
                  <a:schemeClr val="accent3"/>
                </a:solidFill>
              </a:defRPr>
            </a:lvl2pPr>
            <a:lvl3pPr marL="582613" indent="0" defTabSz="914400">
              <a:lnSpc>
                <a:spcPct val="90000"/>
              </a:lnSpc>
              <a:spcBef>
                <a:spcPts val="500"/>
              </a:spcBef>
              <a:buFontTx/>
              <a:buNone/>
              <a:tabLst/>
              <a:defRPr>
                <a:solidFill>
                  <a:schemeClr val="accent3"/>
                </a:solidFill>
              </a:defRPr>
            </a:lvl3pPr>
            <a:lvl4pPr marL="855663" indent="0" defTabSz="914400">
              <a:lnSpc>
                <a:spcPct val="90000"/>
              </a:lnSpc>
              <a:spcBef>
                <a:spcPts val="500"/>
              </a:spcBef>
              <a:buFontTx/>
              <a:buNone/>
              <a:tabLst/>
              <a:defRPr>
                <a:solidFill>
                  <a:schemeClr val="accent3"/>
                </a:solidFill>
              </a:defRPr>
            </a:lvl4pPr>
            <a:lvl5pPr marL="1100138" indent="0" defTabSz="914400">
              <a:lnSpc>
                <a:spcPct val="90000"/>
              </a:lnSpc>
              <a:spcBef>
                <a:spcPts val="500"/>
              </a:spcBef>
              <a:buFontTx/>
              <a:buNone/>
              <a:tabLst/>
              <a:defRPr>
                <a:solidFill>
                  <a:schemeClr val="accent3"/>
                </a:solidFill>
              </a:defRP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90000"/>
              </a:lnSpc>
              <a:spcBef>
                <a:spcPts val="1000"/>
              </a:spcBef>
              <a:spcAft>
                <a:spcPts val="0"/>
              </a:spcAft>
              <a:buClr>
                <a:srgbClr val="FB4D0A"/>
              </a:buClr>
              <a:buSzTx/>
              <a:buFontTx/>
              <a:buNone/>
              <a:tabLst/>
              <a:defRPr/>
            </a:pPr>
            <a:r>
              <a:rPr kumimoji="0" lang="en-US" sz="1400" i="0" u="none" strike="noStrike" kern="1200" cap="none" spc="0" normalizeH="0" baseline="0" noProof="0">
                <a:ln>
                  <a:noFill/>
                </a:ln>
                <a:solidFill>
                  <a:srgbClr val="005071"/>
                </a:solidFill>
                <a:effectLst/>
                <a:uLnTx/>
                <a:uFillTx/>
                <a:latin typeface="Calibri" panose="020F0502020204030204" pitchFamily="34" charset="0"/>
                <a:ea typeface="+mn-ea"/>
                <a:cs typeface="+mn-cs"/>
              </a:rPr>
              <a:t>Case Study #1</a:t>
            </a:r>
          </a:p>
        </p:txBody>
      </p:sp>
    </p:spTree>
    <p:extLst>
      <p:ext uri="{BB962C8B-B14F-4D97-AF65-F5344CB8AC3E}">
        <p14:creationId xmlns:p14="http://schemas.microsoft.com/office/powerpoint/2010/main" val="2948418543"/>
      </p:ext>
    </p:extLst>
  </p:cSld>
  <p:clrMapOvr>
    <a:masterClrMapping/>
  </p:clrMapOvr>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B95C3-18B0-3D8B-CE7A-A3777EB974CE}"/>
            </a:ext>
          </a:extLst>
        </p:cNvPr>
        <p:cNvGrpSpPr/>
        <p:nvPr/>
      </p:nvGrpSpPr>
      <p:grpSpPr>
        <a:xfrm>
          <a:off x="0" y="0"/>
          <a:ext cx="0" cy="0"/>
          <a:chOff x="0" y="0"/>
          <a:chExt cx="0" cy="0"/>
        </a:xfrm>
      </p:grpSpPr>
      <p:sp>
        <p:nvSpPr>
          <p:cNvPr id="67" name="TextBox 66">
            <a:extLst>
              <a:ext uri="{FF2B5EF4-FFF2-40B4-BE49-F238E27FC236}">
                <a16:creationId xmlns:a16="http://schemas.microsoft.com/office/drawing/2014/main" id="{F7B769F0-31C8-6892-DBCE-D753781B7581}"/>
              </a:ext>
            </a:extLst>
          </p:cNvPr>
          <p:cNvSpPr txBox="1"/>
          <p:nvPr/>
        </p:nvSpPr>
        <p:spPr>
          <a:xfrm>
            <a:off x="4573661" y="2761512"/>
            <a:ext cx="1413164" cy="909068"/>
          </a:xfrm>
          <a:prstGeom prst="rect">
            <a:avLst/>
          </a:prstGeom>
          <a:solidFill>
            <a:schemeClr val="bg1"/>
          </a:solidFill>
          <a:ln w="3175">
            <a:solidFill>
              <a:srgbClr val="BFBFBF"/>
            </a:solidFill>
            <a:prstDash val="solid"/>
          </a:ln>
        </p:spPr>
        <p:txBody>
          <a:bodyPr wrap="square" lIns="45720" tIns="45720" rIns="45720" bIns="45720" rtlCol="0" anchor="t" anchorCtr="1">
            <a:noAutofit/>
          </a:bodyPr>
          <a:lstStyle/>
          <a:p>
            <a:pPr marL="0" marR="0" lvl="0" indent="0" algn="ctr" defTabSz="914400" rtl="0" eaLnBrk="1" fontAlgn="auto" latinLnBrk="0" hangingPunct="1">
              <a:lnSpc>
                <a:spcPct val="100000"/>
              </a:lnSpc>
              <a:spcBef>
                <a:spcPts val="0"/>
              </a:spcBef>
              <a:spcAft>
                <a:spcPts val="0"/>
              </a:spcAft>
              <a:buClr>
                <a:srgbClr val="0093FF"/>
              </a:buClr>
              <a:buSzTx/>
              <a:buFontTx/>
              <a:buNone/>
              <a:tabLst/>
              <a:defRPr/>
            </a:pPr>
            <a:r>
              <a:rPr kumimoji="0" lang="en-US" sz="11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Process redesign by code</a:t>
            </a:r>
          </a:p>
        </p:txBody>
      </p:sp>
      <p:sp>
        <p:nvSpPr>
          <p:cNvPr id="68" name="TextBox 67">
            <a:extLst>
              <a:ext uri="{FF2B5EF4-FFF2-40B4-BE49-F238E27FC236}">
                <a16:creationId xmlns:a16="http://schemas.microsoft.com/office/drawing/2014/main" id="{C8E67E1D-4C18-AEE1-FE2C-661FE755BA6B}"/>
              </a:ext>
            </a:extLst>
          </p:cNvPr>
          <p:cNvSpPr txBox="1"/>
          <p:nvPr/>
        </p:nvSpPr>
        <p:spPr>
          <a:xfrm>
            <a:off x="3054552" y="2761512"/>
            <a:ext cx="1413164" cy="909068"/>
          </a:xfrm>
          <a:prstGeom prst="rect">
            <a:avLst/>
          </a:prstGeom>
          <a:solidFill>
            <a:schemeClr val="bg1"/>
          </a:solidFill>
          <a:ln w="3175">
            <a:solidFill>
              <a:srgbClr val="BFBFBF"/>
            </a:solidFill>
            <a:prstDash val="solid"/>
          </a:ln>
        </p:spPr>
        <p:txBody>
          <a:bodyPr wrap="square" lIns="45720" tIns="45720" rIns="45720" bIns="45720" rtlCol="0" anchor="t" anchorCtr="1">
            <a:noAutofit/>
          </a:bodyPr>
          <a:lstStyle/>
          <a:p>
            <a:pPr marL="0" marR="0" lvl="0" indent="0" algn="ctr" defTabSz="914400" rtl="0" eaLnBrk="1" fontAlgn="auto" latinLnBrk="0" hangingPunct="1">
              <a:lnSpc>
                <a:spcPct val="100000"/>
              </a:lnSpc>
              <a:spcBef>
                <a:spcPts val="0"/>
              </a:spcBef>
              <a:spcAft>
                <a:spcPts val="0"/>
              </a:spcAft>
              <a:buClr>
                <a:srgbClr val="0093FF"/>
              </a:buClr>
              <a:buSzTx/>
              <a:buFontTx/>
              <a:buNone/>
              <a:tabLst/>
              <a:defRPr/>
            </a:pPr>
            <a:r>
              <a:rPr kumimoji="0" lang="en-US" sz="11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Upstream AI</a:t>
            </a:r>
          </a:p>
        </p:txBody>
      </p:sp>
      <p:sp>
        <p:nvSpPr>
          <p:cNvPr id="69" name="TextBox 68">
            <a:extLst>
              <a:ext uri="{FF2B5EF4-FFF2-40B4-BE49-F238E27FC236}">
                <a16:creationId xmlns:a16="http://schemas.microsoft.com/office/drawing/2014/main" id="{2074151A-E463-417B-7CBF-AB6C90EA43B7}"/>
              </a:ext>
            </a:extLst>
          </p:cNvPr>
          <p:cNvSpPr txBox="1"/>
          <p:nvPr/>
        </p:nvSpPr>
        <p:spPr>
          <a:xfrm>
            <a:off x="6092770" y="2761512"/>
            <a:ext cx="1413164" cy="909068"/>
          </a:xfrm>
          <a:prstGeom prst="rect">
            <a:avLst/>
          </a:prstGeom>
          <a:solidFill>
            <a:schemeClr val="bg1"/>
          </a:solidFill>
          <a:ln w="3175">
            <a:solidFill>
              <a:srgbClr val="BFBFBF"/>
            </a:solidFill>
            <a:prstDash val="solid"/>
          </a:ln>
        </p:spPr>
        <p:txBody>
          <a:bodyPr wrap="square" lIns="45720" tIns="45720" rIns="45720" bIns="45720" rtlCol="0" anchor="t" anchorCtr="1">
            <a:noAutofit/>
          </a:bodyPr>
          <a:lstStyle/>
          <a:p>
            <a:pPr marL="0" marR="0" lvl="0" indent="0" algn="ctr" defTabSz="914400" rtl="0" eaLnBrk="1" fontAlgn="auto" latinLnBrk="0" hangingPunct="1">
              <a:lnSpc>
                <a:spcPct val="100000"/>
              </a:lnSpc>
              <a:spcBef>
                <a:spcPts val="0"/>
              </a:spcBef>
              <a:spcAft>
                <a:spcPts val="0"/>
              </a:spcAft>
              <a:buClr>
                <a:srgbClr val="0093FF"/>
              </a:buClr>
              <a:buSzTx/>
              <a:buFontTx/>
              <a:buNone/>
              <a:tabLst/>
              <a:defRPr/>
            </a:pPr>
            <a:r>
              <a:rPr kumimoji="0" lang="en-US" sz="11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Cloud scale</a:t>
            </a:r>
          </a:p>
        </p:txBody>
      </p:sp>
      <p:sp>
        <p:nvSpPr>
          <p:cNvPr id="70" name="TextBox 69">
            <a:extLst>
              <a:ext uri="{FF2B5EF4-FFF2-40B4-BE49-F238E27FC236}">
                <a16:creationId xmlns:a16="http://schemas.microsoft.com/office/drawing/2014/main" id="{4E750A6C-9854-D2A8-1641-2A94362D1222}"/>
              </a:ext>
            </a:extLst>
          </p:cNvPr>
          <p:cNvSpPr txBox="1"/>
          <p:nvPr/>
        </p:nvSpPr>
        <p:spPr>
          <a:xfrm>
            <a:off x="7611880" y="2761512"/>
            <a:ext cx="1413164" cy="909068"/>
          </a:xfrm>
          <a:prstGeom prst="rect">
            <a:avLst/>
          </a:prstGeom>
          <a:solidFill>
            <a:schemeClr val="bg1"/>
          </a:solidFill>
          <a:ln w="3175">
            <a:solidFill>
              <a:srgbClr val="BFBFBF"/>
            </a:solidFill>
            <a:prstDash val="solid"/>
          </a:ln>
        </p:spPr>
        <p:txBody>
          <a:bodyPr wrap="square" lIns="45720" tIns="45720" rIns="45720" bIns="45720" rtlCol="0" anchor="t" anchorCtr="1">
            <a:noAutofit/>
          </a:bodyPr>
          <a:lstStyle/>
          <a:p>
            <a:pPr marL="0" marR="0" lvl="0" indent="0" algn="ctr" defTabSz="914400" rtl="0" eaLnBrk="1" fontAlgn="auto" latinLnBrk="0" hangingPunct="1">
              <a:lnSpc>
                <a:spcPct val="100000"/>
              </a:lnSpc>
              <a:spcBef>
                <a:spcPts val="0"/>
              </a:spcBef>
              <a:spcAft>
                <a:spcPts val="0"/>
              </a:spcAft>
              <a:buClr>
                <a:srgbClr val="0093FF"/>
              </a:buClr>
              <a:buSzTx/>
              <a:buFontTx/>
              <a:buNone/>
              <a:tabLst/>
              <a:defRPr/>
            </a:pPr>
            <a:r>
              <a:rPr kumimoji="0" lang="en-US" sz="11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Elevated human</a:t>
            </a:r>
          </a:p>
        </p:txBody>
      </p:sp>
      <p:sp>
        <p:nvSpPr>
          <p:cNvPr id="5" name="Text Placeholder 2">
            <a:extLst>
              <a:ext uri="{FF2B5EF4-FFF2-40B4-BE49-F238E27FC236}">
                <a16:creationId xmlns:a16="http://schemas.microsoft.com/office/drawing/2014/main" id="{68E033EE-251F-4EF3-5405-4EFF959960C7}"/>
              </a:ext>
            </a:extLst>
          </p:cNvPr>
          <p:cNvSpPr txBox="1">
            <a:spLocks/>
          </p:cNvSpPr>
          <p:nvPr/>
        </p:nvSpPr>
        <p:spPr>
          <a:xfrm>
            <a:off x="368300" y="151766"/>
            <a:ext cx="11430000" cy="254000"/>
          </a:xfrm>
          <a:prstGeom prst="rect">
            <a:avLst/>
          </a:prstGeom>
        </p:spPr>
        <p:txBody>
          <a:bodyPr vert="horz" lIns="0" tIns="0" rIns="0" bIns="0" rtlCol="0" anchor="t">
            <a:noAutofit/>
          </a:bodyPr>
          <a:lstStyle>
            <a:lvl1pPr indent="0" defTabSz="914400">
              <a:lnSpc>
                <a:spcPct val="90000"/>
              </a:lnSpc>
              <a:spcBef>
                <a:spcPts val="1000"/>
              </a:spcBef>
              <a:buClr>
                <a:schemeClr val="tx2"/>
              </a:buClr>
              <a:buFontTx/>
              <a:buNone/>
              <a:defRPr sz="1600" b="1">
                <a:solidFill>
                  <a:schemeClr val="accent3"/>
                </a:solidFill>
              </a:defRPr>
            </a:lvl1pPr>
            <a:lvl2pPr marL="290513" indent="0" defTabSz="914400">
              <a:lnSpc>
                <a:spcPct val="90000"/>
              </a:lnSpc>
              <a:spcBef>
                <a:spcPts val="500"/>
              </a:spcBef>
              <a:buFontTx/>
              <a:buNone/>
              <a:tabLst/>
              <a:defRPr>
                <a:solidFill>
                  <a:schemeClr val="accent3"/>
                </a:solidFill>
              </a:defRPr>
            </a:lvl2pPr>
            <a:lvl3pPr marL="582613" indent="0" defTabSz="914400">
              <a:lnSpc>
                <a:spcPct val="90000"/>
              </a:lnSpc>
              <a:spcBef>
                <a:spcPts val="500"/>
              </a:spcBef>
              <a:buFontTx/>
              <a:buNone/>
              <a:tabLst/>
              <a:defRPr>
                <a:solidFill>
                  <a:schemeClr val="accent3"/>
                </a:solidFill>
              </a:defRPr>
            </a:lvl3pPr>
            <a:lvl4pPr marL="855663" indent="0" defTabSz="914400">
              <a:lnSpc>
                <a:spcPct val="90000"/>
              </a:lnSpc>
              <a:spcBef>
                <a:spcPts val="500"/>
              </a:spcBef>
              <a:buFontTx/>
              <a:buNone/>
              <a:tabLst/>
              <a:defRPr>
                <a:solidFill>
                  <a:schemeClr val="accent3"/>
                </a:solidFill>
              </a:defRPr>
            </a:lvl4pPr>
            <a:lvl5pPr marL="1100138" indent="0" defTabSz="914400">
              <a:lnSpc>
                <a:spcPct val="90000"/>
              </a:lnSpc>
              <a:spcBef>
                <a:spcPts val="500"/>
              </a:spcBef>
              <a:buFontTx/>
              <a:buNone/>
              <a:tabLst/>
              <a:defRPr>
                <a:solidFill>
                  <a:schemeClr val="accent3"/>
                </a:solidFill>
              </a:defRP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sz="1400">
                <a:solidFill>
                  <a:srgbClr val="005071"/>
                </a:solidFill>
                <a:latin typeface="Calibri" panose="020F0502020204030204" pitchFamily="34" charset="0"/>
              </a:rPr>
              <a:t>Our Appian Offerings - Agile-Led Workflow Implementation – Case Study</a:t>
            </a:r>
          </a:p>
        </p:txBody>
      </p:sp>
      <p:sp>
        <p:nvSpPr>
          <p:cNvPr id="4" name="TextBox 3">
            <a:extLst>
              <a:ext uri="{FF2B5EF4-FFF2-40B4-BE49-F238E27FC236}">
                <a16:creationId xmlns:a16="http://schemas.microsoft.com/office/drawing/2014/main" id="{C4800F74-F943-6B91-F70C-9C1645A26A3B}"/>
              </a:ext>
            </a:extLst>
          </p:cNvPr>
          <p:cNvSpPr txBox="1"/>
          <p:nvPr/>
        </p:nvSpPr>
        <p:spPr>
          <a:xfrm>
            <a:off x="9252212" y="3096406"/>
            <a:ext cx="2834640" cy="1189831"/>
          </a:xfrm>
          <a:prstGeom prst="rect">
            <a:avLst/>
          </a:prstGeom>
          <a:noFill/>
        </p:spPr>
        <p:txBody>
          <a:bodyPr wrap="square" lIns="0" rIns="0" rtlCol="0" anchor="t" anchorCtr="0">
            <a:noAutofit/>
          </a:bodyPr>
          <a:lstStyle/>
          <a:p>
            <a:pPr marL="112713" marR="0" lvl="0" indent="-112713" algn="l" defTabSz="914400" rtl="0" eaLnBrk="1" fontAlgn="auto" latinLnBrk="0" hangingPunct="1">
              <a:lnSpc>
                <a:spcPct val="90000"/>
              </a:lnSpc>
              <a:spcBef>
                <a:spcPts val="200"/>
              </a:spcBef>
              <a:spcAft>
                <a:spcPts val="200"/>
              </a:spcAft>
              <a:buClr>
                <a:srgbClr val="FB4D0A"/>
              </a:buClr>
              <a:buSzTx/>
              <a:buFont typeface="Arial" panose="020B0604020202020204" pitchFamily="34" charset="0"/>
              <a:buChar char="•"/>
              <a:tabLst/>
              <a:defRPr/>
            </a:pPr>
            <a:r>
              <a:rPr kumimoji="0" lang="en-US" sz="1100" b="1" i="0" u="none" strike="noStrike" kern="1200" cap="none" spc="0" normalizeH="0" baseline="0" noProof="0">
                <a:ln>
                  <a:noFill/>
                </a:ln>
                <a:solidFill>
                  <a:srgbClr val="FB4E0B"/>
                </a:solidFill>
                <a:effectLst/>
                <a:uLnTx/>
                <a:uFillTx/>
                <a:latin typeface="Calibri" panose="020F0502020204030204" pitchFamily="34" charset="0"/>
                <a:ea typeface="+mn-ea"/>
                <a:cs typeface="+mn-cs"/>
              </a:rPr>
              <a:t>People: </a:t>
            </a: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Supporting global initiatives with scalable delivery and best in class talent</a:t>
            </a:r>
          </a:p>
          <a:p>
            <a:pPr marL="112713" marR="0" lvl="0" indent="-112713" algn="l" defTabSz="914400" rtl="0" eaLnBrk="1" fontAlgn="auto" latinLnBrk="0" hangingPunct="1">
              <a:lnSpc>
                <a:spcPct val="90000"/>
              </a:lnSpc>
              <a:spcBef>
                <a:spcPts val="200"/>
              </a:spcBef>
              <a:spcAft>
                <a:spcPts val="200"/>
              </a:spcAft>
              <a:buClr>
                <a:srgbClr val="FB4D0A"/>
              </a:buClr>
              <a:buSzTx/>
              <a:buFont typeface="Arial" panose="020B0604020202020204" pitchFamily="34" charset="0"/>
              <a:buChar char="•"/>
              <a:tabLst/>
              <a:defRPr/>
            </a:pPr>
            <a:r>
              <a:rPr kumimoji="0" lang="en-US" sz="1100" b="1" i="0" u="none" strike="noStrike" kern="1200" cap="none" spc="0" normalizeH="0" baseline="0" noProof="0">
                <a:ln>
                  <a:noFill/>
                </a:ln>
                <a:solidFill>
                  <a:srgbClr val="FB4E0B"/>
                </a:solidFill>
                <a:effectLst/>
                <a:uLnTx/>
                <a:uFillTx/>
                <a:latin typeface="Calibri" panose="020F0502020204030204" pitchFamily="34" charset="0"/>
                <a:ea typeface="+mn-ea"/>
                <a:cs typeface="+mn-cs"/>
              </a:rPr>
              <a:t>Processes / Frameworks: </a:t>
            </a: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Proprietary toolkits to reduce delivery risks and ensure benefit delivery</a:t>
            </a:r>
          </a:p>
          <a:p>
            <a:pPr marL="112713" marR="0" lvl="0" indent="-112713" algn="l" defTabSz="914400" rtl="0" eaLnBrk="1" fontAlgn="auto" latinLnBrk="0" hangingPunct="1">
              <a:lnSpc>
                <a:spcPct val="90000"/>
              </a:lnSpc>
              <a:spcBef>
                <a:spcPts val="200"/>
              </a:spcBef>
              <a:spcAft>
                <a:spcPts val="200"/>
              </a:spcAft>
              <a:buClr>
                <a:srgbClr val="FB4D0A"/>
              </a:buClr>
              <a:buSzTx/>
              <a:buFont typeface="Arial" panose="020B0604020202020204" pitchFamily="34" charset="0"/>
              <a:buChar char="•"/>
              <a:tabLst/>
              <a:defRPr/>
            </a:pPr>
            <a:r>
              <a:rPr kumimoji="0" lang="en-US" sz="1100" b="1" i="0" u="none" strike="noStrike" kern="1200" cap="none" spc="0" normalizeH="0" baseline="0" noProof="0">
                <a:ln>
                  <a:noFill/>
                </a:ln>
                <a:solidFill>
                  <a:srgbClr val="FB4E0B"/>
                </a:solidFill>
                <a:effectLst/>
                <a:uLnTx/>
                <a:uFillTx/>
                <a:latin typeface="Calibri" panose="020F0502020204030204" pitchFamily="34" charset="0"/>
                <a:ea typeface="+mn-ea"/>
                <a:cs typeface="+mn-cs"/>
              </a:rPr>
              <a:t>Technology: </a:t>
            </a: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Pre-built solutions and accelerators to improve speed to value</a:t>
            </a:r>
          </a:p>
        </p:txBody>
      </p:sp>
      <p:graphicFrame>
        <p:nvGraphicFramePr>
          <p:cNvPr id="74" name="Table 73">
            <a:extLst>
              <a:ext uri="{FF2B5EF4-FFF2-40B4-BE49-F238E27FC236}">
                <a16:creationId xmlns:a16="http://schemas.microsoft.com/office/drawing/2014/main" id="{C2404EE8-6CBD-B06C-D46A-8857E7E1A087}"/>
              </a:ext>
            </a:extLst>
          </p:cNvPr>
          <p:cNvGraphicFramePr>
            <a:graphicFrameLocks noGrp="1"/>
          </p:cNvGraphicFramePr>
          <p:nvPr/>
        </p:nvGraphicFramePr>
        <p:xfrm>
          <a:off x="3059545" y="4017818"/>
          <a:ext cx="5968935" cy="2209800"/>
        </p:xfrm>
        <a:graphic>
          <a:graphicData uri="http://schemas.openxmlformats.org/drawingml/2006/table">
            <a:tbl>
              <a:tblPr>
                <a:tableStyleId>{5C22544A-7EE6-4342-B048-85BDC9FD1C3A}</a:tableStyleId>
              </a:tblPr>
              <a:tblGrid>
                <a:gridCol w="4296060">
                  <a:extLst>
                    <a:ext uri="{9D8B030D-6E8A-4147-A177-3AD203B41FA5}">
                      <a16:colId xmlns:a16="http://schemas.microsoft.com/office/drawing/2014/main" val="2963411004"/>
                    </a:ext>
                  </a:extLst>
                </a:gridCol>
                <a:gridCol w="1672875">
                  <a:extLst>
                    <a:ext uri="{9D8B030D-6E8A-4147-A177-3AD203B41FA5}">
                      <a16:colId xmlns:a16="http://schemas.microsoft.com/office/drawing/2014/main" val="1911010454"/>
                    </a:ext>
                  </a:extLst>
                </a:gridCol>
              </a:tblGrid>
              <a:tr h="232856">
                <a:tc>
                  <a:txBody>
                    <a:bodyPr/>
                    <a:lstStyle/>
                    <a:p>
                      <a:pPr algn="ctr" fontAlgn="ctr"/>
                      <a:r>
                        <a:rPr lang="en-US" sz="1100" kern="1200">
                          <a:solidFill>
                            <a:schemeClr val="bg1"/>
                          </a:solidFill>
                          <a:latin typeface="Calibri" panose="020F0502020204030204" pitchFamily="34" charset="0"/>
                          <a:ea typeface="+mn-ea"/>
                          <a:cs typeface="+mn-cs"/>
                        </a:rPr>
                        <a:t>Solution description</a:t>
                      </a:r>
                    </a:p>
                  </a:txBody>
                  <a:tcPr marL="45720" marR="45720" anchor="ctr">
                    <a:lnB w="3175" cap="flat" cmpd="sng" algn="ctr">
                      <a:solidFill>
                        <a:schemeClr val="tx1">
                          <a:lumMod val="65000"/>
                          <a:lumOff val="35000"/>
                        </a:schemeClr>
                      </a:solidFill>
                      <a:prstDash val="solid"/>
                      <a:round/>
                      <a:headEnd type="none" w="med" len="med"/>
                      <a:tailEnd type="none" w="med" len="med"/>
                    </a:lnB>
                    <a:solidFill>
                      <a:schemeClr val="accent3"/>
                    </a:solidFill>
                  </a:tcPr>
                </a:tc>
                <a:tc>
                  <a:txBody>
                    <a:bodyPr/>
                    <a:lstStyle/>
                    <a:p>
                      <a:pPr marL="0" algn="ctr" defTabSz="914400" rtl="0" eaLnBrk="1" fontAlgn="ctr" latinLnBrk="0" hangingPunct="1"/>
                      <a:r>
                        <a:rPr lang="en-US" sz="1100" kern="1200">
                          <a:solidFill>
                            <a:schemeClr val="bg1"/>
                          </a:solidFill>
                          <a:latin typeface="Calibri" panose="020F0502020204030204" pitchFamily="34" charset="0"/>
                          <a:ea typeface="+mn-ea"/>
                          <a:cs typeface="+mn-cs"/>
                        </a:rPr>
                        <a:t>Impact</a:t>
                      </a:r>
                    </a:p>
                  </a:txBody>
                  <a:tcPr marL="45720" marR="45720" anchor="ctr">
                    <a:lnB w="3175" cap="flat" cmpd="sng" algn="ctr">
                      <a:solidFill>
                        <a:schemeClr val="tx1">
                          <a:lumMod val="65000"/>
                          <a:lumOff val="3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502703671"/>
                  </a:ext>
                </a:extLst>
              </a:tr>
              <a:tr h="493106">
                <a:tc>
                  <a:txBody>
                    <a:bodyPr/>
                    <a:lstStyle/>
                    <a:p>
                      <a:pPr algn="l" fontAlgn="ctr"/>
                      <a:r>
                        <a:rPr lang="en-US" sz="1000" kern="1200">
                          <a:solidFill>
                            <a:srgbClr val="000000"/>
                          </a:solidFill>
                          <a:latin typeface="Calibri" panose="020F0502020204030204" pitchFamily="34" charset="0"/>
                          <a:ea typeface="+mn-ea"/>
                          <a:cs typeface="+mn-cs"/>
                        </a:rPr>
                        <a:t>Digital Workflow for the Policy Issuance which orchestrates all required activities and documentation to issue policies, renewals and endorsements integrated with CRM and documentation solution</a:t>
                      </a:r>
                    </a:p>
                  </a:txBody>
                  <a:tcPr marL="45720" marR="45720"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noFill/>
                  </a:tcPr>
                </a:tc>
                <a:tc>
                  <a:txBody>
                    <a:bodyPr/>
                    <a:lstStyle/>
                    <a:p>
                      <a:pPr algn="l" fontAlgn="ctr"/>
                      <a:r>
                        <a:rPr lang="en-US" sz="1000" kern="1200">
                          <a:solidFill>
                            <a:srgbClr val="000000"/>
                          </a:solidFill>
                          <a:latin typeface="Calibri" panose="020F0502020204030204" pitchFamily="34" charset="0"/>
                          <a:ea typeface="+mn-ea"/>
                          <a:cs typeface="+mn-cs"/>
                        </a:rPr>
                        <a:t>12-15% Efficiency Gain</a:t>
                      </a:r>
                      <a:br>
                        <a:rPr lang="en-US" sz="1000" kern="1200">
                          <a:solidFill>
                            <a:srgbClr val="000000"/>
                          </a:solidFill>
                          <a:latin typeface="Calibri" panose="020F0502020204030204" pitchFamily="34" charset="0"/>
                          <a:ea typeface="+mn-ea"/>
                          <a:cs typeface="+mn-cs"/>
                        </a:rPr>
                      </a:br>
                      <a:r>
                        <a:rPr lang="en-US" sz="1000" kern="1200">
                          <a:solidFill>
                            <a:srgbClr val="000000"/>
                          </a:solidFill>
                          <a:latin typeface="Calibri" panose="020F0502020204030204" pitchFamily="34" charset="0"/>
                          <a:ea typeface="+mn-ea"/>
                          <a:cs typeface="+mn-cs"/>
                        </a:rPr>
                        <a:t>5-8% Quality Improvement </a:t>
                      </a:r>
                      <a:br>
                        <a:rPr lang="en-US" sz="1000" kern="1200">
                          <a:solidFill>
                            <a:srgbClr val="000000"/>
                          </a:solidFill>
                          <a:latin typeface="Calibri" panose="020F0502020204030204" pitchFamily="34" charset="0"/>
                          <a:ea typeface="+mn-ea"/>
                          <a:cs typeface="+mn-cs"/>
                        </a:rPr>
                      </a:br>
                      <a:r>
                        <a:rPr lang="en-US" sz="1000" kern="1200">
                          <a:solidFill>
                            <a:srgbClr val="000000"/>
                          </a:solidFill>
                          <a:latin typeface="Calibri" panose="020F0502020204030204" pitchFamily="34" charset="0"/>
                          <a:ea typeface="+mn-ea"/>
                          <a:cs typeface="+mn-cs"/>
                        </a:rPr>
                        <a:t>3-7% reduction in cycle time</a:t>
                      </a:r>
                    </a:p>
                  </a:txBody>
                  <a:tcPr marL="45720" marR="45720"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noFill/>
                  </a:tcPr>
                </a:tc>
                <a:extLst>
                  <a:ext uri="{0D108BD9-81ED-4DB2-BD59-A6C34878D82A}">
                    <a16:rowId xmlns:a16="http://schemas.microsoft.com/office/drawing/2014/main" val="2363738540"/>
                  </a:ext>
                </a:extLst>
              </a:tr>
              <a:tr h="630080">
                <a:tc>
                  <a:txBody>
                    <a:bodyPr/>
                    <a:lstStyle/>
                    <a:p>
                      <a:pPr algn="l" fontAlgn="ctr"/>
                      <a:r>
                        <a:rPr lang="en-US" sz="1000" kern="1200">
                          <a:solidFill>
                            <a:srgbClr val="000000"/>
                          </a:solidFill>
                          <a:latin typeface="Calibri" panose="020F0502020204030204" pitchFamily="34" charset="0"/>
                          <a:ea typeface="+mn-ea"/>
                          <a:cs typeface="+mn-cs"/>
                        </a:rPr>
                        <a:t>Digital Workflow for Client Account Management teams to have better visibility, control and improved efficiency of the Investment Consulting operations including Client Calendar Management, Investment Policy Statements, Asset Allocation Study, Manager Selection, Performance Reports, Special Projects</a:t>
                      </a:r>
                    </a:p>
                  </a:txBody>
                  <a:tcPr marL="45720" marR="45720"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noFill/>
                  </a:tcPr>
                </a:tc>
                <a:tc>
                  <a:txBody>
                    <a:bodyPr/>
                    <a:lstStyle/>
                    <a:p>
                      <a:pPr algn="l" fontAlgn="ctr"/>
                      <a:r>
                        <a:rPr lang="en-US" sz="1000" kern="1200">
                          <a:solidFill>
                            <a:srgbClr val="000000"/>
                          </a:solidFill>
                          <a:latin typeface="Calibri" panose="020F0502020204030204" pitchFamily="34" charset="0"/>
                          <a:ea typeface="+mn-ea"/>
                          <a:cs typeface="+mn-cs"/>
                        </a:rPr>
                        <a:t>30% Efficiency Gain</a:t>
                      </a:r>
                      <a:br>
                        <a:rPr lang="en-US" sz="1000" kern="1200">
                          <a:solidFill>
                            <a:srgbClr val="000000"/>
                          </a:solidFill>
                          <a:latin typeface="Calibri" panose="020F0502020204030204" pitchFamily="34" charset="0"/>
                          <a:ea typeface="+mn-ea"/>
                          <a:cs typeface="+mn-cs"/>
                        </a:rPr>
                      </a:br>
                      <a:r>
                        <a:rPr lang="en-US" sz="1000" kern="1200">
                          <a:solidFill>
                            <a:srgbClr val="000000"/>
                          </a:solidFill>
                          <a:latin typeface="Calibri" panose="020F0502020204030204" pitchFamily="34" charset="0"/>
                          <a:ea typeface="+mn-ea"/>
                          <a:cs typeface="+mn-cs"/>
                        </a:rPr>
                        <a:t>15-20% Quality Improvement </a:t>
                      </a:r>
                    </a:p>
                  </a:txBody>
                  <a:tcPr marL="45720" marR="45720"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noFill/>
                  </a:tcPr>
                </a:tc>
                <a:extLst>
                  <a:ext uri="{0D108BD9-81ED-4DB2-BD59-A6C34878D82A}">
                    <a16:rowId xmlns:a16="http://schemas.microsoft.com/office/drawing/2014/main" val="2633292453"/>
                  </a:ext>
                </a:extLst>
              </a:tr>
              <a:tr h="630080">
                <a:tc>
                  <a:txBody>
                    <a:bodyPr/>
                    <a:lstStyle/>
                    <a:p>
                      <a:pPr algn="l" fontAlgn="ctr"/>
                      <a:r>
                        <a:rPr lang="en-US" sz="1000" kern="1200">
                          <a:solidFill>
                            <a:srgbClr val="000000"/>
                          </a:solidFill>
                          <a:latin typeface="Calibri" panose="020F0502020204030204" pitchFamily="34" charset="0"/>
                          <a:ea typeface="+mn-ea"/>
                          <a:cs typeface="+mn-cs"/>
                        </a:rPr>
                        <a:t>Digital Workflow for issuance of insurance policy for bonds consisting of:- Application creation, Insurance policy issuance, Payments, Billing, Collections and Cancellations. The solution is integrated with Outlook, SharePoint, and Insurance Portals</a:t>
                      </a:r>
                    </a:p>
                  </a:txBody>
                  <a:tcPr marL="45720" marR="45720"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noFill/>
                  </a:tcPr>
                </a:tc>
                <a:tc>
                  <a:txBody>
                    <a:bodyPr/>
                    <a:lstStyle/>
                    <a:p>
                      <a:pPr algn="l" fontAlgn="ctr"/>
                      <a:r>
                        <a:rPr lang="en-US" sz="1000" kern="1200">
                          <a:solidFill>
                            <a:srgbClr val="000000"/>
                          </a:solidFill>
                          <a:latin typeface="Calibri" panose="020F0502020204030204" pitchFamily="34" charset="0"/>
                          <a:ea typeface="+mn-ea"/>
                          <a:cs typeface="+mn-cs"/>
                        </a:rPr>
                        <a:t>10-15% Efficiency Gain</a:t>
                      </a:r>
                      <a:br>
                        <a:rPr lang="en-US" sz="1000" kern="1200">
                          <a:solidFill>
                            <a:srgbClr val="000000"/>
                          </a:solidFill>
                          <a:latin typeface="Calibri" panose="020F0502020204030204" pitchFamily="34" charset="0"/>
                          <a:ea typeface="+mn-ea"/>
                          <a:cs typeface="+mn-cs"/>
                        </a:rPr>
                      </a:br>
                      <a:r>
                        <a:rPr lang="en-US" sz="1000" kern="1200">
                          <a:solidFill>
                            <a:srgbClr val="000000"/>
                          </a:solidFill>
                          <a:latin typeface="Calibri" panose="020F0502020204030204" pitchFamily="34" charset="0"/>
                          <a:ea typeface="+mn-ea"/>
                          <a:cs typeface="+mn-cs"/>
                        </a:rPr>
                        <a:t>15% Quality Improvement </a:t>
                      </a:r>
                      <a:br>
                        <a:rPr lang="en-US" sz="1000" kern="1200">
                          <a:solidFill>
                            <a:srgbClr val="000000"/>
                          </a:solidFill>
                          <a:latin typeface="Calibri" panose="020F0502020204030204" pitchFamily="34" charset="0"/>
                          <a:ea typeface="+mn-ea"/>
                          <a:cs typeface="+mn-cs"/>
                        </a:rPr>
                      </a:br>
                      <a:r>
                        <a:rPr lang="en-US" sz="1000" kern="1200">
                          <a:solidFill>
                            <a:srgbClr val="000000"/>
                          </a:solidFill>
                          <a:latin typeface="Calibri" panose="020F0502020204030204" pitchFamily="34" charset="0"/>
                          <a:ea typeface="+mn-ea"/>
                          <a:cs typeface="+mn-cs"/>
                        </a:rPr>
                        <a:t>15% reduction in cycle time</a:t>
                      </a:r>
                    </a:p>
                  </a:txBody>
                  <a:tcPr marL="45720" marR="45720"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noFill/>
                  </a:tcPr>
                </a:tc>
                <a:extLst>
                  <a:ext uri="{0D108BD9-81ED-4DB2-BD59-A6C34878D82A}">
                    <a16:rowId xmlns:a16="http://schemas.microsoft.com/office/drawing/2014/main" val="3688928538"/>
                  </a:ext>
                </a:extLst>
              </a:tr>
            </a:tbl>
          </a:graphicData>
        </a:graphic>
      </p:graphicFrame>
      <p:sp>
        <p:nvSpPr>
          <p:cNvPr id="14" name="Text Placeholder 13">
            <a:extLst>
              <a:ext uri="{FF2B5EF4-FFF2-40B4-BE49-F238E27FC236}">
                <a16:creationId xmlns:a16="http://schemas.microsoft.com/office/drawing/2014/main" id="{07462A86-573D-1AC0-C710-1FE91333F46A}"/>
              </a:ext>
            </a:extLst>
          </p:cNvPr>
          <p:cNvSpPr>
            <a:spLocks noGrp="1"/>
          </p:cNvSpPr>
          <p:nvPr>
            <p:ph type="body" sz="quarter" idx="10"/>
          </p:nvPr>
        </p:nvSpPr>
        <p:spPr>
          <a:xfrm>
            <a:off x="368300" y="368300"/>
            <a:ext cx="11557000" cy="641350"/>
          </a:xfrm>
        </p:spPr>
        <p:txBody>
          <a:bodyPr lIns="0" tIns="0" rIns="0" bIns="0" anchor="t">
            <a:noAutofit/>
          </a:bodyPr>
          <a:lstStyle/>
          <a:p>
            <a:r>
              <a:rPr lang="en-US" sz="2400" kern="0">
                <a:solidFill>
                  <a:srgbClr val="FB4D0A"/>
                </a:solidFill>
                <a:latin typeface="Calibri" panose="020F0502020204030204" pitchFamily="34" charset="0"/>
                <a:cs typeface="Calibri Light" panose="020F0302020204030204" pitchFamily="34" charset="0"/>
              </a:rPr>
              <a:t>Establishing an enterprise-wide Workflow </a:t>
            </a:r>
            <a:r>
              <a:rPr lang="en-US" sz="2400" kern="0" err="1">
                <a:solidFill>
                  <a:srgbClr val="FB4D0A"/>
                </a:solidFill>
                <a:latin typeface="Calibri" panose="020F0502020204030204" pitchFamily="34" charset="0"/>
                <a:cs typeface="Calibri Light" panose="020F0302020204030204" pitchFamily="34" charset="0"/>
              </a:rPr>
              <a:t>CoE</a:t>
            </a:r>
            <a:r>
              <a:rPr lang="en-US" sz="2400" kern="0">
                <a:solidFill>
                  <a:srgbClr val="FB4D0A"/>
                </a:solidFill>
                <a:latin typeface="Calibri" panose="020F0502020204030204" pitchFamily="34" charset="0"/>
                <a:cs typeface="Calibri Light" panose="020F0302020204030204" pitchFamily="34" charset="0"/>
              </a:rPr>
              <a:t> leveraging Appian</a:t>
            </a:r>
            <a:endParaRPr lang="en-US" sz="2400">
              <a:solidFill>
                <a:srgbClr val="FB4D0A"/>
              </a:solidFill>
              <a:latin typeface="Calibri" panose="020F0502020204030204" pitchFamily="34" charset="0"/>
            </a:endParaRPr>
          </a:p>
        </p:txBody>
      </p:sp>
      <p:sp>
        <p:nvSpPr>
          <p:cNvPr id="16" name="Text Placeholder 15">
            <a:extLst>
              <a:ext uri="{FF2B5EF4-FFF2-40B4-BE49-F238E27FC236}">
                <a16:creationId xmlns:a16="http://schemas.microsoft.com/office/drawing/2014/main" id="{E2895E6A-3D38-4215-4D05-EDF2FFFF9404}"/>
              </a:ext>
            </a:extLst>
          </p:cNvPr>
          <p:cNvSpPr>
            <a:spLocks noGrp="1"/>
          </p:cNvSpPr>
          <p:nvPr>
            <p:ph type="body" sz="quarter" idx="12"/>
          </p:nvPr>
        </p:nvSpPr>
        <p:spPr>
          <a:xfrm>
            <a:off x="456435" y="1588621"/>
            <a:ext cx="8308975" cy="227798"/>
          </a:xfrm>
        </p:spPr>
        <p:txBody>
          <a:bodyPr/>
          <a:lstStyle/>
          <a:p>
            <a:r>
              <a:rPr lang="en-US">
                <a:latin typeface="Calibri" panose="020F0502020204030204" pitchFamily="34" charset="0"/>
              </a:rPr>
              <a:t>Client</a:t>
            </a:r>
          </a:p>
        </p:txBody>
      </p:sp>
      <p:sp>
        <p:nvSpPr>
          <p:cNvPr id="17" name="Text Placeholder 16">
            <a:extLst>
              <a:ext uri="{FF2B5EF4-FFF2-40B4-BE49-F238E27FC236}">
                <a16:creationId xmlns:a16="http://schemas.microsoft.com/office/drawing/2014/main" id="{5ED5D193-261D-4B88-B872-739BDE02EDE5}"/>
              </a:ext>
            </a:extLst>
          </p:cNvPr>
          <p:cNvSpPr>
            <a:spLocks noGrp="1"/>
          </p:cNvSpPr>
          <p:nvPr>
            <p:ph type="body" sz="quarter" idx="13"/>
          </p:nvPr>
        </p:nvSpPr>
        <p:spPr>
          <a:xfrm>
            <a:off x="461388" y="1924655"/>
            <a:ext cx="2196206" cy="282411"/>
          </a:xfrm>
        </p:spPr>
        <p:txBody>
          <a:bodyPr/>
          <a:lstStyle/>
          <a:p>
            <a:r>
              <a:rPr lang="en-US" b="0">
                <a:latin typeface="Calibri" panose="020F0502020204030204" pitchFamily="34" charset="0"/>
              </a:rPr>
              <a:t>Top Global Broker</a:t>
            </a:r>
          </a:p>
        </p:txBody>
      </p:sp>
      <p:sp>
        <p:nvSpPr>
          <p:cNvPr id="18" name="Text Placeholder 17">
            <a:extLst>
              <a:ext uri="{FF2B5EF4-FFF2-40B4-BE49-F238E27FC236}">
                <a16:creationId xmlns:a16="http://schemas.microsoft.com/office/drawing/2014/main" id="{01F30557-45C6-136D-657B-EBC6C746040C}"/>
              </a:ext>
            </a:extLst>
          </p:cNvPr>
          <p:cNvSpPr>
            <a:spLocks noGrp="1"/>
          </p:cNvSpPr>
          <p:nvPr>
            <p:ph type="body" sz="quarter" idx="14"/>
          </p:nvPr>
        </p:nvSpPr>
        <p:spPr>
          <a:xfrm>
            <a:off x="456436" y="2402964"/>
            <a:ext cx="2201157" cy="282410"/>
          </a:xfrm>
        </p:spPr>
        <p:txBody>
          <a:bodyPr/>
          <a:lstStyle/>
          <a:p>
            <a:r>
              <a:rPr lang="en-US" sz="1600" b="1">
                <a:solidFill>
                  <a:schemeClr val="accent3"/>
                </a:solidFill>
                <a:latin typeface="Calibri" panose="020F0502020204030204" pitchFamily="34" charset="0"/>
              </a:rPr>
              <a:t>Client Challenges</a:t>
            </a:r>
          </a:p>
        </p:txBody>
      </p:sp>
      <p:sp>
        <p:nvSpPr>
          <p:cNvPr id="19" name="Text Placeholder 18">
            <a:extLst>
              <a:ext uri="{FF2B5EF4-FFF2-40B4-BE49-F238E27FC236}">
                <a16:creationId xmlns:a16="http://schemas.microsoft.com/office/drawing/2014/main" id="{FDCB7374-801C-CD38-D409-6056EC8431C9}"/>
              </a:ext>
            </a:extLst>
          </p:cNvPr>
          <p:cNvSpPr>
            <a:spLocks noGrp="1"/>
          </p:cNvSpPr>
          <p:nvPr>
            <p:ph type="body" sz="quarter" idx="15"/>
          </p:nvPr>
        </p:nvSpPr>
        <p:spPr>
          <a:xfrm>
            <a:off x="461388" y="2663010"/>
            <a:ext cx="2201157" cy="1891188"/>
          </a:xfrm>
        </p:spPr>
        <p:txBody>
          <a:bodyPr/>
          <a:lstStyle/>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Lack of structured workflow in operational processes leading to manual intensive activities, no visibility into performance which impacted client’s ability to optimize </a:t>
            </a:r>
            <a:r>
              <a:rPr lang="en-US" sz="1100" b="0">
                <a:solidFill>
                  <a:srgbClr val="000000"/>
                </a:solidFill>
                <a:latin typeface="Calibri" panose="020F0502020204030204" pitchFamily="34" charset="0"/>
              </a:rPr>
              <a:t>operations and drive significant cost reduction goals</a:t>
            </a:r>
          </a:p>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lang="en-US" sz="1100" b="0">
                <a:solidFill>
                  <a:srgbClr val="000000"/>
                </a:solidFill>
                <a:latin typeface="Calibri" panose="020F0502020204030204" pitchFamily="34" charset="0"/>
              </a:rPr>
              <a:t>Siloed transformation initiatives</a:t>
            </a:r>
          </a:p>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lang="en-US" sz="1100" b="0">
                <a:solidFill>
                  <a:srgbClr val="000000"/>
                </a:solidFill>
                <a:latin typeface="Calibri" panose="020F0502020204030204" pitchFamily="34" charset="0"/>
              </a:rPr>
              <a:t>Limited in-house talent</a:t>
            </a:r>
          </a:p>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lang="en-US" sz="1100" b="0">
                <a:solidFill>
                  <a:srgbClr val="000000"/>
                </a:solidFill>
                <a:latin typeface="Calibri" panose="020F0502020204030204" pitchFamily="34" charset="0"/>
              </a:rPr>
              <a:t>Lack of scalable and global transformation delivery model</a:t>
            </a:r>
          </a:p>
        </p:txBody>
      </p:sp>
      <p:sp>
        <p:nvSpPr>
          <p:cNvPr id="20" name="Text Placeholder 19">
            <a:extLst>
              <a:ext uri="{FF2B5EF4-FFF2-40B4-BE49-F238E27FC236}">
                <a16:creationId xmlns:a16="http://schemas.microsoft.com/office/drawing/2014/main" id="{3191A278-541E-4789-D3FB-3AA9084CF958}"/>
              </a:ext>
            </a:extLst>
          </p:cNvPr>
          <p:cNvSpPr>
            <a:spLocks noGrp="1"/>
          </p:cNvSpPr>
          <p:nvPr>
            <p:ph type="body" sz="quarter" idx="16"/>
          </p:nvPr>
        </p:nvSpPr>
        <p:spPr>
          <a:xfrm>
            <a:off x="3054221" y="1570034"/>
            <a:ext cx="2975104" cy="282410"/>
          </a:xfrm>
        </p:spPr>
        <p:txBody>
          <a:bodyPr/>
          <a:lstStyle/>
          <a:p>
            <a:pPr marL="0" indent="0">
              <a:spcBef>
                <a:spcPts val="1000"/>
              </a:spcBef>
              <a:buClr>
                <a:schemeClr val="tx2"/>
              </a:buClr>
              <a:buNone/>
            </a:pPr>
            <a:r>
              <a:rPr lang="en-US" sz="1600" b="1">
                <a:solidFill>
                  <a:schemeClr val="accent3"/>
                </a:solidFill>
                <a:latin typeface="Calibri" panose="020F0502020204030204" pitchFamily="34" charset="0"/>
              </a:rPr>
              <a:t>EXL Responsibilities</a:t>
            </a:r>
          </a:p>
        </p:txBody>
      </p:sp>
      <p:sp>
        <p:nvSpPr>
          <p:cNvPr id="22" name="Text Placeholder 21">
            <a:extLst>
              <a:ext uri="{FF2B5EF4-FFF2-40B4-BE49-F238E27FC236}">
                <a16:creationId xmlns:a16="http://schemas.microsoft.com/office/drawing/2014/main" id="{9A408E5E-7B4F-69B2-4AAF-AE58F821B745}"/>
              </a:ext>
            </a:extLst>
          </p:cNvPr>
          <p:cNvSpPr>
            <a:spLocks noGrp="1"/>
          </p:cNvSpPr>
          <p:nvPr>
            <p:ph type="body" sz="quarter" idx="17"/>
          </p:nvPr>
        </p:nvSpPr>
        <p:spPr>
          <a:xfrm>
            <a:off x="3054221" y="2472932"/>
            <a:ext cx="2414504" cy="282410"/>
          </a:xfrm>
        </p:spPr>
        <p:txBody>
          <a:bodyPr/>
          <a:lstStyle/>
          <a:p>
            <a:r>
              <a:rPr lang="en-US">
                <a:latin typeface="Calibri" panose="020F0502020204030204" pitchFamily="34" charset="0"/>
              </a:rPr>
              <a:t>EXL Approach</a:t>
            </a:r>
          </a:p>
        </p:txBody>
      </p:sp>
      <p:sp>
        <p:nvSpPr>
          <p:cNvPr id="2" name="Text Placeholder 17">
            <a:extLst>
              <a:ext uri="{FF2B5EF4-FFF2-40B4-BE49-F238E27FC236}">
                <a16:creationId xmlns:a16="http://schemas.microsoft.com/office/drawing/2014/main" id="{4C1DDFC2-7372-2281-50C7-7C18459D3645}"/>
              </a:ext>
            </a:extLst>
          </p:cNvPr>
          <p:cNvSpPr txBox="1">
            <a:spLocks/>
          </p:cNvSpPr>
          <p:nvPr/>
        </p:nvSpPr>
        <p:spPr>
          <a:xfrm>
            <a:off x="458798" y="4706568"/>
            <a:ext cx="2201157" cy="28241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tx2"/>
              </a:buClr>
              <a:buFontTx/>
              <a:buNone/>
              <a:defRPr sz="1600" b="1" kern="1200">
                <a:solidFill>
                  <a:schemeClr val="accent3"/>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pitchFamily="34" charset="0"/>
                <a:ea typeface="+mn-ea"/>
                <a:cs typeface="+mn-cs"/>
              </a:rPr>
              <a:t>EXL Engagement</a:t>
            </a:r>
          </a:p>
        </p:txBody>
      </p:sp>
      <p:sp>
        <p:nvSpPr>
          <p:cNvPr id="3" name="Text Placeholder 18">
            <a:extLst>
              <a:ext uri="{FF2B5EF4-FFF2-40B4-BE49-F238E27FC236}">
                <a16:creationId xmlns:a16="http://schemas.microsoft.com/office/drawing/2014/main" id="{A5AC5FD2-3C83-64A7-CF97-FE553B114DF4}"/>
              </a:ext>
            </a:extLst>
          </p:cNvPr>
          <p:cNvSpPr txBox="1">
            <a:spLocks/>
          </p:cNvSpPr>
          <p:nvPr/>
        </p:nvSpPr>
        <p:spPr>
          <a:xfrm>
            <a:off x="456435" y="4953700"/>
            <a:ext cx="2201157" cy="769633"/>
          </a:xfrm>
          <a:prstGeom prst="rect">
            <a:avLst/>
          </a:prstGeom>
        </p:spPr>
        <p:txBody>
          <a:bodyPr vert="horz" lIns="0" tIns="0" rIns="0" bIns="0" rtlCol="0">
            <a:noAutofit/>
          </a:bodyPr>
          <a:lstStyle>
            <a:lvl1pPr marL="112713" indent="-112713" algn="l" defTabSz="914400" rtl="0" eaLnBrk="1" latinLnBrk="0" hangingPunct="1">
              <a:lnSpc>
                <a:spcPct val="90000"/>
              </a:lnSpc>
              <a:spcBef>
                <a:spcPts val="200"/>
              </a:spcBef>
              <a:spcAft>
                <a:spcPts val="200"/>
              </a:spcAft>
              <a:buClr>
                <a:schemeClr val="accent3"/>
              </a:buClr>
              <a:buFont typeface="Arial" panose="020B0604020202020204" pitchFamily="34" charset="0"/>
              <a:buChar char="•"/>
              <a:defRPr sz="1100" kern="1200">
                <a:solidFill>
                  <a:schemeClr val="tx1"/>
                </a:solidFill>
                <a:latin typeface="+mj-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Build and Deploy Workflow automations at scale – multiple use cases across Geos and LOBs -  working in partnership with client’s business, transformation and IT teams</a:t>
            </a:r>
          </a:p>
        </p:txBody>
      </p:sp>
      <p:sp>
        <p:nvSpPr>
          <p:cNvPr id="6" name="TextBox 5">
            <a:extLst>
              <a:ext uri="{FF2B5EF4-FFF2-40B4-BE49-F238E27FC236}">
                <a16:creationId xmlns:a16="http://schemas.microsoft.com/office/drawing/2014/main" id="{5F6DD14A-0764-B465-3967-4C28BEB7D6B9}"/>
              </a:ext>
            </a:extLst>
          </p:cNvPr>
          <p:cNvSpPr txBox="1"/>
          <p:nvPr/>
        </p:nvSpPr>
        <p:spPr>
          <a:xfrm>
            <a:off x="9252212" y="1852444"/>
            <a:ext cx="2834640" cy="909068"/>
          </a:xfrm>
          <a:prstGeom prst="rect">
            <a:avLst/>
          </a:prstGeom>
          <a:noFill/>
        </p:spPr>
        <p:txBody>
          <a:bodyPr wrap="square" lIns="0" rIns="0" rtlCol="0" anchor="t" anchorCtr="0">
            <a:noAutofit/>
          </a:bodyPr>
          <a:lstStyle/>
          <a:p>
            <a:pPr marL="112713" marR="0" lvl="0" indent="-112713" algn="l" defTabSz="914400" rtl="0" eaLnBrk="1" fontAlgn="auto" latinLnBrk="0" hangingPunct="1">
              <a:lnSpc>
                <a:spcPct val="90000"/>
              </a:lnSpc>
              <a:spcBef>
                <a:spcPts val="200"/>
              </a:spcBef>
              <a:spcAft>
                <a:spcPts val="200"/>
              </a:spcAft>
              <a:buClr>
                <a:srgbClr val="FB4D0A"/>
              </a:buClr>
              <a:buSzTx/>
              <a:buFont typeface="Arial" panose="020B0604020202020204" pitchFamily="34" charset="0"/>
              <a:buChar char="•"/>
              <a:tabLst/>
              <a:defRPr/>
            </a:pPr>
            <a:r>
              <a:rPr kumimoji="0" lang="en-US" sz="1100" b="1" i="0" u="none" strike="noStrike" kern="1200" cap="none" spc="0" normalizeH="0" baseline="0" noProof="0">
                <a:ln>
                  <a:noFill/>
                </a:ln>
                <a:solidFill>
                  <a:srgbClr val="FB4D0A"/>
                </a:solidFill>
                <a:effectLst/>
                <a:uLnTx/>
                <a:uFillTx/>
                <a:latin typeface="Calibri" panose="020F0502020204030204" pitchFamily="34" charset="0"/>
                <a:ea typeface="+mn-ea"/>
                <a:cs typeface="+mn-cs"/>
              </a:rPr>
              <a:t>100+ </a:t>
            </a: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Digital talent</a:t>
            </a:r>
          </a:p>
          <a:p>
            <a:pPr marL="112713" marR="0" lvl="0" indent="-112713" algn="l" defTabSz="914400" rtl="0" eaLnBrk="1" fontAlgn="auto" latinLnBrk="0" hangingPunct="1">
              <a:lnSpc>
                <a:spcPct val="90000"/>
              </a:lnSpc>
              <a:spcBef>
                <a:spcPts val="200"/>
              </a:spcBef>
              <a:spcAft>
                <a:spcPts val="200"/>
              </a:spcAft>
              <a:buClr>
                <a:srgbClr val="FB4D0A"/>
              </a:buClr>
              <a:buSzTx/>
              <a:buFont typeface="Arial" panose="020B0604020202020204" pitchFamily="34" charset="0"/>
              <a:buChar char="•"/>
              <a:tabLst/>
              <a:defRPr/>
            </a:pPr>
            <a:r>
              <a:rPr kumimoji="0" lang="en-US" sz="1100" b="1" i="0" u="none" strike="noStrike" kern="1200" cap="none" spc="0" normalizeH="0" baseline="0" noProof="0">
                <a:ln>
                  <a:noFill/>
                </a:ln>
                <a:solidFill>
                  <a:srgbClr val="FB4D0A"/>
                </a:solidFill>
                <a:effectLst/>
                <a:uLnTx/>
                <a:uFillTx/>
                <a:latin typeface="Calibri" panose="020F0502020204030204" pitchFamily="34" charset="0"/>
                <a:ea typeface="+mn-ea"/>
                <a:cs typeface="+mn-cs"/>
              </a:rPr>
              <a:t>50+</a:t>
            </a:r>
            <a:r>
              <a:rPr kumimoji="0" lang="en-US" sz="1100" b="0" i="0" u="none" strike="noStrike" kern="1200" cap="none" spc="0" normalizeH="0" baseline="0" noProof="0">
                <a:ln>
                  <a:noFill/>
                </a:ln>
                <a:solidFill>
                  <a:srgbClr val="FB4D0A"/>
                </a:solidFill>
                <a:effectLst/>
                <a:uLnTx/>
                <a:uFillTx/>
                <a:latin typeface="Calibri" panose="020F0502020204030204" pitchFamily="34" charset="0"/>
                <a:ea typeface="+mn-ea"/>
                <a:cs typeface="+mn-cs"/>
              </a:rPr>
              <a:t> </a:t>
            </a: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Global initiatives</a:t>
            </a:r>
          </a:p>
          <a:p>
            <a:pPr marL="112713" marR="0" lvl="0" indent="-112713" algn="l" defTabSz="914400" rtl="0" eaLnBrk="1" fontAlgn="auto" latinLnBrk="0" hangingPunct="1">
              <a:lnSpc>
                <a:spcPct val="90000"/>
              </a:lnSpc>
              <a:spcBef>
                <a:spcPts val="200"/>
              </a:spcBef>
              <a:spcAft>
                <a:spcPts val="200"/>
              </a:spcAft>
              <a:buClr>
                <a:srgbClr val="FB4D0A"/>
              </a:buClr>
              <a:buSzTx/>
              <a:buFont typeface="Arial" panose="020B0604020202020204" pitchFamily="34" charset="0"/>
              <a:buChar char="•"/>
              <a:tabLst/>
              <a:defRPr/>
            </a:pPr>
            <a:r>
              <a:rPr kumimoji="0" lang="en-US" sz="1100" b="1" i="0" u="none" strike="noStrike" kern="1200" cap="none" spc="0" normalizeH="0" baseline="0" noProof="0">
                <a:ln>
                  <a:noFill/>
                </a:ln>
                <a:solidFill>
                  <a:srgbClr val="FB4D0A"/>
                </a:solidFill>
                <a:effectLst/>
                <a:uLnTx/>
                <a:uFillTx/>
                <a:latin typeface="Calibri" panose="020F0502020204030204" pitchFamily="34" charset="0"/>
                <a:ea typeface="+mn-ea"/>
                <a:cs typeface="+mn-cs"/>
              </a:rPr>
              <a:t>20-70%</a:t>
            </a:r>
            <a:r>
              <a:rPr kumimoji="0" lang="en-US" sz="1100" b="0" i="0" u="none" strike="noStrike" kern="1200" cap="none" spc="0" normalizeH="0" baseline="0" noProof="0">
                <a:ln>
                  <a:noFill/>
                </a:ln>
                <a:solidFill>
                  <a:srgbClr val="FB4D0A"/>
                </a:solidFill>
                <a:effectLst/>
                <a:uLnTx/>
                <a:uFillTx/>
                <a:latin typeface="Calibri" panose="020F0502020204030204" pitchFamily="34" charset="0"/>
                <a:ea typeface="+mn-ea"/>
                <a:cs typeface="+mn-cs"/>
              </a:rPr>
              <a:t> </a:t>
            </a: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Efficiency</a:t>
            </a:r>
          </a:p>
          <a:p>
            <a:pPr marL="112713" marR="0" lvl="0" indent="-112713" algn="l" defTabSz="914400" rtl="0" eaLnBrk="1" fontAlgn="auto" latinLnBrk="0" hangingPunct="1">
              <a:lnSpc>
                <a:spcPct val="90000"/>
              </a:lnSpc>
              <a:spcBef>
                <a:spcPts val="200"/>
              </a:spcBef>
              <a:spcAft>
                <a:spcPts val="200"/>
              </a:spcAft>
              <a:buClr>
                <a:srgbClr val="FB4D0A"/>
              </a:buClr>
              <a:buSzTx/>
              <a:buFont typeface="Arial" panose="020B0604020202020204" pitchFamily="34" charset="0"/>
              <a:buChar char="•"/>
              <a:tabLst/>
              <a:defRPr/>
            </a:pPr>
            <a:r>
              <a:rPr kumimoji="0" lang="en-US" sz="1100" b="1" i="0" u="none" strike="noStrike" kern="1200" cap="none" spc="0" normalizeH="0" baseline="0" noProof="0">
                <a:ln>
                  <a:noFill/>
                </a:ln>
                <a:solidFill>
                  <a:srgbClr val="FB4D0A"/>
                </a:solidFill>
                <a:effectLst/>
                <a:uLnTx/>
                <a:uFillTx/>
                <a:latin typeface="Calibri" panose="020F0502020204030204" pitchFamily="34" charset="0"/>
                <a:ea typeface="+mn-ea"/>
                <a:cs typeface="+mn-cs"/>
              </a:rPr>
              <a:t>15-20%</a:t>
            </a:r>
            <a:r>
              <a:rPr kumimoji="0" lang="en-US" sz="1100" b="0" i="0" u="none" strike="noStrike" kern="1200" cap="none" spc="0" normalizeH="0" baseline="0" noProof="0">
                <a:ln>
                  <a:noFill/>
                </a:ln>
                <a:solidFill>
                  <a:srgbClr val="FB4D0A"/>
                </a:solidFill>
                <a:effectLst/>
                <a:uLnTx/>
                <a:uFillTx/>
                <a:latin typeface="Calibri" panose="020F0502020204030204" pitchFamily="34" charset="0"/>
                <a:ea typeface="+mn-ea"/>
                <a:cs typeface="+mn-cs"/>
              </a:rPr>
              <a:t> </a:t>
            </a: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Cycle time reduction</a:t>
            </a:r>
          </a:p>
        </p:txBody>
      </p:sp>
      <p:grpSp>
        <p:nvGrpSpPr>
          <p:cNvPr id="53" name="Group 52">
            <a:extLst>
              <a:ext uri="{FF2B5EF4-FFF2-40B4-BE49-F238E27FC236}">
                <a16:creationId xmlns:a16="http://schemas.microsoft.com/office/drawing/2014/main" id="{0247407F-0AB6-57F4-530E-1404F62497E7}"/>
              </a:ext>
            </a:extLst>
          </p:cNvPr>
          <p:cNvGrpSpPr/>
          <p:nvPr/>
        </p:nvGrpSpPr>
        <p:grpSpPr>
          <a:xfrm>
            <a:off x="3054222" y="1924656"/>
            <a:ext cx="5970825" cy="414476"/>
            <a:chOff x="3317137" y="1827736"/>
            <a:chExt cx="6109897" cy="507811"/>
          </a:xfrm>
          <a:noFill/>
        </p:grpSpPr>
        <p:sp>
          <p:nvSpPr>
            <p:cNvPr id="54" name="Pentagon 65">
              <a:extLst>
                <a:ext uri="{FF2B5EF4-FFF2-40B4-BE49-F238E27FC236}">
                  <a16:creationId xmlns:a16="http://schemas.microsoft.com/office/drawing/2014/main" id="{BFF9DCCA-AD3A-4165-DB95-AFB8A3F02797}"/>
                </a:ext>
              </a:extLst>
            </p:cNvPr>
            <p:cNvSpPr/>
            <p:nvPr/>
          </p:nvSpPr>
          <p:spPr>
            <a:xfrm>
              <a:off x="3317137" y="1827736"/>
              <a:ext cx="1929722" cy="507811"/>
            </a:xfrm>
            <a:prstGeom prst="homePlate">
              <a:avLst/>
            </a:prstGeom>
            <a:grpFill/>
            <a:ln w="952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Opportunity diagnostics and prioritization</a:t>
              </a:r>
            </a:p>
          </p:txBody>
        </p:sp>
        <p:sp>
          <p:nvSpPr>
            <p:cNvPr id="55" name="Chevron 66">
              <a:extLst>
                <a:ext uri="{FF2B5EF4-FFF2-40B4-BE49-F238E27FC236}">
                  <a16:creationId xmlns:a16="http://schemas.microsoft.com/office/drawing/2014/main" id="{C3FDB372-17A8-60F1-8460-EE040D492304}"/>
                </a:ext>
              </a:extLst>
            </p:cNvPr>
            <p:cNvSpPr/>
            <p:nvPr/>
          </p:nvSpPr>
          <p:spPr>
            <a:xfrm>
              <a:off x="5040183" y="1827736"/>
              <a:ext cx="1370604" cy="507811"/>
            </a:xfrm>
            <a:prstGeom prst="chevron">
              <a:avLst/>
            </a:prstGeom>
            <a:grpFill/>
            <a:ln w="952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Solution design</a:t>
              </a:r>
            </a:p>
          </p:txBody>
        </p:sp>
        <p:sp>
          <p:nvSpPr>
            <p:cNvPr id="56" name="Chevron 67">
              <a:extLst>
                <a:ext uri="{FF2B5EF4-FFF2-40B4-BE49-F238E27FC236}">
                  <a16:creationId xmlns:a16="http://schemas.microsoft.com/office/drawing/2014/main" id="{5DF1E732-3483-00AF-EDDC-5DC3C97AB033}"/>
                </a:ext>
              </a:extLst>
            </p:cNvPr>
            <p:cNvSpPr/>
            <p:nvPr/>
          </p:nvSpPr>
          <p:spPr>
            <a:xfrm>
              <a:off x="6204111" y="1827736"/>
              <a:ext cx="1852262" cy="507811"/>
            </a:xfrm>
            <a:prstGeom prst="chevron">
              <a:avLst/>
            </a:prstGeom>
            <a:grpFill/>
            <a:ln w="952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Development and implementation</a:t>
              </a:r>
            </a:p>
          </p:txBody>
        </p:sp>
        <p:sp>
          <p:nvSpPr>
            <p:cNvPr id="57" name="Chevron 68">
              <a:extLst>
                <a:ext uri="{FF2B5EF4-FFF2-40B4-BE49-F238E27FC236}">
                  <a16:creationId xmlns:a16="http://schemas.microsoft.com/office/drawing/2014/main" id="{AAFFF1EA-C9EB-EA49-BAE6-4798D9219A80}"/>
                </a:ext>
              </a:extLst>
            </p:cNvPr>
            <p:cNvSpPr/>
            <p:nvPr/>
          </p:nvSpPr>
          <p:spPr>
            <a:xfrm>
              <a:off x="7849696" y="1827736"/>
              <a:ext cx="1577338" cy="507811"/>
            </a:xfrm>
            <a:prstGeom prst="chevron">
              <a:avLst/>
            </a:prstGeom>
            <a:grpFill/>
            <a:ln w="952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Support and maintenance</a:t>
              </a:r>
            </a:p>
          </p:txBody>
        </p:sp>
      </p:grpSp>
      <p:sp>
        <p:nvSpPr>
          <p:cNvPr id="60" name="Rectangle 59">
            <a:extLst>
              <a:ext uri="{FF2B5EF4-FFF2-40B4-BE49-F238E27FC236}">
                <a16:creationId xmlns:a16="http://schemas.microsoft.com/office/drawing/2014/main" id="{8CF0371B-5CB6-62B9-A7DC-C38153B83E4B}"/>
              </a:ext>
            </a:extLst>
          </p:cNvPr>
          <p:cNvSpPr/>
          <p:nvPr/>
        </p:nvSpPr>
        <p:spPr>
          <a:xfrm>
            <a:off x="2968738" y="3764838"/>
            <a:ext cx="6169174" cy="261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Select Workflow solutions deployed (Total 15+ workflows across Pre-bind and Post-bind value chain)</a:t>
            </a:r>
          </a:p>
        </p:txBody>
      </p:sp>
      <p:sp>
        <p:nvSpPr>
          <p:cNvPr id="62" name="TextBox 61">
            <a:extLst>
              <a:ext uri="{FF2B5EF4-FFF2-40B4-BE49-F238E27FC236}">
                <a16:creationId xmlns:a16="http://schemas.microsoft.com/office/drawing/2014/main" id="{D37D7F0B-C86D-CD98-0E4B-1B2DF41719FB}"/>
              </a:ext>
            </a:extLst>
          </p:cNvPr>
          <p:cNvSpPr txBox="1"/>
          <p:nvPr/>
        </p:nvSpPr>
        <p:spPr>
          <a:xfrm>
            <a:off x="4573330" y="3199464"/>
            <a:ext cx="1413164" cy="464773"/>
          </a:xfrm>
          <a:prstGeom prst="rect">
            <a:avLst/>
          </a:prstGeom>
          <a:noFill/>
          <a:ln>
            <a:noFill/>
          </a:ln>
        </p:spPr>
        <p:txBody>
          <a:bodyPr wrap="square" lIns="45720" tIns="45720" rIns="45720" bIns="45720" rtlCol="0" anchor="ctr" anchorCtr="1">
            <a:noAutofit/>
          </a:bodyPr>
          <a:lstStyle/>
          <a:p>
            <a:pPr marL="0" marR="0" lvl="0" indent="0" algn="ctr" defTabSz="914400" rtl="0" eaLnBrk="1" fontAlgn="auto" latinLnBrk="0" hangingPunct="1">
              <a:lnSpc>
                <a:spcPct val="100000"/>
              </a:lnSpc>
              <a:spcBef>
                <a:spcPts val="0"/>
              </a:spcBef>
              <a:spcAft>
                <a:spcPts val="0"/>
              </a:spcAft>
              <a:buClr>
                <a:srgbClr val="0093FF"/>
              </a:buClr>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Processes orchestrated on low-code workflows </a:t>
            </a:r>
          </a:p>
        </p:txBody>
      </p:sp>
      <p:sp>
        <p:nvSpPr>
          <p:cNvPr id="63" name="TextBox 62">
            <a:extLst>
              <a:ext uri="{FF2B5EF4-FFF2-40B4-BE49-F238E27FC236}">
                <a16:creationId xmlns:a16="http://schemas.microsoft.com/office/drawing/2014/main" id="{1079F015-1BBD-D5D1-0CCB-E67414BCBA2A}"/>
              </a:ext>
            </a:extLst>
          </p:cNvPr>
          <p:cNvSpPr txBox="1"/>
          <p:nvPr/>
        </p:nvSpPr>
        <p:spPr>
          <a:xfrm>
            <a:off x="3054221" y="3199464"/>
            <a:ext cx="1413164" cy="464773"/>
          </a:xfrm>
          <a:prstGeom prst="rect">
            <a:avLst/>
          </a:prstGeom>
          <a:noFill/>
          <a:ln w="6350">
            <a:noFill/>
          </a:ln>
        </p:spPr>
        <p:txBody>
          <a:bodyPr wrap="square" lIns="45720" tIns="45720" rIns="45720" bIns="45720" rtlCol="0" anchor="ctr" anchorCtr="1">
            <a:noAutofit/>
          </a:bodyPr>
          <a:lstStyle/>
          <a:p>
            <a:pPr marL="0" marR="0" lvl="0" indent="0" algn="ctr" defTabSz="914400" rtl="0" eaLnBrk="1" fontAlgn="auto" latinLnBrk="0" hangingPunct="1">
              <a:lnSpc>
                <a:spcPct val="100000"/>
              </a:lnSpc>
              <a:spcBef>
                <a:spcPts val="0"/>
              </a:spcBef>
              <a:spcAft>
                <a:spcPts val="0"/>
              </a:spcAft>
              <a:buClr>
                <a:srgbClr val="0093FF"/>
              </a:buClr>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Date ingestion from unstructured inputs</a:t>
            </a:r>
          </a:p>
        </p:txBody>
      </p:sp>
      <p:sp>
        <p:nvSpPr>
          <p:cNvPr id="64" name="TextBox 63">
            <a:extLst>
              <a:ext uri="{FF2B5EF4-FFF2-40B4-BE49-F238E27FC236}">
                <a16:creationId xmlns:a16="http://schemas.microsoft.com/office/drawing/2014/main" id="{D79F3C23-6F4D-1FBD-B14D-0BCF8B8DBA0B}"/>
              </a:ext>
            </a:extLst>
          </p:cNvPr>
          <p:cNvSpPr txBox="1"/>
          <p:nvPr/>
        </p:nvSpPr>
        <p:spPr>
          <a:xfrm>
            <a:off x="6092439" y="3199464"/>
            <a:ext cx="1413164" cy="464773"/>
          </a:xfrm>
          <a:prstGeom prst="rect">
            <a:avLst/>
          </a:prstGeom>
          <a:noFill/>
          <a:ln>
            <a:noFill/>
          </a:ln>
        </p:spPr>
        <p:txBody>
          <a:bodyPr wrap="square" lIns="45720" tIns="45720" rIns="45720" bIns="45720" rtlCol="0" anchor="ctr" anchorCtr="1">
            <a:noAutofit/>
          </a:bodyPr>
          <a:lstStyle/>
          <a:p>
            <a:pPr marL="0" marR="0" lvl="0" indent="0" algn="ctr" defTabSz="914400" rtl="0" eaLnBrk="1" fontAlgn="auto" latinLnBrk="0" hangingPunct="1">
              <a:lnSpc>
                <a:spcPct val="100000"/>
              </a:lnSpc>
              <a:spcBef>
                <a:spcPts val="0"/>
              </a:spcBef>
              <a:spcAft>
                <a:spcPts val="0"/>
              </a:spcAft>
              <a:buClr>
                <a:srgbClr val="0093FF"/>
              </a:buClr>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Digital and RPA solutions in Cloud</a:t>
            </a:r>
          </a:p>
        </p:txBody>
      </p:sp>
      <p:sp>
        <p:nvSpPr>
          <p:cNvPr id="65" name="TextBox 64">
            <a:extLst>
              <a:ext uri="{FF2B5EF4-FFF2-40B4-BE49-F238E27FC236}">
                <a16:creationId xmlns:a16="http://schemas.microsoft.com/office/drawing/2014/main" id="{48845986-A9C3-FA5B-E96C-FE91A0E8B70E}"/>
              </a:ext>
            </a:extLst>
          </p:cNvPr>
          <p:cNvSpPr txBox="1"/>
          <p:nvPr/>
        </p:nvSpPr>
        <p:spPr>
          <a:xfrm>
            <a:off x="7611548" y="3199464"/>
            <a:ext cx="1413495" cy="464773"/>
          </a:xfrm>
          <a:prstGeom prst="rect">
            <a:avLst/>
          </a:prstGeom>
          <a:noFill/>
          <a:ln>
            <a:noFill/>
          </a:ln>
        </p:spPr>
        <p:txBody>
          <a:bodyPr wrap="square" lIns="45720" tIns="45720" rIns="45720" bIns="45720" rtlCol="0" anchor="ctr" anchorCtr="1">
            <a:noAutofit/>
          </a:bodyPr>
          <a:lstStyle/>
          <a:p>
            <a:pPr marL="0" marR="0" lvl="0" indent="0" algn="ctr" defTabSz="914400" rtl="0" eaLnBrk="1" fontAlgn="auto" latinLnBrk="0" hangingPunct="1">
              <a:lnSpc>
                <a:spcPct val="100000"/>
              </a:lnSpc>
              <a:spcBef>
                <a:spcPts val="0"/>
              </a:spcBef>
              <a:spcAft>
                <a:spcPts val="0"/>
              </a:spcAft>
              <a:buClr>
                <a:srgbClr val="0093FF"/>
              </a:buClr>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Monitoring and AI enablement</a:t>
            </a:r>
          </a:p>
        </p:txBody>
      </p:sp>
      <p:sp>
        <p:nvSpPr>
          <p:cNvPr id="78" name="Text Placeholder 23">
            <a:extLst>
              <a:ext uri="{FF2B5EF4-FFF2-40B4-BE49-F238E27FC236}">
                <a16:creationId xmlns:a16="http://schemas.microsoft.com/office/drawing/2014/main" id="{23B3B714-62C8-5FB2-A307-D8749D6D8877}"/>
              </a:ext>
            </a:extLst>
          </p:cNvPr>
          <p:cNvSpPr txBox="1">
            <a:spLocks/>
          </p:cNvSpPr>
          <p:nvPr/>
        </p:nvSpPr>
        <p:spPr>
          <a:xfrm>
            <a:off x="9252212" y="1570034"/>
            <a:ext cx="2677207" cy="28241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tx2"/>
              </a:buClr>
              <a:buFontTx/>
              <a:buNone/>
              <a:defRPr sz="1600" b="1" kern="1200">
                <a:solidFill>
                  <a:schemeClr val="tx2"/>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pitchFamily="34" charset="0"/>
                <a:ea typeface="+mn-ea"/>
                <a:cs typeface="+mn-cs"/>
              </a:rPr>
              <a:t>Workflow CoE in numbers</a:t>
            </a:r>
          </a:p>
        </p:txBody>
      </p:sp>
      <p:sp>
        <p:nvSpPr>
          <p:cNvPr id="80" name="Text Placeholder 23">
            <a:extLst>
              <a:ext uri="{FF2B5EF4-FFF2-40B4-BE49-F238E27FC236}">
                <a16:creationId xmlns:a16="http://schemas.microsoft.com/office/drawing/2014/main" id="{50CE2784-1777-8A77-2BF9-4E2268CB1CC5}"/>
              </a:ext>
            </a:extLst>
          </p:cNvPr>
          <p:cNvSpPr txBox="1">
            <a:spLocks/>
          </p:cNvSpPr>
          <p:nvPr/>
        </p:nvSpPr>
        <p:spPr>
          <a:xfrm>
            <a:off x="9252211" y="2851011"/>
            <a:ext cx="2677207" cy="28241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tx2"/>
              </a:buClr>
              <a:buFontTx/>
              <a:buNone/>
              <a:defRPr sz="1600" b="1" kern="1200">
                <a:solidFill>
                  <a:schemeClr val="tx2"/>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pitchFamily="34" charset="0"/>
                <a:ea typeface="+mn-ea"/>
                <a:cs typeface="+mn-cs"/>
              </a:rPr>
              <a:t>EXL Solution for Workflow CoE</a:t>
            </a:r>
          </a:p>
        </p:txBody>
      </p:sp>
      <p:sp>
        <p:nvSpPr>
          <p:cNvPr id="7" name="Text Placeholder 23">
            <a:extLst>
              <a:ext uri="{FF2B5EF4-FFF2-40B4-BE49-F238E27FC236}">
                <a16:creationId xmlns:a16="http://schemas.microsoft.com/office/drawing/2014/main" id="{BA805989-ED4E-E5CF-ECCD-47CAF51D91EA}"/>
              </a:ext>
            </a:extLst>
          </p:cNvPr>
          <p:cNvSpPr txBox="1">
            <a:spLocks/>
          </p:cNvSpPr>
          <p:nvPr/>
        </p:nvSpPr>
        <p:spPr>
          <a:xfrm>
            <a:off x="9266321" y="4451737"/>
            <a:ext cx="2677207" cy="28241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tx2"/>
              </a:buClr>
              <a:buFontTx/>
              <a:buNone/>
              <a:defRPr sz="1600" b="1" kern="1200">
                <a:solidFill>
                  <a:schemeClr val="tx2"/>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pitchFamily="34" charset="0"/>
                <a:ea typeface="+mn-ea"/>
                <a:cs typeface="+mn-cs"/>
              </a:rPr>
              <a:t>Appian Components</a:t>
            </a:r>
          </a:p>
        </p:txBody>
      </p:sp>
      <p:pic>
        <p:nvPicPr>
          <p:cNvPr id="9" name="Picture 8">
            <a:extLst>
              <a:ext uri="{FF2B5EF4-FFF2-40B4-BE49-F238E27FC236}">
                <a16:creationId xmlns:a16="http://schemas.microsoft.com/office/drawing/2014/main" id="{86F1D60B-1FA3-2CC4-A945-4AE33F2199C4}"/>
              </a:ext>
            </a:extLst>
          </p:cNvPr>
          <p:cNvPicPr>
            <a:picLocks noChangeAspect="1"/>
          </p:cNvPicPr>
          <p:nvPr/>
        </p:nvPicPr>
        <p:blipFill>
          <a:blip r:embed="rId3">
            <a:duotone>
              <a:schemeClr val="accent3">
                <a:shade val="45000"/>
                <a:satMod val="135000"/>
              </a:schemeClr>
              <a:prstClr val="white"/>
            </a:duotone>
          </a:blip>
          <a:stretch>
            <a:fillRect/>
          </a:stretch>
        </p:blipFill>
        <p:spPr>
          <a:xfrm>
            <a:off x="9543808" y="4726292"/>
            <a:ext cx="618282" cy="523273"/>
          </a:xfrm>
          <a:prstGeom prst="rect">
            <a:avLst/>
          </a:prstGeom>
        </p:spPr>
      </p:pic>
      <p:sp>
        <p:nvSpPr>
          <p:cNvPr id="11" name="Text Placeholder 23">
            <a:extLst>
              <a:ext uri="{FF2B5EF4-FFF2-40B4-BE49-F238E27FC236}">
                <a16:creationId xmlns:a16="http://schemas.microsoft.com/office/drawing/2014/main" id="{E5C33704-AB4F-F8EC-DEFA-FBCFD5D84305}"/>
              </a:ext>
            </a:extLst>
          </p:cNvPr>
          <p:cNvSpPr txBox="1">
            <a:spLocks/>
          </p:cNvSpPr>
          <p:nvPr/>
        </p:nvSpPr>
        <p:spPr>
          <a:xfrm>
            <a:off x="9547716" y="5299934"/>
            <a:ext cx="793289" cy="147373"/>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Clr>
                <a:schemeClr val="tx2"/>
              </a:buClr>
              <a:buFontTx/>
              <a:buNone/>
              <a:defRPr sz="1600" b="1" kern="1200">
                <a:solidFill>
                  <a:schemeClr val="tx2"/>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Data Fabric</a:t>
            </a:r>
            <a:endParaRPr kumimoji="0" lang="en-US" sz="1600" b="1" i="0" u="none" strike="noStrike" kern="1200" cap="none" spc="0" normalizeH="0" baseline="0" noProof="0">
              <a:ln>
                <a:noFill/>
              </a:ln>
              <a:solidFill>
                <a:srgbClr val="FB4D0A"/>
              </a:solidFill>
              <a:effectLst/>
              <a:uLnTx/>
              <a:uFillTx/>
              <a:latin typeface="Calibri" panose="020F0502020204030204" pitchFamily="34" charset="0"/>
              <a:ea typeface="+mn-ea"/>
              <a:cs typeface="+mn-cs"/>
            </a:endParaRPr>
          </a:p>
        </p:txBody>
      </p:sp>
      <p:sp>
        <p:nvSpPr>
          <p:cNvPr id="13" name="Text Placeholder 23">
            <a:extLst>
              <a:ext uri="{FF2B5EF4-FFF2-40B4-BE49-F238E27FC236}">
                <a16:creationId xmlns:a16="http://schemas.microsoft.com/office/drawing/2014/main" id="{5A5B1BBF-FA99-AA10-F29A-9412DE29347C}"/>
              </a:ext>
            </a:extLst>
          </p:cNvPr>
          <p:cNvSpPr txBox="1">
            <a:spLocks/>
          </p:cNvSpPr>
          <p:nvPr/>
        </p:nvSpPr>
        <p:spPr>
          <a:xfrm>
            <a:off x="10724474" y="5299934"/>
            <a:ext cx="899390" cy="147373"/>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Clr>
                <a:schemeClr val="tx2"/>
              </a:buClr>
              <a:buFontTx/>
              <a:buNone/>
              <a:defRPr sz="1600" b="1" kern="1200">
                <a:solidFill>
                  <a:schemeClr val="tx2"/>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API Integration</a:t>
            </a:r>
            <a:endParaRPr kumimoji="0" lang="en-US" sz="1600" b="1" i="0" u="none" strike="noStrike" kern="1200" cap="none" spc="0" normalizeH="0" baseline="0" noProof="0">
              <a:ln>
                <a:noFill/>
              </a:ln>
              <a:solidFill>
                <a:srgbClr val="FB4D0A"/>
              </a:solidFill>
              <a:effectLst/>
              <a:uLnTx/>
              <a:uFillTx/>
              <a:latin typeface="Calibri" panose="020F0502020204030204" pitchFamily="34" charset="0"/>
              <a:ea typeface="+mn-ea"/>
              <a:cs typeface="+mn-cs"/>
            </a:endParaRPr>
          </a:p>
        </p:txBody>
      </p:sp>
      <p:pic>
        <p:nvPicPr>
          <p:cNvPr id="23" name="Picture 22">
            <a:extLst>
              <a:ext uri="{FF2B5EF4-FFF2-40B4-BE49-F238E27FC236}">
                <a16:creationId xmlns:a16="http://schemas.microsoft.com/office/drawing/2014/main" id="{4A275CDF-2E47-0376-3A95-E7AC89424EEF}"/>
              </a:ext>
            </a:extLst>
          </p:cNvPr>
          <p:cNvPicPr>
            <a:picLocks noChangeAspect="1"/>
          </p:cNvPicPr>
          <p:nvPr/>
        </p:nvPicPr>
        <p:blipFill>
          <a:blip r:embed="rId4">
            <a:duotone>
              <a:schemeClr val="accent3">
                <a:shade val="45000"/>
                <a:satMod val="135000"/>
              </a:schemeClr>
              <a:prstClr val="white"/>
            </a:duotone>
          </a:blip>
          <a:stretch>
            <a:fillRect/>
          </a:stretch>
        </p:blipFill>
        <p:spPr>
          <a:xfrm>
            <a:off x="10849637" y="4687891"/>
            <a:ext cx="504825" cy="600075"/>
          </a:xfrm>
          <a:prstGeom prst="rect">
            <a:avLst/>
          </a:prstGeom>
        </p:spPr>
      </p:pic>
      <p:sp>
        <p:nvSpPr>
          <p:cNvPr id="29" name="Text Placeholder 23">
            <a:extLst>
              <a:ext uri="{FF2B5EF4-FFF2-40B4-BE49-F238E27FC236}">
                <a16:creationId xmlns:a16="http://schemas.microsoft.com/office/drawing/2014/main" id="{1C66F251-7106-0024-CF50-83DB81C9B41B}"/>
              </a:ext>
            </a:extLst>
          </p:cNvPr>
          <p:cNvSpPr txBox="1">
            <a:spLocks/>
          </p:cNvSpPr>
          <p:nvPr/>
        </p:nvSpPr>
        <p:spPr>
          <a:xfrm>
            <a:off x="9702043" y="6081223"/>
            <a:ext cx="320656" cy="147373"/>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Clr>
                <a:schemeClr val="tx2"/>
              </a:buClr>
              <a:buFontTx/>
              <a:buNone/>
              <a:defRPr sz="1600" b="1" kern="1200">
                <a:solidFill>
                  <a:schemeClr val="tx2"/>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Calibri"/>
                <a:cs typeface="Calibri"/>
              </a:rPr>
              <a:t>IDP</a:t>
            </a:r>
            <a:endParaRPr kumimoji="0" lang="en-US" sz="1600" b="1" i="0" u="none" strike="noStrike" kern="1200" cap="none" spc="0" normalizeH="0" baseline="0" noProof="0">
              <a:ln>
                <a:noFill/>
              </a:ln>
              <a:solidFill>
                <a:srgbClr val="FB4D0A"/>
              </a:solidFill>
              <a:effectLst/>
              <a:uLnTx/>
              <a:uFillTx/>
              <a:latin typeface="Calibri" panose="020F0502020204030204" pitchFamily="34" charset="0"/>
              <a:ea typeface="+mn-ea"/>
              <a:cs typeface="+mn-cs"/>
            </a:endParaRPr>
          </a:p>
        </p:txBody>
      </p:sp>
      <p:sp>
        <p:nvSpPr>
          <p:cNvPr id="31" name="Text Placeholder 23">
            <a:extLst>
              <a:ext uri="{FF2B5EF4-FFF2-40B4-BE49-F238E27FC236}">
                <a16:creationId xmlns:a16="http://schemas.microsoft.com/office/drawing/2014/main" id="{A9A44A71-D2FF-5C5B-1C30-179B393D3792}"/>
              </a:ext>
            </a:extLst>
          </p:cNvPr>
          <p:cNvSpPr txBox="1">
            <a:spLocks/>
          </p:cNvSpPr>
          <p:nvPr/>
        </p:nvSpPr>
        <p:spPr>
          <a:xfrm>
            <a:off x="10830574" y="6081223"/>
            <a:ext cx="629314" cy="147373"/>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Clr>
                <a:schemeClr val="tx2"/>
              </a:buClr>
              <a:buFontTx/>
              <a:buNone/>
              <a:defRPr sz="1600" b="1" kern="1200">
                <a:solidFill>
                  <a:schemeClr val="tx2"/>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Workflow</a:t>
            </a:r>
            <a:endParaRPr kumimoji="0" lang="en-US" sz="1600" b="1" i="0" u="none" strike="noStrike" kern="1200" cap="none" spc="0" normalizeH="0" baseline="0" noProof="0">
              <a:ln>
                <a:noFill/>
              </a:ln>
              <a:solidFill>
                <a:srgbClr val="FB4D0A"/>
              </a:solidFill>
              <a:effectLst/>
              <a:uLnTx/>
              <a:uFillTx/>
              <a:latin typeface="Calibri" panose="020F0502020204030204" pitchFamily="34" charset="0"/>
              <a:ea typeface="+mn-ea"/>
              <a:cs typeface="+mn-cs"/>
            </a:endParaRPr>
          </a:p>
        </p:txBody>
      </p:sp>
      <p:pic>
        <p:nvPicPr>
          <p:cNvPr id="33" name="Picture 32">
            <a:extLst>
              <a:ext uri="{FF2B5EF4-FFF2-40B4-BE49-F238E27FC236}">
                <a16:creationId xmlns:a16="http://schemas.microsoft.com/office/drawing/2014/main" id="{593C7D7E-DF07-966A-4A43-8AC8DCA430C2}"/>
              </a:ext>
            </a:extLst>
          </p:cNvPr>
          <p:cNvPicPr>
            <a:picLocks noChangeAspect="1"/>
          </p:cNvPicPr>
          <p:nvPr/>
        </p:nvPicPr>
        <p:blipFill>
          <a:blip r:embed="rId5"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9602044" y="5556354"/>
            <a:ext cx="617558" cy="512422"/>
          </a:xfrm>
          <a:prstGeom prst="rect">
            <a:avLst/>
          </a:prstGeom>
        </p:spPr>
      </p:pic>
      <p:pic>
        <p:nvPicPr>
          <p:cNvPr id="35" name="Picture 34">
            <a:extLst>
              <a:ext uri="{FF2B5EF4-FFF2-40B4-BE49-F238E27FC236}">
                <a16:creationId xmlns:a16="http://schemas.microsoft.com/office/drawing/2014/main" id="{2693957D-2EA4-3469-72F7-F9992CF719D8}"/>
              </a:ext>
            </a:extLst>
          </p:cNvPr>
          <p:cNvPicPr>
            <a:picLocks noChangeAspect="1"/>
          </p:cNvPicPr>
          <p:nvPr/>
        </p:nvPicPr>
        <p:blipFill>
          <a:blip r:embed="rId6"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10772050" y="5559542"/>
            <a:ext cx="552029" cy="506048"/>
          </a:xfrm>
          <a:prstGeom prst="rect">
            <a:avLst/>
          </a:prstGeom>
        </p:spPr>
      </p:pic>
      <p:sp>
        <p:nvSpPr>
          <p:cNvPr id="12" name="Isosceles Triangle 11">
            <a:extLst>
              <a:ext uri="{FF2B5EF4-FFF2-40B4-BE49-F238E27FC236}">
                <a16:creationId xmlns:a16="http://schemas.microsoft.com/office/drawing/2014/main" id="{BDCF203A-F630-75AF-410A-7DE4BF21B05C}"/>
              </a:ext>
            </a:extLst>
          </p:cNvPr>
          <p:cNvSpPr/>
          <p:nvPr/>
        </p:nvSpPr>
        <p:spPr>
          <a:xfrm rot="5400000">
            <a:off x="4398915" y="3170723"/>
            <a:ext cx="227586" cy="90647"/>
          </a:xfrm>
          <a:prstGeom prst="triangl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15" name="Isosceles Triangle 14">
            <a:extLst>
              <a:ext uri="{FF2B5EF4-FFF2-40B4-BE49-F238E27FC236}">
                <a16:creationId xmlns:a16="http://schemas.microsoft.com/office/drawing/2014/main" id="{681E2E39-A4D4-FE50-4062-9CD328E7CFDE}"/>
              </a:ext>
            </a:extLst>
          </p:cNvPr>
          <p:cNvSpPr/>
          <p:nvPr/>
        </p:nvSpPr>
        <p:spPr>
          <a:xfrm rot="5400000">
            <a:off x="5913476" y="3170724"/>
            <a:ext cx="227586" cy="90647"/>
          </a:xfrm>
          <a:prstGeom prst="triangl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21" name="Isosceles Triangle 20">
            <a:extLst>
              <a:ext uri="{FF2B5EF4-FFF2-40B4-BE49-F238E27FC236}">
                <a16:creationId xmlns:a16="http://schemas.microsoft.com/office/drawing/2014/main" id="{2C923313-BE3C-7D09-F09B-1410B8FD4767}"/>
              </a:ext>
            </a:extLst>
          </p:cNvPr>
          <p:cNvSpPr/>
          <p:nvPr/>
        </p:nvSpPr>
        <p:spPr>
          <a:xfrm rot="5400000">
            <a:off x="7444616" y="3170725"/>
            <a:ext cx="227586" cy="90647"/>
          </a:xfrm>
          <a:prstGeom prst="triangl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8" name="Text Placeholder 2">
            <a:extLst>
              <a:ext uri="{FF2B5EF4-FFF2-40B4-BE49-F238E27FC236}">
                <a16:creationId xmlns:a16="http://schemas.microsoft.com/office/drawing/2014/main" id="{AC1BA9E0-F9A8-D1C0-3BF7-80449E87B7CF}"/>
              </a:ext>
            </a:extLst>
          </p:cNvPr>
          <p:cNvSpPr txBox="1">
            <a:spLocks/>
          </p:cNvSpPr>
          <p:nvPr/>
        </p:nvSpPr>
        <p:spPr>
          <a:xfrm>
            <a:off x="11074400" y="0"/>
            <a:ext cx="1117600" cy="254000"/>
          </a:xfrm>
          <a:prstGeom prst="rect">
            <a:avLst/>
          </a:prstGeom>
        </p:spPr>
        <p:txBody>
          <a:bodyPr vert="horz" lIns="0" tIns="0" rIns="0" bIns="0" rtlCol="0" anchor="ctr">
            <a:noAutofit/>
          </a:bodyPr>
          <a:lstStyle>
            <a:lvl1pPr indent="0" defTabSz="914400">
              <a:lnSpc>
                <a:spcPct val="90000"/>
              </a:lnSpc>
              <a:spcBef>
                <a:spcPts val="1000"/>
              </a:spcBef>
              <a:buClr>
                <a:schemeClr val="tx2"/>
              </a:buClr>
              <a:buFontTx/>
              <a:buNone/>
              <a:defRPr sz="1600" b="1">
                <a:solidFill>
                  <a:schemeClr val="accent3"/>
                </a:solidFill>
              </a:defRPr>
            </a:lvl1pPr>
            <a:lvl2pPr marL="290513" indent="0" defTabSz="914400">
              <a:lnSpc>
                <a:spcPct val="90000"/>
              </a:lnSpc>
              <a:spcBef>
                <a:spcPts val="500"/>
              </a:spcBef>
              <a:buFontTx/>
              <a:buNone/>
              <a:tabLst/>
              <a:defRPr>
                <a:solidFill>
                  <a:schemeClr val="accent3"/>
                </a:solidFill>
              </a:defRPr>
            </a:lvl2pPr>
            <a:lvl3pPr marL="582613" indent="0" defTabSz="914400">
              <a:lnSpc>
                <a:spcPct val="90000"/>
              </a:lnSpc>
              <a:spcBef>
                <a:spcPts val="500"/>
              </a:spcBef>
              <a:buFontTx/>
              <a:buNone/>
              <a:tabLst/>
              <a:defRPr>
                <a:solidFill>
                  <a:schemeClr val="accent3"/>
                </a:solidFill>
              </a:defRPr>
            </a:lvl3pPr>
            <a:lvl4pPr marL="855663" indent="0" defTabSz="914400">
              <a:lnSpc>
                <a:spcPct val="90000"/>
              </a:lnSpc>
              <a:spcBef>
                <a:spcPts val="500"/>
              </a:spcBef>
              <a:buFontTx/>
              <a:buNone/>
              <a:tabLst/>
              <a:defRPr>
                <a:solidFill>
                  <a:schemeClr val="accent3"/>
                </a:solidFill>
              </a:defRPr>
            </a:lvl4pPr>
            <a:lvl5pPr marL="1100138" indent="0" defTabSz="914400">
              <a:lnSpc>
                <a:spcPct val="90000"/>
              </a:lnSpc>
              <a:spcBef>
                <a:spcPts val="500"/>
              </a:spcBef>
              <a:buFontTx/>
              <a:buNone/>
              <a:tabLst/>
              <a:defRPr>
                <a:solidFill>
                  <a:schemeClr val="accent3"/>
                </a:solidFill>
              </a:defRP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90000"/>
              </a:lnSpc>
              <a:spcBef>
                <a:spcPts val="1000"/>
              </a:spcBef>
              <a:spcAft>
                <a:spcPts val="0"/>
              </a:spcAft>
              <a:buClr>
                <a:srgbClr val="FB4D0A"/>
              </a:buClr>
              <a:buSzTx/>
              <a:buFontTx/>
              <a:buNone/>
              <a:tabLst/>
              <a:defRPr/>
            </a:pPr>
            <a:r>
              <a:rPr kumimoji="0" lang="en-US" sz="1400" i="0" u="none" strike="noStrike" kern="1200" cap="none" spc="0" normalizeH="0" baseline="0" noProof="0">
                <a:ln>
                  <a:noFill/>
                </a:ln>
                <a:solidFill>
                  <a:srgbClr val="005071"/>
                </a:solidFill>
                <a:effectLst/>
                <a:uLnTx/>
                <a:uFillTx/>
                <a:latin typeface="Calibri" panose="020F0502020204030204" pitchFamily="34" charset="0"/>
                <a:ea typeface="+mn-ea"/>
                <a:cs typeface="+mn-cs"/>
              </a:rPr>
              <a:t>Case Study #2</a:t>
            </a:r>
          </a:p>
        </p:txBody>
      </p:sp>
    </p:spTree>
    <p:extLst>
      <p:ext uri="{BB962C8B-B14F-4D97-AF65-F5344CB8AC3E}">
        <p14:creationId xmlns:p14="http://schemas.microsoft.com/office/powerpoint/2010/main" val="1746514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Table 34">
            <a:extLst>
              <a:ext uri="{FF2B5EF4-FFF2-40B4-BE49-F238E27FC236}">
                <a16:creationId xmlns:a16="http://schemas.microsoft.com/office/drawing/2014/main" id="{BAE56FB2-ABE6-929B-CA7B-BEE238F70988}"/>
              </a:ext>
            </a:extLst>
          </p:cNvPr>
          <p:cNvGraphicFramePr>
            <a:graphicFrameLocks noGrp="1"/>
          </p:cNvGraphicFramePr>
          <p:nvPr/>
        </p:nvGraphicFramePr>
        <p:xfrm>
          <a:off x="457200" y="1570035"/>
          <a:ext cx="11345151" cy="4530818"/>
        </p:xfrm>
        <a:graphic>
          <a:graphicData uri="http://schemas.openxmlformats.org/drawingml/2006/table">
            <a:tbl>
              <a:tblPr firstRow="1" bandRow="1">
                <a:tableStyleId>{9DCAF9ED-07DC-4A11-8D7F-57B35C25682E}</a:tableStyleId>
              </a:tblPr>
              <a:tblGrid>
                <a:gridCol w="2093938">
                  <a:extLst>
                    <a:ext uri="{9D8B030D-6E8A-4147-A177-3AD203B41FA5}">
                      <a16:colId xmlns:a16="http://schemas.microsoft.com/office/drawing/2014/main" val="2722948730"/>
                    </a:ext>
                  </a:extLst>
                </a:gridCol>
                <a:gridCol w="5745829">
                  <a:extLst>
                    <a:ext uri="{9D8B030D-6E8A-4147-A177-3AD203B41FA5}">
                      <a16:colId xmlns:a16="http://schemas.microsoft.com/office/drawing/2014/main" val="930321928"/>
                    </a:ext>
                  </a:extLst>
                </a:gridCol>
                <a:gridCol w="3505384">
                  <a:extLst>
                    <a:ext uri="{9D8B030D-6E8A-4147-A177-3AD203B41FA5}">
                      <a16:colId xmlns:a16="http://schemas.microsoft.com/office/drawing/2014/main" val="3765057266"/>
                    </a:ext>
                  </a:extLst>
                </a:gridCol>
              </a:tblGrid>
              <a:tr h="262880">
                <a:tc>
                  <a:txBody>
                    <a:bodyPr/>
                    <a:lstStyle/>
                    <a:p>
                      <a:pPr algn="l"/>
                      <a:r>
                        <a:rPr lang="en-US" sz="1100" kern="1200">
                          <a:solidFill>
                            <a:schemeClr val="bg1"/>
                          </a:solidFill>
                        </a:rPr>
                        <a:t>Project Name</a:t>
                      </a:r>
                      <a:endParaRPr lang="en-US" sz="1100" kern="1200">
                        <a:solidFill>
                          <a:schemeClr val="bg1"/>
                        </a:solidFill>
                        <a:latin typeface="+mn-lt"/>
                        <a:ea typeface="+mn-ea"/>
                        <a:cs typeface="+mn-cs"/>
                      </a:endParaRPr>
                    </a:p>
                  </a:txBody>
                  <a:tcPr anchor="ctr"/>
                </a:tc>
                <a:tc>
                  <a:txBody>
                    <a:bodyPr/>
                    <a:lstStyle/>
                    <a:p>
                      <a:pPr algn="l"/>
                      <a:r>
                        <a:rPr lang="en-US" sz="1100" kern="1200">
                          <a:solidFill>
                            <a:schemeClr val="bg1"/>
                          </a:solidFill>
                        </a:rPr>
                        <a:t>Description</a:t>
                      </a:r>
                      <a:endParaRPr lang="en-US" sz="1100" kern="1200">
                        <a:solidFill>
                          <a:schemeClr val="bg1"/>
                        </a:solidFill>
                        <a:latin typeface="+mn-lt"/>
                        <a:ea typeface="+mn-ea"/>
                        <a:cs typeface="+mn-cs"/>
                      </a:endParaRPr>
                    </a:p>
                  </a:txBody>
                  <a:tcPr anchor="ctr"/>
                </a:tc>
                <a:tc>
                  <a:txBody>
                    <a:bodyPr/>
                    <a:lstStyle/>
                    <a:p>
                      <a:pPr algn="l"/>
                      <a:r>
                        <a:rPr lang="en-US" sz="1100" kern="1200">
                          <a:solidFill>
                            <a:schemeClr val="bg1"/>
                          </a:solidFill>
                        </a:rPr>
                        <a:t>Benefits delivered</a:t>
                      </a:r>
                      <a:endParaRPr lang="en-US" sz="1100" kern="1200">
                        <a:solidFill>
                          <a:schemeClr val="bg1"/>
                        </a:solidFill>
                        <a:latin typeface="+mn-lt"/>
                        <a:ea typeface="+mn-ea"/>
                        <a:cs typeface="+mn-cs"/>
                      </a:endParaRPr>
                    </a:p>
                  </a:txBody>
                  <a:tcPr anchor="ctr"/>
                </a:tc>
                <a:extLst>
                  <a:ext uri="{0D108BD9-81ED-4DB2-BD59-A6C34878D82A}">
                    <a16:rowId xmlns:a16="http://schemas.microsoft.com/office/drawing/2014/main" val="2467710319"/>
                  </a:ext>
                </a:extLst>
              </a:tr>
              <a:tr h="371125">
                <a:tc>
                  <a:txBody>
                    <a:bodyPr/>
                    <a:lstStyle/>
                    <a:p>
                      <a:pPr marL="0" algn="l" defTabSz="914400" rtl="0" eaLnBrk="1" latinLnBrk="0" hangingPunct="1"/>
                      <a:r>
                        <a:rPr lang="en-US" sz="900" b="1" kern="1200">
                          <a:solidFill>
                            <a:schemeClr val="tx1"/>
                          </a:solidFill>
                        </a:rPr>
                        <a:t>Underwriting Submissions</a:t>
                      </a:r>
                      <a:endParaRPr lang="en-US" sz="900" b="1" kern="1200">
                        <a:solidFill>
                          <a:schemeClr val="tx1"/>
                        </a:solidFill>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rPr>
                        <a:t>End to end management of new business and renewal submissions incorporating intelligent content extraction, business rule management, data validation and enrichment</a:t>
                      </a:r>
                      <a:endParaRPr lang="en-US" sz="900" kern="1200">
                        <a:solidFill>
                          <a:schemeClr val="tx1"/>
                        </a:solidFill>
                        <a:latin typeface="+mn-lt"/>
                        <a:ea typeface="+mn-ea"/>
                        <a:cs typeface="+mn-cs"/>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900" kern="1200">
                          <a:solidFill>
                            <a:schemeClr val="tx1"/>
                          </a:solidFill>
                        </a:rPr>
                        <a:t>35% efficiency improvement</a:t>
                      </a:r>
                    </a:p>
                    <a:p>
                      <a:pPr marL="285750" marR="0" lvl="0" indent="-2857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900" kern="1200">
                          <a:solidFill>
                            <a:schemeClr val="tx1"/>
                          </a:solidFill>
                        </a:rPr>
                        <a:t>Improved compliance for better UW decisions</a:t>
                      </a:r>
                      <a:endParaRPr lang="en-US" sz="900" kern="1200">
                        <a:solidFill>
                          <a:schemeClr val="tx1"/>
                        </a:solidFill>
                        <a:latin typeface="+mn-lt"/>
                        <a:ea typeface="+mn-ea"/>
                        <a:cs typeface="+mn-cs"/>
                      </a:endParaRPr>
                    </a:p>
                  </a:txBody>
                  <a:tcPr anchor="ctr"/>
                </a:tc>
                <a:extLst>
                  <a:ext uri="{0D108BD9-81ED-4DB2-BD59-A6C34878D82A}">
                    <a16:rowId xmlns:a16="http://schemas.microsoft.com/office/drawing/2014/main" val="587163684"/>
                  </a:ext>
                </a:extLst>
              </a:tr>
              <a:tr h="371125">
                <a:tc>
                  <a:txBody>
                    <a:bodyPr/>
                    <a:lstStyle/>
                    <a:p>
                      <a:r>
                        <a:rPr lang="en-US" sz="900" b="1" kern="1200">
                          <a:solidFill>
                            <a:schemeClr val="tx1"/>
                          </a:solidFill>
                        </a:rPr>
                        <a:t>Commercial Property Risk -  Quote and Servicing</a:t>
                      </a:r>
                      <a:endParaRPr lang="en-US" sz="900" b="1" kern="1200">
                        <a:solidFill>
                          <a:schemeClr val="tx1"/>
                        </a:solidFill>
                        <a:latin typeface="+mn-lt"/>
                        <a:ea typeface="+mn-ea"/>
                        <a:cs typeface="+mn-cs"/>
                      </a:endParaRPr>
                    </a:p>
                  </a:txBody>
                  <a:tcPr anchor="ctr"/>
                </a:tc>
                <a:tc>
                  <a:txBody>
                    <a:bodyPr/>
                    <a:lstStyle/>
                    <a:p>
                      <a:r>
                        <a:rPr lang="en-US" sz="900" kern="1200">
                          <a:solidFill>
                            <a:schemeClr val="tx1"/>
                          </a:solidFill>
                        </a:rPr>
                        <a:t>End to end servicing platform to handle quoting, customer onboarding, mid-term adjustments, policy renewals and premium changes</a:t>
                      </a:r>
                      <a:endParaRPr lang="en-US" sz="900" kern="1200">
                        <a:solidFill>
                          <a:schemeClr val="tx1"/>
                        </a:solidFill>
                        <a:latin typeface="+mn-lt"/>
                        <a:ea typeface="+mn-ea"/>
                        <a:cs typeface="+mn-cs"/>
                      </a:endParaRPr>
                    </a:p>
                  </a:txBody>
                  <a:tcPr anchor="ctr"/>
                </a:tc>
                <a:tc>
                  <a:txBody>
                    <a:bodyPr/>
                    <a:lstStyle/>
                    <a:p>
                      <a:pPr marL="285750" indent="-285750">
                        <a:buClr>
                          <a:schemeClr val="tx1"/>
                        </a:buClr>
                        <a:buFont typeface="Arial" panose="020B0604020202020204" pitchFamily="34" charset="0"/>
                        <a:buChar char="•"/>
                      </a:pPr>
                      <a:r>
                        <a:rPr lang="en-US" sz="900" kern="1200">
                          <a:solidFill>
                            <a:schemeClr val="tx1"/>
                          </a:solidFill>
                        </a:rPr>
                        <a:t>~25% efficiency, Improved Client Satisfaction, Higher New business, lower E&amp;Os</a:t>
                      </a:r>
                      <a:endParaRPr lang="en-US" sz="900" kern="1200">
                        <a:solidFill>
                          <a:schemeClr val="tx1"/>
                        </a:solidFill>
                        <a:latin typeface="+mn-lt"/>
                        <a:ea typeface="+mn-ea"/>
                        <a:cs typeface="+mn-cs"/>
                      </a:endParaRPr>
                    </a:p>
                  </a:txBody>
                  <a:tcPr anchor="ctr"/>
                </a:tc>
                <a:extLst>
                  <a:ext uri="{0D108BD9-81ED-4DB2-BD59-A6C34878D82A}">
                    <a16:rowId xmlns:a16="http://schemas.microsoft.com/office/drawing/2014/main" val="1617510669"/>
                  </a:ext>
                </a:extLst>
              </a:tr>
              <a:tr h="510297">
                <a:tc>
                  <a:txBody>
                    <a:bodyPr/>
                    <a:lstStyle/>
                    <a:p>
                      <a:r>
                        <a:rPr lang="en-US" sz="900" b="1" kern="1200">
                          <a:solidFill>
                            <a:schemeClr val="tx1"/>
                          </a:solidFill>
                        </a:rPr>
                        <a:t>Remittance</a:t>
                      </a:r>
                      <a:endParaRPr lang="en-US" sz="900" b="1" kern="1200">
                        <a:solidFill>
                          <a:schemeClr val="tx1"/>
                        </a:solidFill>
                        <a:latin typeface="+mn-lt"/>
                        <a:ea typeface="+mn-ea"/>
                        <a:cs typeface="+mn-cs"/>
                      </a:endParaRPr>
                    </a:p>
                  </a:txBody>
                  <a:tcPr anchor="ctr"/>
                </a:tc>
                <a:tc>
                  <a:txBody>
                    <a:bodyPr/>
                    <a:lstStyle/>
                    <a:p>
                      <a:r>
                        <a:rPr lang="en-US" sz="900" kern="1200">
                          <a:solidFill>
                            <a:schemeClr val="tx1"/>
                          </a:solidFill>
                        </a:rPr>
                        <a:t>Digital Remittance application to handle payment received from field agents including check scanning, bank statement validation, payment application and suspense amount resolution</a:t>
                      </a:r>
                      <a:endParaRPr lang="en-US" sz="900" kern="1200">
                        <a:solidFill>
                          <a:schemeClr val="tx1"/>
                        </a:solidFill>
                        <a:latin typeface="+mn-lt"/>
                        <a:ea typeface="+mn-ea"/>
                        <a:cs typeface="+mn-cs"/>
                      </a:endParaRPr>
                    </a:p>
                  </a:txBody>
                  <a:tcPr anchor="ctr"/>
                </a:tc>
                <a:tc>
                  <a:txBody>
                    <a:bodyPr/>
                    <a:lstStyle/>
                    <a:p>
                      <a:pPr marL="285750" indent="-285750">
                        <a:buClr>
                          <a:schemeClr val="tx1"/>
                        </a:buClr>
                        <a:buFont typeface="Arial" panose="020B0604020202020204" pitchFamily="34" charset="0"/>
                        <a:buChar char="•"/>
                      </a:pPr>
                      <a:r>
                        <a:rPr lang="en-US" sz="900" kern="1200">
                          <a:solidFill>
                            <a:schemeClr val="tx1"/>
                          </a:solidFill>
                        </a:rPr>
                        <a:t>25-30% Efficiency Gain</a:t>
                      </a:r>
                    </a:p>
                    <a:p>
                      <a:pPr marL="285750" indent="-285750">
                        <a:buClr>
                          <a:schemeClr val="tx1"/>
                        </a:buClr>
                        <a:buFont typeface="Arial" panose="020B0604020202020204" pitchFamily="34" charset="0"/>
                        <a:buChar char="•"/>
                      </a:pPr>
                      <a:r>
                        <a:rPr lang="en-US" sz="900" kern="1200">
                          <a:solidFill>
                            <a:schemeClr val="tx1"/>
                          </a:solidFill>
                        </a:rPr>
                        <a:t>15-20% reduction in Cycle Time</a:t>
                      </a:r>
                    </a:p>
                    <a:p>
                      <a:pPr marL="285750" indent="-285750">
                        <a:buClr>
                          <a:schemeClr val="tx1"/>
                        </a:buClr>
                        <a:buFont typeface="Arial" panose="020B0604020202020204" pitchFamily="34" charset="0"/>
                        <a:buChar char="•"/>
                      </a:pPr>
                      <a:r>
                        <a:rPr lang="en-US" sz="900" kern="1200">
                          <a:solidFill>
                            <a:schemeClr val="tx1"/>
                          </a:solidFill>
                        </a:rPr>
                        <a:t>2-3% improvement in process quality</a:t>
                      </a:r>
                      <a:endParaRPr lang="en-US" sz="900" kern="1200">
                        <a:solidFill>
                          <a:schemeClr val="tx1"/>
                        </a:solidFill>
                        <a:latin typeface="+mn-lt"/>
                        <a:ea typeface="+mn-ea"/>
                        <a:cs typeface="+mn-cs"/>
                      </a:endParaRPr>
                    </a:p>
                  </a:txBody>
                  <a:tcPr anchor="ctr"/>
                </a:tc>
                <a:extLst>
                  <a:ext uri="{0D108BD9-81ED-4DB2-BD59-A6C34878D82A}">
                    <a16:rowId xmlns:a16="http://schemas.microsoft.com/office/drawing/2014/main" val="129262712"/>
                  </a:ext>
                </a:extLst>
              </a:tr>
              <a:tr h="510297">
                <a:tc>
                  <a:txBody>
                    <a:bodyPr/>
                    <a:lstStyle/>
                    <a:p>
                      <a:r>
                        <a:rPr lang="en-US" sz="900" b="1" kern="1200">
                          <a:solidFill>
                            <a:schemeClr val="tx1"/>
                          </a:solidFill>
                        </a:rPr>
                        <a:t>Claims</a:t>
                      </a:r>
                      <a:endParaRPr lang="en-US" sz="900" b="1" kern="1200">
                        <a:solidFill>
                          <a:schemeClr val="tx1"/>
                        </a:solidFill>
                        <a:latin typeface="+mn-lt"/>
                        <a:ea typeface="+mn-ea"/>
                        <a:cs typeface="+mn-cs"/>
                      </a:endParaRPr>
                    </a:p>
                  </a:txBody>
                  <a:tcPr anchor="ctr"/>
                </a:tc>
                <a:tc>
                  <a:txBody>
                    <a:bodyPr/>
                    <a:lstStyle/>
                    <a:p>
                      <a:r>
                        <a:rPr lang="en-US" sz="900" kern="1200">
                          <a:solidFill>
                            <a:schemeClr val="tx1"/>
                          </a:solidFill>
                        </a:rPr>
                        <a:t>Digital Claims application to handle end to end claim lifecycle from loss report (FNOL) to Payment. Includes email ingestion, document extraction, payment</a:t>
                      </a:r>
                      <a:endParaRPr lang="en-US" sz="900" kern="1200">
                        <a:solidFill>
                          <a:schemeClr val="tx1"/>
                        </a:solidFill>
                        <a:latin typeface="+mn-lt"/>
                        <a:ea typeface="+mn-ea"/>
                        <a:cs typeface="+mn-cs"/>
                      </a:endParaRPr>
                    </a:p>
                  </a:txBody>
                  <a:tcPr anchor="ctr"/>
                </a:tc>
                <a:tc>
                  <a:txBody>
                    <a:bodyPr/>
                    <a:lstStyle/>
                    <a:p>
                      <a:pPr marL="285750" indent="-285750">
                        <a:buClr>
                          <a:schemeClr val="tx1"/>
                        </a:buClr>
                        <a:buFont typeface="Arial" panose="020B0604020202020204" pitchFamily="34" charset="0"/>
                        <a:buChar char="•"/>
                      </a:pPr>
                      <a:r>
                        <a:rPr lang="en-US" sz="900" kern="1200">
                          <a:solidFill>
                            <a:schemeClr val="tx1"/>
                          </a:solidFill>
                        </a:rPr>
                        <a:t>15-2% reduction in FNOL cycle time</a:t>
                      </a:r>
                    </a:p>
                    <a:p>
                      <a:pPr marL="285750" indent="-285750">
                        <a:buClr>
                          <a:schemeClr val="tx1"/>
                        </a:buClr>
                        <a:buFont typeface="Arial" panose="020B0604020202020204" pitchFamily="34" charset="0"/>
                        <a:buChar char="•"/>
                      </a:pPr>
                      <a:r>
                        <a:rPr lang="en-US" sz="900" kern="1200">
                          <a:solidFill>
                            <a:schemeClr val="tx1"/>
                          </a:solidFill>
                        </a:rPr>
                        <a:t>35-40% Efficiency Gain for paper FNOL</a:t>
                      </a:r>
                    </a:p>
                    <a:p>
                      <a:pPr marL="285750" indent="-285750">
                        <a:buClr>
                          <a:schemeClr val="tx1"/>
                        </a:buClr>
                        <a:buFont typeface="Arial" panose="020B0604020202020204" pitchFamily="34" charset="0"/>
                        <a:buChar char="•"/>
                      </a:pPr>
                      <a:r>
                        <a:rPr lang="en-US" sz="900" kern="1200">
                          <a:solidFill>
                            <a:schemeClr val="tx1"/>
                          </a:solidFill>
                        </a:rPr>
                        <a:t>2-3% improvement in process quality</a:t>
                      </a:r>
                      <a:endParaRPr lang="en-US" sz="900" kern="1200">
                        <a:solidFill>
                          <a:schemeClr val="tx1"/>
                        </a:solidFill>
                        <a:latin typeface="+mn-lt"/>
                        <a:ea typeface="+mn-ea"/>
                        <a:cs typeface="+mn-cs"/>
                      </a:endParaRPr>
                    </a:p>
                  </a:txBody>
                  <a:tcPr anchor="ctr"/>
                </a:tc>
                <a:extLst>
                  <a:ext uri="{0D108BD9-81ED-4DB2-BD59-A6C34878D82A}">
                    <a16:rowId xmlns:a16="http://schemas.microsoft.com/office/drawing/2014/main" val="2319807427"/>
                  </a:ext>
                </a:extLst>
              </a:tr>
              <a:tr h="510297">
                <a:tc>
                  <a:txBody>
                    <a:bodyPr/>
                    <a:lstStyle/>
                    <a:p>
                      <a:r>
                        <a:rPr lang="en-US" sz="900" b="1" kern="1200">
                          <a:solidFill>
                            <a:schemeClr val="tx1"/>
                          </a:solidFill>
                        </a:rPr>
                        <a:t>Health Solutions</a:t>
                      </a:r>
                      <a:endParaRPr lang="en-US" sz="900" b="1" kern="1200">
                        <a:solidFill>
                          <a:schemeClr val="tx1"/>
                        </a:solidFill>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rPr>
                        <a:t>Digital solution to integrate small vertical teams into “One National Team”. One stop solution for management reports to enhance agility</a:t>
                      </a:r>
                      <a:endParaRPr lang="en-US" sz="900" kern="1200">
                        <a:solidFill>
                          <a:schemeClr val="tx1"/>
                        </a:solidFill>
                        <a:latin typeface="+mn-lt"/>
                        <a:ea typeface="+mn-ea"/>
                        <a:cs typeface="+mn-cs"/>
                      </a:endParaRPr>
                    </a:p>
                  </a:txBody>
                  <a:tcPr anchor="ctr"/>
                </a:tc>
                <a:tc>
                  <a:txBody>
                    <a:bodyPr/>
                    <a:lstStyle/>
                    <a:p>
                      <a:pPr marL="285750" indent="-285750">
                        <a:buClr>
                          <a:schemeClr val="tx1"/>
                        </a:buClr>
                        <a:buFont typeface="Arial" panose="020B0604020202020204" pitchFamily="34" charset="0"/>
                        <a:buChar char="•"/>
                      </a:pPr>
                      <a:r>
                        <a:rPr lang="en-US" sz="900" kern="1200">
                          <a:solidFill>
                            <a:schemeClr val="tx1"/>
                          </a:solidFill>
                        </a:rPr>
                        <a:t>TAT improvement by ~15%​</a:t>
                      </a:r>
                    </a:p>
                    <a:p>
                      <a:pPr marL="285750" indent="-285750">
                        <a:buClr>
                          <a:schemeClr val="tx1"/>
                        </a:buClr>
                        <a:buFont typeface="Arial" panose="020B0604020202020204" pitchFamily="34" charset="0"/>
                        <a:buChar char="•"/>
                      </a:pPr>
                      <a:r>
                        <a:rPr lang="en-US" sz="900" kern="1200">
                          <a:solidFill>
                            <a:schemeClr val="tx1"/>
                          </a:solidFill>
                        </a:rPr>
                        <a:t>Accuracy improvement by ~20%</a:t>
                      </a:r>
                    </a:p>
                    <a:p>
                      <a:pPr marL="285750" indent="-285750">
                        <a:buClr>
                          <a:schemeClr val="tx1"/>
                        </a:buClr>
                        <a:buFont typeface="Arial" panose="020B0604020202020204" pitchFamily="34" charset="0"/>
                        <a:buChar char="•"/>
                      </a:pPr>
                      <a:r>
                        <a:rPr lang="en-US" sz="900" kern="1200">
                          <a:solidFill>
                            <a:schemeClr val="tx1"/>
                          </a:solidFill>
                        </a:rPr>
                        <a:t>Support operating model redesign to </a:t>
                      </a:r>
                      <a:r>
                        <a:rPr lang="en-US" sz="900" kern="1200" err="1">
                          <a:solidFill>
                            <a:schemeClr val="tx1"/>
                          </a:solidFill>
                        </a:rPr>
                        <a:t>standardise</a:t>
                      </a:r>
                      <a:r>
                        <a:rPr lang="en-US" sz="900" kern="1200">
                          <a:solidFill>
                            <a:schemeClr val="tx1"/>
                          </a:solidFill>
                        </a:rPr>
                        <a:t> work​</a:t>
                      </a:r>
                      <a:endParaRPr lang="en-US" sz="900" kern="1200">
                        <a:solidFill>
                          <a:schemeClr val="tx1"/>
                        </a:solidFill>
                        <a:latin typeface="+mn-lt"/>
                        <a:ea typeface="+mn-ea"/>
                        <a:cs typeface="+mn-cs"/>
                      </a:endParaRPr>
                    </a:p>
                  </a:txBody>
                  <a:tcPr anchor="ctr"/>
                </a:tc>
                <a:extLst>
                  <a:ext uri="{0D108BD9-81ED-4DB2-BD59-A6C34878D82A}">
                    <a16:rowId xmlns:a16="http://schemas.microsoft.com/office/drawing/2014/main" val="157592249"/>
                  </a:ext>
                </a:extLst>
              </a:tr>
              <a:tr h="371125">
                <a:tc>
                  <a:txBody>
                    <a:bodyPr/>
                    <a:lstStyle/>
                    <a:p>
                      <a:r>
                        <a:rPr lang="en-US" sz="900" b="1" kern="1200">
                          <a:solidFill>
                            <a:schemeClr val="tx1"/>
                          </a:solidFill>
                        </a:rPr>
                        <a:t>New Client Onboarding</a:t>
                      </a:r>
                      <a:endParaRPr lang="en-US" sz="900" b="1" kern="1200">
                        <a:solidFill>
                          <a:schemeClr val="tx1"/>
                        </a:solidFill>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noProof="0">
                          <a:solidFill>
                            <a:schemeClr val="tx1"/>
                          </a:solidFill>
                        </a:rPr>
                        <a:t>Digital workflow for end-to-end management of new client onboarding lifecycle</a:t>
                      </a:r>
                      <a:endParaRPr lang="en-US" sz="900" kern="1200" noProof="0">
                        <a:solidFill>
                          <a:schemeClr val="tx1"/>
                        </a:solidFill>
                        <a:latin typeface="+mn-lt"/>
                        <a:ea typeface="+mn-ea"/>
                        <a:cs typeface="+mn-cs"/>
                      </a:endParaRPr>
                    </a:p>
                  </a:txBody>
                  <a:tcPr anchor="ctr"/>
                </a:tc>
                <a:tc>
                  <a:txBody>
                    <a:bodyPr/>
                    <a:lstStyle/>
                    <a:p>
                      <a:pPr marL="285750" indent="-285750">
                        <a:buClr>
                          <a:schemeClr val="tx1"/>
                        </a:buClr>
                        <a:buFont typeface="Arial" panose="020B0604020202020204" pitchFamily="34" charset="0"/>
                        <a:buChar char="•"/>
                      </a:pPr>
                      <a:r>
                        <a:rPr lang="en-US" sz="900" kern="1200">
                          <a:solidFill>
                            <a:schemeClr val="tx1"/>
                          </a:solidFill>
                        </a:rPr>
                        <a:t>~40% reduction in onboarding time, improved CSAT, faster revenue </a:t>
                      </a:r>
                      <a:r>
                        <a:rPr lang="en-US" sz="900" kern="1200" err="1">
                          <a:solidFill>
                            <a:schemeClr val="tx1"/>
                          </a:solidFill>
                        </a:rPr>
                        <a:t>realisation</a:t>
                      </a:r>
                      <a:endParaRPr lang="en-US" sz="900" kern="1200">
                        <a:solidFill>
                          <a:schemeClr val="tx1"/>
                        </a:solidFill>
                        <a:latin typeface="+mn-lt"/>
                        <a:ea typeface="+mn-ea"/>
                        <a:cs typeface="+mn-cs"/>
                      </a:endParaRPr>
                    </a:p>
                  </a:txBody>
                  <a:tcPr anchor="ctr"/>
                </a:tc>
                <a:extLst>
                  <a:ext uri="{0D108BD9-81ED-4DB2-BD59-A6C34878D82A}">
                    <a16:rowId xmlns:a16="http://schemas.microsoft.com/office/drawing/2014/main" val="1736421562"/>
                  </a:ext>
                </a:extLst>
              </a:tr>
              <a:tr h="371125">
                <a:tc>
                  <a:txBody>
                    <a:bodyPr/>
                    <a:lstStyle/>
                    <a:p>
                      <a:r>
                        <a:rPr lang="en-US" sz="900" b="1" kern="1200">
                          <a:solidFill>
                            <a:schemeClr val="tx1"/>
                          </a:solidFill>
                        </a:rPr>
                        <a:t>Intercompany Accounting</a:t>
                      </a:r>
                      <a:endParaRPr lang="en-US" sz="900" b="1" kern="1200">
                        <a:solidFill>
                          <a:schemeClr val="tx1"/>
                        </a:solidFill>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noProof="0">
                          <a:solidFill>
                            <a:schemeClr val="tx1"/>
                          </a:solidFill>
                        </a:rPr>
                        <a:t>Digital Workflow to handle intercompany accounting transactions across the Globe to ensure timely cash allocation and closure of accounts</a:t>
                      </a:r>
                      <a:endParaRPr lang="en-US" sz="900" kern="1200" noProof="0">
                        <a:solidFill>
                          <a:schemeClr val="tx1"/>
                        </a:solidFill>
                        <a:latin typeface="+mn-lt"/>
                        <a:ea typeface="+mn-ea"/>
                        <a:cs typeface="+mn-cs"/>
                      </a:endParaRPr>
                    </a:p>
                  </a:txBody>
                  <a:tcPr anchor="ctr"/>
                </a:tc>
                <a:tc>
                  <a:txBody>
                    <a:bodyPr/>
                    <a:lstStyle/>
                    <a:p>
                      <a:pPr marL="285750" indent="-285750">
                        <a:buClr>
                          <a:schemeClr val="tx1"/>
                        </a:buClr>
                        <a:buFont typeface="Arial" panose="020B0604020202020204" pitchFamily="34" charset="0"/>
                        <a:buChar char="•"/>
                      </a:pPr>
                      <a:r>
                        <a:rPr lang="en-US" sz="900" kern="1200">
                          <a:solidFill>
                            <a:schemeClr val="tx1"/>
                          </a:solidFill>
                        </a:rPr>
                        <a:t>80% reduction in out of balance accounts</a:t>
                      </a:r>
                    </a:p>
                    <a:p>
                      <a:pPr marL="285750" indent="-285750">
                        <a:buClr>
                          <a:schemeClr val="tx1"/>
                        </a:buClr>
                        <a:buFont typeface="Arial" panose="020B0604020202020204" pitchFamily="34" charset="0"/>
                        <a:buChar char="•"/>
                      </a:pPr>
                      <a:r>
                        <a:rPr lang="en-US" sz="900" kern="1200">
                          <a:solidFill>
                            <a:schemeClr val="tx1"/>
                          </a:solidFill>
                        </a:rPr>
                        <a:t>Improved SOX Compliance</a:t>
                      </a:r>
                      <a:endParaRPr lang="en-US" sz="900" kern="1200">
                        <a:solidFill>
                          <a:schemeClr val="tx1"/>
                        </a:solidFill>
                        <a:latin typeface="+mn-lt"/>
                        <a:ea typeface="+mn-ea"/>
                        <a:cs typeface="+mn-cs"/>
                      </a:endParaRPr>
                    </a:p>
                  </a:txBody>
                  <a:tcPr anchor="ctr"/>
                </a:tc>
                <a:extLst>
                  <a:ext uri="{0D108BD9-81ED-4DB2-BD59-A6C34878D82A}">
                    <a16:rowId xmlns:a16="http://schemas.microsoft.com/office/drawing/2014/main" val="1456632809"/>
                  </a:ext>
                </a:extLst>
              </a:tr>
              <a:tr h="371125">
                <a:tc>
                  <a:txBody>
                    <a:bodyPr/>
                    <a:lstStyle/>
                    <a:p>
                      <a:r>
                        <a:rPr lang="en-US" sz="900" b="1" kern="1200">
                          <a:solidFill>
                            <a:schemeClr val="tx1"/>
                          </a:solidFill>
                        </a:rPr>
                        <a:t>Digital Policy Management</a:t>
                      </a:r>
                      <a:endParaRPr lang="en-US" sz="900" b="1" kern="1200">
                        <a:solidFill>
                          <a:schemeClr val="tx1"/>
                        </a:solidFill>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rPr>
                        <a:t>Digital workflow  solution to manage end to end policy issuance lifecycle which </a:t>
                      </a:r>
                      <a:r>
                        <a:rPr lang="en-US" sz="900" kern="1200" err="1">
                          <a:solidFill>
                            <a:schemeClr val="tx1"/>
                          </a:solidFill>
                        </a:rPr>
                        <a:t>standardises</a:t>
                      </a:r>
                      <a:r>
                        <a:rPr lang="en-US" sz="900" kern="1200">
                          <a:solidFill>
                            <a:schemeClr val="tx1"/>
                          </a:solidFill>
                        </a:rPr>
                        <a:t> and enables management of all required activities and documentation</a:t>
                      </a:r>
                      <a:endParaRPr lang="en-US" sz="900" kern="1200">
                        <a:solidFill>
                          <a:schemeClr val="tx1"/>
                        </a:solidFill>
                        <a:latin typeface="+mn-lt"/>
                        <a:ea typeface="+mn-ea"/>
                        <a:cs typeface="+mn-cs"/>
                      </a:endParaRPr>
                    </a:p>
                  </a:txBody>
                  <a:tcPr anchor="ctr"/>
                </a:tc>
                <a:tc>
                  <a:txBody>
                    <a:bodyPr/>
                    <a:lstStyle/>
                    <a:p>
                      <a:pPr marL="285750" indent="-285750">
                        <a:buClr>
                          <a:schemeClr val="tx1"/>
                        </a:buClr>
                        <a:buFont typeface="Arial" panose="020B0604020202020204" pitchFamily="34" charset="0"/>
                        <a:buChar char="•"/>
                      </a:pPr>
                      <a:r>
                        <a:rPr lang="en-US" sz="900" kern="1200">
                          <a:solidFill>
                            <a:schemeClr val="tx1"/>
                          </a:solidFill>
                        </a:rPr>
                        <a:t>Replacement of an obsolete solution with a modern solution including new </a:t>
                      </a:r>
                      <a:r>
                        <a:rPr lang="en-GB" sz="900" kern="1200">
                          <a:solidFill>
                            <a:schemeClr val="tx1"/>
                          </a:solidFill>
                        </a:rPr>
                        <a:t>functionalities and features </a:t>
                      </a:r>
                      <a:endParaRPr lang="en-US" sz="900" kern="1200">
                        <a:solidFill>
                          <a:schemeClr val="tx1"/>
                        </a:solidFill>
                        <a:latin typeface="+mn-lt"/>
                        <a:ea typeface="+mn-ea"/>
                        <a:cs typeface="+mn-cs"/>
                      </a:endParaRPr>
                    </a:p>
                  </a:txBody>
                  <a:tcPr anchor="ctr"/>
                </a:tc>
                <a:extLst>
                  <a:ext uri="{0D108BD9-81ED-4DB2-BD59-A6C34878D82A}">
                    <a16:rowId xmlns:a16="http://schemas.microsoft.com/office/drawing/2014/main" val="3313125463"/>
                  </a:ext>
                </a:extLst>
              </a:tr>
              <a:tr h="510297">
                <a:tc>
                  <a:txBody>
                    <a:bodyPr/>
                    <a:lstStyle/>
                    <a:p>
                      <a:r>
                        <a:rPr lang="en-US" sz="900" b="1" kern="1200">
                          <a:solidFill>
                            <a:schemeClr val="tx1"/>
                          </a:solidFill>
                        </a:rPr>
                        <a:t>User Dashboard</a:t>
                      </a:r>
                      <a:endParaRPr lang="en-US" sz="900" b="1" kern="1200">
                        <a:solidFill>
                          <a:schemeClr val="tx1"/>
                        </a:solidFill>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rPr>
                        <a:t>Digital workflow solution to </a:t>
                      </a:r>
                      <a:r>
                        <a:rPr lang="en-US" sz="900" kern="1200" err="1">
                          <a:solidFill>
                            <a:schemeClr val="tx1"/>
                          </a:solidFill>
                        </a:rPr>
                        <a:t>standardise</a:t>
                      </a:r>
                      <a:r>
                        <a:rPr lang="en-US" sz="900" kern="1200">
                          <a:solidFill>
                            <a:schemeClr val="tx1"/>
                          </a:solidFill>
                        </a:rPr>
                        <a:t> Revenue Recognition process resulting in elimination of manual work assignments, improved productivity and ensure that all aspects of process are completed in a timely manner with proper tracking</a:t>
                      </a:r>
                      <a:endParaRPr lang="en-US" sz="900" kern="1200">
                        <a:solidFill>
                          <a:schemeClr val="tx1"/>
                        </a:solidFill>
                        <a:latin typeface="+mn-lt"/>
                        <a:ea typeface="+mn-ea"/>
                        <a:cs typeface="+mn-cs"/>
                      </a:endParaRPr>
                    </a:p>
                  </a:txBody>
                  <a:tcPr anchor="ctr"/>
                </a:tc>
                <a:tc>
                  <a:txBody>
                    <a:bodyPr/>
                    <a:lstStyle/>
                    <a:p>
                      <a:pPr marL="285750" indent="-285750">
                        <a:buClr>
                          <a:schemeClr val="tx1"/>
                        </a:buClr>
                        <a:buFont typeface="Arial" panose="020B0604020202020204" pitchFamily="34" charset="0"/>
                        <a:buChar char="•"/>
                      </a:pPr>
                      <a:r>
                        <a:rPr lang="en-US" sz="900" kern="1200">
                          <a:solidFill>
                            <a:schemeClr val="tx1"/>
                          </a:solidFill>
                        </a:rPr>
                        <a:t>Supports revenue recognition of &gt;$100M USD of revenue</a:t>
                      </a:r>
                    </a:p>
                    <a:p>
                      <a:pPr marL="285750" indent="-285750">
                        <a:buClr>
                          <a:schemeClr val="tx1"/>
                        </a:buClr>
                        <a:buFont typeface="Arial" panose="020B0604020202020204" pitchFamily="34" charset="0"/>
                        <a:buChar char="•"/>
                      </a:pPr>
                      <a:r>
                        <a:rPr lang="en-US" sz="900" kern="1200">
                          <a:solidFill>
                            <a:schemeClr val="tx1"/>
                          </a:solidFill>
                        </a:rPr>
                        <a:t>5-7% Improved Data Quality/Accuracy</a:t>
                      </a:r>
                      <a:endParaRPr lang="en-US" sz="900" kern="1200">
                        <a:solidFill>
                          <a:schemeClr val="tx1"/>
                        </a:solidFill>
                        <a:latin typeface="+mn-lt"/>
                        <a:ea typeface="+mn-ea"/>
                        <a:cs typeface="+mn-cs"/>
                      </a:endParaRPr>
                    </a:p>
                  </a:txBody>
                  <a:tcPr anchor="ctr"/>
                </a:tc>
                <a:extLst>
                  <a:ext uri="{0D108BD9-81ED-4DB2-BD59-A6C34878D82A}">
                    <a16:rowId xmlns:a16="http://schemas.microsoft.com/office/drawing/2014/main" val="4217710229"/>
                  </a:ext>
                </a:extLst>
              </a:tr>
              <a:tr h="371125">
                <a:tc>
                  <a:txBody>
                    <a:bodyPr/>
                    <a:lstStyle/>
                    <a:p>
                      <a:r>
                        <a:rPr lang="en-US" sz="900" b="1" kern="1200">
                          <a:solidFill>
                            <a:schemeClr val="tx1"/>
                          </a:solidFill>
                        </a:rPr>
                        <a:t>Document management</a:t>
                      </a:r>
                      <a:endParaRPr lang="en-US" sz="900" b="1" kern="1200">
                        <a:solidFill>
                          <a:schemeClr val="tx1"/>
                        </a:solidFill>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rPr>
                        <a:t>Digital workflow covering a range of policy placement activities starting with client and carrier onboarding, policy creation and amendments, through the invoicing process</a:t>
                      </a:r>
                      <a:endParaRPr lang="en-US" sz="900" kern="1200">
                        <a:solidFill>
                          <a:schemeClr val="tx1"/>
                        </a:solidFill>
                        <a:latin typeface="+mn-lt"/>
                        <a:ea typeface="+mn-ea"/>
                        <a:cs typeface="+mn-cs"/>
                      </a:endParaRPr>
                    </a:p>
                  </a:txBody>
                  <a:tcPr anchor="ctr"/>
                </a:tc>
                <a:tc>
                  <a:txBody>
                    <a:bodyPr/>
                    <a:lstStyle/>
                    <a:p>
                      <a:pPr marL="285750" indent="-285750">
                        <a:buClr>
                          <a:schemeClr val="tx1"/>
                        </a:buClr>
                        <a:buFont typeface="Arial" panose="020B0604020202020204" pitchFamily="34" charset="0"/>
                        <a:buChar char="•"/>
                      </a:pPr>
                      <a:r>
                        <a:rPr lang="en-US" sz="900" kern="1200">
                          <a:solidFill>
                            <a:schemeClr val="tx1"/>
                          </a:solidFill>
                        </a:rPr>
                        <a:t>$1.10 M cost avoidance</a:t>
                      </a:r>
                    </a:p>
                    <a:p>
                      <a:pPr marL="285750" indent="-285750">
                        <a:buClr>
                          <a:schemeClr val="tx1"/>
                        </a:buClr>
                        <a:buFont typeface="Arial" panose="020B0604020202020204" pitchFamily="34" charset="0"/>
                        <a:buChar char="•"/>
                      </a:pPr>
                      <a:r>
                        <a:rPr lang="en-US" sz="900" kern="1200">
                          <a:solidFill>
                            <a:schemeClr val="tx1"/>
                          </a:solidFill>
                        </a:rPr>
                        <a:t>~14K annual hours of efficiency saving</a:t>
                      </a:r>
                      <a:endParaRPr lang="en-US" sz="900" kern="1200">
                        <a:solidFill>
                          <a:schemeClr val="tx1"/>
                        </a:solidFill>
                        <a:latin typeface="+mn-lt"/>
                        <a:ea typeface="+mn-ea"/>
                        <a:cs typeface="+mn-cs"/>
                      </a:endParaRPr>
                    </a:p>
                  </a:txBody>
                  <a:tcPr anchor="ctr"/>
                </a:tc>
                <a:extLst>
                  <a:ext uri="{0D108BD9-81ED-4DB2-BD59-A6C34878D82A}">
                    <a16:rowId xmlns:a16="http://schemas.microsoft.com/office/drawing/2014/main" val="1482762290"/>
                  </a:ext>
                </a:extLst>
              </a:tr>
            </a:tbl>
          </a:graphicData>
        </a:graphic>
      </p:graphicFrame>
      <p:sp>
        <p:nvSpPr>
          <p:cNvPr id="14" name="Text Placeholder 13">
            <a:extLst>
              <a:ext uri="{FF2B5EF4-FFF2-40B4-BE49-F238E27FC236}">
                <a16:creationId xmlns:a16="http://schemas.microsoft.com/office/drawing/2014/main" id="{3CED3E8F-C193-7CBB-FFC9-1B798430080F}"/>
              </a:ext>
            </a:extLst>
          </p:cNvPr>
          <p:cNvSpPr>
            <a:spLocks noGrp="1"/>
          </p:cNvSpPr>
          <p:nvPr>
            <p:ph type="body" sz="quarter" idx="10"/>
          </p:nvPr>
        </p:nvSpPr>
        <p:spPr/>
        <p:txBody>
          <a:bodyPr/>
          <a:lstStyle/>
          <a:p>
            <a:r>
              <a:rPr lang="en-US" sz="3200" kern="0">
                <a:cs typeface="Calibri Light" panose="020F0302020204030204" pitchFamily="34" charset="0"/>
              </a:rPr>
              <a:t>Select Workflow Implementations</a:t>
            </a:r>
            <a:endParaRPr lang="en-US" sz="3200"/>
          </a:p>
        </p:txBody>
      </p:sp>
      <p:sp>
        <p:nvSpPr>
          <p:cNvPr id="15" name="Text Placeholder 14">
            <a:extLst>
              <a:ext uri="{FF2B5EF4-FFF2-40B4-BE49-F238E27FC236}">
                <a16:creationId xmlns:a16="http://schemas.microsoft.com/office/drawing/2014/main" id="{81E4AFE8-E5A9-B445-894A-2DD0455E291E}"/>
              </a:ext>
            </a:extLst>
          </p:cNvPr>
          <p:cNvSpPr>
            <a:spLocks noGrp="1"/>
          </p:cNvSpPr>
          <p:nvPr>
            <p:ph type="body" sz="quarter" idx="12"/>
          </p:nvPr>
        </p:nvSpPr>
        <p:spPr/>
        <p:txBody>
          <a:bodyPr/>
          <a:lstStyle/>
          <a:p>
            <a:r>
              <a:rPr lang="en-US" kern="0">
                <a:solidFill>
                  <a:schemeClr val="tx1"/>
                </a:solidFill>
                <a:latin typeface="+mn-lt"/>
              </a:rPr>
              <a:t>Enterprise Appian Implementation and Maintenance | Case Study 1 – Leading Global Broker</a:t>
            </a:r>
          </a:p>
        </p:txBody>
      </p:sp>
    </p:spTree>
    <p:extLst>
      <p:ext uri="{BB962C8B-B14F-4D97-AF65-F5344CB8AC3E}">
        <p14:creationId xmlns:p14="http://schemas.microsoft.com/office/powerpoint/2010/main" val="5264714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7A6E5DB0-E987-8C9E-24B2-31DAAC2B0140}"/>
              </a:ext>
            </a:extLst>
          </p:cNvPr>
          <p:cNvSpPr>
            <a:spLocks noGrp="1"/>
          </p:cNvSpPr>
          <p:nvPr>
            <p:ph type="body" sz="quarter" idx="14"/>
          </p:nvPr>
        </p:nvSpPr>
        <p:spPr>
          <a:xfrm>
            <a:off x="455106" y="1597059"/>
            <a:ext cx="11273412" cy="558199"/>
          </a:xfrm>
        </p:spPr>
        <p:txBody>
          <a:bodyPr/>
          <a:lstStyle/>
          <a:p>
            <a:r>
              <a:rPr lang="en-US" sz="1400" i="1">
                <a:latin typeface="Calibri Light" panose="020F0302020204030204"/>
              </a:rPr>
              <a:t>“Thanks a lot for your leadership and commitment, it is a big achievement for our region, and I hope that this could also be a good example and solution globally. Congratulations to the entire Project Team! It is a first step but deserves celebration and recognition.” </a:t>
            </a:r>
            <a:r>
              <a:rPr lang="en-US" sz="1400">
                <a:latin typeface="Calibri Light" panose="020F0302020204030204"/>
              </a:rPr>
              <a:t>– </a:t>
            </a:r>
            <a:r>
              <a:rPr lang="en-US" sz="1400" b="1">
                <a:solidFill>
                  <a:srgbClr val="FB4E0B"/>
                </a:solidFill>
                <a:latin typeface="Calibri Light" panose="020F0302020204030204"/>
              </a:rPr>
              <a:t>Regional COO</a:t>
            </a:r>
            <a:endParaRPr lang="en-GB" sz="1400" b="1">
              <a:solidFill>
                <a:srgbClr val="FB4E0B"/>
              </a:solidFill>
              <a:latin typeface="Calibri Light" panose="020F0302020204030204"/>
            </a:endParaRPr>
          </a:p>
        </p:txBody>
      </p:sp>
      <p:sp>
        <p:nvSpPr>
          <p:cNvPr id="14" name="Text Placeholder 13">
            <a:extLst>
              <a:ext uri="{FF2B5EF4-FFF2-40B4-BE49-F238E27FC236}">
                <a16:creationId xmlns:a16="http://schemas.microsoft.com/office/drawing/2014/main" id="{3CED3E8F-C193-7CBB-FFC9-1B798430080F}"/>
              </a:ext>
            </a:extLst>
          </p:cNvPr>
          <p:cNvSpPr>
            <a:spLocks noGrp="1"/>
          </p:cNvSpPr>
          <p:nvPr>
            <p:ph type="body" sz="quarter" idx="10"/>
          </p:nvPr>
        </p:nvSpPr>
        <p:spPr/>
        <p:txBody>
          <a:bodyPr/>
          <a:lstStyle/>
          <a:p>
            <a:r>
              <a:rPr lang="en-US" sz="3600" kern="0">
                <a:cs typeface="Calibri Light" panose="020F0302020204030204" pitchFamily="34" charset="0"/>
              </a:rPr>
              <a:t>Select client testimonials from Appian implementations</a:t>
            </a:r>
            <a:endParaRPr lang="en-US"/>
          </a:p>
        </p:txBody>
      </p:sp>
      <p:sp>
        <p:nvSpPr>
          <p:cNvPr id="15" name="Text Placeholder 14">
            <a:extLst>
              <a:ext uri="{FF2B5EF4-FFF2-40B4-BE49-F238E27FC236}">
                <a16:creationId xmlns:a16="http://schemas.microsoft.com/office/drawing/2014/main" id="{81E4AFE8-E5A9-B445-894A-2DD0455E291E}"/>
              </a:ext>
            </a:extLst>
          </p:cNvPr>
          <p:cNvSpPr>
            <a:spLocks noGrp="1"/>
          </p:cNvSpPr>
          <p:nvPr>
            <p:ph type="body" sz="quarter" idx="12"/>
          </p:nvPr>
        </p:nvSpPr>
        <p:spPr/>
        <p:txBody>
          <a:bodyPr/>
          <a:lstStyle/>
          <a:p>
            <a:r>
              <a:rPr lang="en-US" kern="0">
                <a:solidFill>
                  <a:schemeClr val="tx1"/>
                </a:solidFill>
                <a:latin typeface="+mn-lt"/>
              </a:rPr>
              <a:t>Enterprise Appian Implementation and Maintenance | Case Study 1 – Leading Global Broker</a:t>
            </a:r>
          </a:p>
        </p:txBody>
      </p:sp>
      <p:sp>
        <p:nvSpPr>
          <p:cNvPr id="32" name="Text Placeholder 16">
            <a:extLst>
              <a:ext uri="{FF2B5EF4-FFF2-40B4-BE49-F238E27FC236}">
                <a16:creationId xmlns:a16="http://schemas.microsoft.com/office/drawing/2014/main" id="{3FE71FE4-9098-FE08-49BC-5B1B9C69E9F5}"/>
              </a:ext>
            </a:extLst>
          </p:cNvPr>
          <p:cNvSpPr txBox="1">
            <a:spLocks/>
          </p:cNvSpPr>
          <p:nvPr/>
        </p:nvSpPr>
        <p:spPr>
          <a:xfrm>
            <a:off x="459294" y="2494014"/>
            <a:ext cx="11269224" cy="55819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tx2"/>
              </a:buClr>
              <a:buFontTx/>
              <a:buNone/>
              <a:defRPr lang="en-US" sz="1800" kern="1200" dirty="0" smtClean="0">
                <a:solidFill>
                  <a:srgbClr val="000000"/>
                </a:solidFill>
                <a:latin typeface="+mj-lt"/>
                <a:ea typeface="+mn-ea"/>
                <a:cs typeface="+mn-cs"/>
              </a:defRPr>
            </a:lvl1pPr>
            <a:lvl2pPr marL="290513" indent="0" algn="l" defTabSz="914400" rtl="0" eaLnBrk="1" latinLnBrk="0" hangingPunct="1">
              <a:lnSpc>
                <a:spcPct val="90000"/>
              </a:lnSpc>
              <a:spcBef>
                <a:spcPts val="500"/>
              </a:spcBef>
              <a:buFontTx/>
              <a:buNone/>
              <a:tabLst/>
              <a:defRPr lang="en-US" sz="1800" kern="1200" dirty="0" smtClean="0">
                <a:solidFill>
                  <a:srgbClr val="000000"/>
                </a:solidFill>
                <a:latin typeface="+mj-lt"/>
                <a:ea typeface="+mn-ea"/>
                <a:cs typeface="+mn-cs"/>
              </a:defRPr>
            </a:lvl2pPr>
            <a:lvl3pPr marL="582613" indent="0" algn="l" defTabSz="914400" rtl="0" eaLnBrk="1" latinLnBrk="0" hangingPunct="1">
              <a:lnSpc>
                <a:spcPct val="90000"/>
              </a:lnSpc>
              <a:spcBef>
                <a:spcPts val="500"/>
              </a:spcBef>
              <a:buFontTx/>
              <a:buNone/>
              <a:tabLst/>
              <a:defRPr lang="en-US" sz="1800" kern="1200" dirty="0" smtClean="0">
                <a:solidFill>
                  <a:srgbClr val="000000"/>
                </a:solidFill>
                <a:latin typeface="+mj-lt"/>
                <a:ea typeface="+mn-ea"/>
                <a:cs typeface="+mn-cs"/>
              </a:defRPr>
            </a:lvl3pPr>
            <a:lvl4pPr marL="855663" indent="0" algn="l" defTabSz="914400" rtl="0" eaLnBrk="1" latinLnBrk="0" hangingPunct="1">
              <a:lnSpc>
                <a:spcPct val="90000"/>
              </a:lnSpc>
              <a:spcBef>
                <a:spcPts val="500"/>
              </a:spcBef>
              <a:buFontTx/>
              <a:buNone/>
              <a:tabLst/>
              <a:defRPr lang="en-US" sz="1800" kern="1200" dirty="0" smtClean="0">
                <a:solidFill>
                  <a:srgbClr val="000000"/>
                </a:solidFill>
                <a:latin typeface="+mj-lt"/>
                <a:ea typeface="+mn-ea"/>
                <a:cs typeface="+mn-cs"/>
              </a:defRPr>
            </a:lvl4pPr>
            <a:lvl5pPr marL="1100138" indent="0" algn="l" defTabSz="914400" rtl="0" eaLnBrk="1" latinLnBrk="0" hangingPunct="1">
              <a:lnSpc>
                <a:spcPct val="90000"/>
              </a:lnSpc>
              <a:spcBef>
                <a:spcPts val="500"/>
              </a:spcBef>
              <a:buFontTx/>
              <a:buNone/>
              <a:tabLst/>
              <a:defRPr lang="en-US" sz="1800" kern="1200" dirty="0">
                <a:solidFill>
                  <a:srgbClr val="000000"/>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400" b="0" i="1" u="none" strike="noStrike" kern="1200" cap="none" spc="0" normalizeH="0" baseline="0" noProof="0">
                <a:ln>
                  <a:noFill/>
                </a:ln>
                <a:solidFill>
                  <a:srgbClr val="000000"/>
                </a:solidFill>
                <a:effectLst/>
                <a:uLnTx/>
                <a:uFillTx/>
                <a:latin typeface="Calibri Light" panose="020F0302020204030204"/>
                <a:ea typeface="+mn-ea"/>
                <a:cs typeface="+mn-cs"/>
              </a:rPr>
              <a:t>“Great work! No doubt that all of this is due to a great teamwork with high commitment to achieve results, discipline for several months and resilience in all moments. Most of all, due to a great capacity of leadership to concatenate all parts, plan and solve problems during the journey.”</a:t>
            </a:r>
            <a:r>
              <a:rPr kumimoji="0" lang="en-US" sz="1400" b="0" i="0" u="none" strike="noStrike" kern="1200" cap="none" spc="0" normalizeH="0" baseline="0" noProof="0">
                <a:ln>
                  <a:noFill/>
                </a:ln>
                <a:solidFill>
                  <a:srgbClr val="000000"/>
                </a:solidFill>
                <a:effectLst/>
                <a:uLnTx/>
                <a:uFillTx/>
                <a:latin typeface="Calibri Light" panose="020F0302020204030204"/>
                <a:ea typeface="+mn-ea"/>
                <a:cs typeface="+mn-cs"/>
              </a:rPr>
              <a:t> – </a:t>
            </a:r>
            <a:r>
              <a:rPr kumimoji="0" lang="en-US" sz="1400" b="1" i="0" u="none" strike="noStrike" kern="1200" cap="none" spc="0" normalizeH="0" baseline="0" noProof="0">
                <a:ln>
                  <a:noFill/>
                </a:ln>
                <a:solidFill>
                  <a:srgbClr val="FB4E0B"/>
                </a:solidFill>
                <a:effectLst/>
                <a:uLnTx/>
                <a:uFillTx/>
                <a:latin typeface="Calibri Light" panose="020F0302020204030204"/>
                <a:ea typeface="+mn-ea"/>
                <a:cs typeface="+mn-cs"/>
              </a:rPr>
              <a:t>Regional Director (Ops)</a:t>
            </a:r>
          </a:p>
        </p:txBody>
      </p:sp>
      <p:sp>
        <p:nvSpPr>
          <p:cNvPr id="33" name="Text Placeholder 16">
            <a:extLst>
              <a:ext uri="{FF2B5EF4-FFF2-40B4-BE49-F238E27FC236}">
                <a16:creationId xmlns:a16="http://schemas.microsoft.com/office/drawing/2014/main" id="{80BAB63C-18B7-D760-AA77-15AB1512A444}"/>
              </a:ext>
            </a:extLst>
          </p:cNvPr>
          <p:cNvSpPr txBox="1">
            <a:spLocks/>
          </p:cNvSpPr>
          <p:nvPr/>
        </p:nvSpPr>
        <p:spPr>
          <a:xfrm>
            <a:off x="459294" y="3390969"/>
            <a:ext cx="11269224" cy="55819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tx2"/>
              </a:buClr>
              <a:buFontTx/>
              <a:buNone/>
              <a:defRPr lang="en-US" sz="1800" kern="1200" dirty="0" smtClean="0">
                <a:solidFill>
                  <a:srgbClr val="000000"/>
                </a:solidFill>
                <a:latin typeface="+mj-lt"/>
                <a:ea typeface="+mn-ea"/>
                <a:cs typeface="+mn-cs"/>
              </a:defRPr>
            </a:lvl1pPr>
            <a:lvl2pPr marL="290513" indent="0" algn="l" defTabSz="914400" rtl="0" eaLnBrk="1" latinLnBrk="0" hangingPunct="1">
              <a:lnSpc>
                <a:spcPct val="90000"/>
              </a:lnSpc>
              <a:spcBef>
                <a:spcPts val="500"/>
              </a:spcBef>
              <a:buFontTx/>
              <a:buNone/>
              <a:tabLst/>
              <a:defRPr lang="en-US" sz="1800" kern="1200" dirty="0" smtClean="0">
                <a:solidFill>
                  <a:srgbClr val="000000"/>
                </a:solidFill>
                <a:latin typeface="+mj-lt"/>
                <a:ea typeface="+mn-ea"/>
                <a:cs typeface="+mn-cs"/>
              </a:defRPr>
            </a:lvl2pPr>
            <a:lvl3pPr marL="582613" indent="0" algn="l" defTabSz="914400" rtl="0" eaLnBrk="1" latinLnBrk="0" hangingPunct="1">
              <a:lnSpc>
                <a:spcPct val="90000"/>
              </a:lnSpc>
              <a:spcBef>
                <a:spcPts val="500"/>
              </a:spcBef>
              <a:buFontTx/>
              <a:buNone/>
              <a:tabLst/>
              <a:defRPr lang="en-US" sz="1800" kern="1200" dirty="0" smtClean="0">
                <a:solidFill>
                  <a:srgbClr val="000000"/>
                </a:solidFill>
                <a:latin typeface="+mj-lt"/>
                <a:ea typeface="+mn-ea"/>
                <a:cs typeface="+mn-cs"/>
              </a:defRPr>
            </a:lvl3pPr>
            <a:lvl4pPr marL="855663" indent="0" algn="l" defTabSz="914400" rtl="0" eaLnBrk="1" latinLnBrk="0" hangingPunct="1">
              <a:lnSpc>
                <a:spcPct val="90000"/>
              </a:lnSpc>
              <a:spcBef>
                <a:spcPts val="500"/>
              </a:spcBef>
              <a:buFontTx/>
              <a:buNone/>
              <a:tabLst/>
              <a:defRPr lang="en-US" sz="1800" kern="1200" dirty="0" smtClean="0">
                <a:solidFill>
                  <a:srgbClr val="000000"/>
                </a:solidFill>
                <a:latin typeface="+mj-lt"/>
                <a:ea typeface="+mn-ea"/>
                <a:cs typeface="+mn-cs"/>
              </a:defRPr>
            </a:lvl4pPr>
            <a:lvl5pPr marL="1100138" indent="0" algn="l" defTabSz="914400" rtl="0" eaLnBrk="1" latinLnBrk="0" hangingPunct="1">
              <a:lnSpc>
                <a:spcPct val="90000"/>
              </a:lnSpc>
              <a:spcBef>
                <a:spcPts val="500"/>
              </a:spcBef>
              <a:buFontTx/>
              <a:buNone/>
              <a:tabLst/>
              <a:defRPr lang="en-US" sz="1800" kern="1200" dirty="0">
                <a:solidFill>
                  <a:srgbClr val="000000"/>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400" b="0" i="1" u="none" strike="noStrike" kern="1200" cap="none" spc="0" normalizeH="0" baseline="0" noProof="0">
                <a:ln>
                  <a:noFill/>
                </a:ln>
                <a:solidFill>
                  <a:srgbClr val="000000"/>
                </a:solidFill>
                <a:effectLst/>
                <a:uLnTx/>
                <a:uFillTx/>
                <a:latin typeface="Calibri Light" panose="020F0302020204030204"/>
                <a:ea typeface="+mn-ea"/>
                <a:cs typeface="+mn-cs"/>
              </a:rPr>
              <a:t>"I appreciate everything the team has done and look forward to expand the use of this tool across regions and solution lines“</a:t>
            </a:r>
            <a:r>
              <a:rPr kumimoji="0" lang="en-US" sz="1400" b="0" i="0" u="none" strike="noStrike" kern="1200" cap="none" spc="0" normalizeH="0" baseline="0" noProof="0">
                <a:ln>
                  <a:noFill/>
                </a:ln>
                <a:solidFill>
                  <a:srgbClr val="000000"/>
                </a:solidFill>
                <a:effectLst/>
                <a:uLnTx/>
                <a:uFillTx/>
                <a:latin typeface="Calibri Light" panose="020F0302020204030204"/>
                <a:ea typeface="+mn-ea"/>
                <a:cs typeface="+mn-cs"/>
              </a:rPr>
              <a:t> – </a:t>
            </a:r>
            <a:r>
              <a:rPr kumimoji="0" lang="en-US" sz="1400" b="1" i="0" u="none" strike="noStrike" kern="1200" cap="none" spc="0" normalizeH="0" baseline="0" noProof="0">
                <a:ln>
                  <a:noFill/>
                </a:ln>
                <a:solidFill>
                  <a:srgbClr val="FB4E0B"/>
                </a:solidFill>
                <a:effectLst/>
                <a:uLnTx/>
                <a:uFillTx/>
                <a:latin typeface="Calibri Light" panose="020F0302020204030204"/>
                <a:ea typeface="+mn-ea"/>
                <a:cs typeface="+mn-cs"/>
              </a:rPr>
              <a:t>Global Change and Transition Leader</a:t>
            </a:r>
          </a:p>
        </p:txBody>
      </p:sp>
      <p:sp>
        <p:nvSpPr>
          <p:cNvPr id="34" name="Text Placeholder 16">
            <a:extLst>
              <a:ext uri="{FF2B5EF4-FFF2-40B4-BE49-F238E27FC236}">
                <a16:creationId xmlns:a16="http://schemas.microsoft.com/office/drawing/2014/main" id="{CD041774-1F54-6897-D311-524248204C4C}"/>
              </a:ext>
            </a:extLst>
          </p:cNvPr>
          <p:cNvSpPr txBox="1">
            <a:spLocks/>
          </p:cNvSpPr>
          <p:nvPr/>
        </p:nvSpPr>
        <p:spPr>
          <a:xfrm>
            <a:off x="457200" y="4287924"/>
            <a:ext cx="11273412" cy="55819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tx2"/>
              </a:buClr>
              <a:buFontTx/>
              <a:buNone/>
              <a:defRPr lang="en-US" sz="1800" kern="1200" dirty="0" smtClean="0">
                <a:solidFill>
                  <a:srgbClr val="000000"/>
                </a:solidFill>
                <a:latin typeface="+mj-lt"/>
                <a:ea typeface="+mn-ea"/>
                <a:cs typeface="+mn-cs"/>
              </a:defRPr>
            </a:lvl1pPr>
            <a:lvl2pPr marL="290513" indent="0" algn="l" defTabSz="914400" rtl="0" eaLnBrk="1" latinLnBrk="0" hangingPunct="1">
              <a:lnSpc>
                <a:spcPct val="90000"/>
              </a:lnSpc>
              <a:spcBef>
                <a:spcPts val="500"/>
              </a:spcBef>
              <a:buFontTx/>
              <a:buNone/>
              <a:tabLst/>
              <a:defRPr lang="en-US" sz="1800" kern="1200" dirty="0" smtClean="0">
                <a:solidFill>
                  <a:srgbClr val="000000"/>
                </a:solidFill>
                <a:latin typeface="+mj-lt"/>
                <a:ea typeface="+mn-ea"/>
                <a:cs typeface="+mn-cs"/>
              </a:defRPr>
            </a:lvl2pPr>
            <a:lvl3pPr marL="582613" indent="0" algn="l" defTabSz="914400" rtl="0" eaLnBrk="1" latinLnBrk="0" hangingPunct="1">
              <a:lnSpc>
                <a:spcPct val="90000"/>
              </a:lnSpc>
              <a:spcBef>
                <a:spcPts val="500"/>
              </a:spcBef>
              <a:buFontTx/>
              <a:buNone/>
              <a:tabLst/>
              <a:defRPr lang="en-US" sz="1800" kern="1200" dirty="0" smtClean="0">
                <a:solidFill>
                  <a:srgbClr val="000000"/>
                </a:solidFill>
                <a:latin typeface="+mj-lt"/>
                <a:ea typeface="+mn-ea"/>
                <a:cs typeface="+mn-cs"/>
              </a:defRPr>
            </a:lvl3pPr>
            <a:lvl4pPr marL="855663" indent="0" algn="l" defTabSz="914400" rtl="0" eaLnBrk="1" latinLnBrk="0" hangingPunct="1">
              <a:lnSpc>
                <a:spcPct val="90000"/>
              </a:lnSpc>
              <a:spcBef>
                <a:spcPts val="500"/>
              </a:spcBef>
              <a:buFontTx/>
              <a:buNone/>
              <a:tabLst/>
              <a:defRPr lang="en-US" sz="1800" kern="1200" dirty="0" smtClean="0">
                <a:solidFill>
                  <a:srgbClr val="000000"/>
                </a:solidFill>
                <a:latin typeface="+mj-lt"/>
                <a:ea typeface="+mn-ea"/>
                <a:cs typeface="+mn-cs"/>
              </a:defRPr>
            </a:lvl4pPr>
            <a:lvl5pPr marL="1100138" indent="0" algn="l" defTabSz="914400" rtl="0" eaLnBrk="1" latinLnBrk="0" hangingPunct="1">
              <a:lnSpc>
                <a:spcPct val="90000"/>
              </a:lnSpc>
              <a:spcBef>
                <a:spcPts val="500"/>
              </a:spcBef>
              <a:buFontTx/>
              <a:buNone/>
              <a:tabLst/>
              <a:defRPr lang="en-US" sz="1800" kern="1200" dirty="0">
                <a:solidFill>
                  <a:srgbClr val="000000"/>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400" b="0" i="1" u="none" strike="noStrike" kern="1200" cap="none" spc="0" normalizeH="0" baseline="0" noProof="0">
                <a:ln>
                  <a:noFill/>
                </a:ln>
                <a:solidFill>
                  <a:srgbClr val="000000"/>
                </a:solidFill>
                <a:effectLst/>
                <a:uLnTx/>
                <a:uFillTx/>
                <a:latin typeface="Calibri Light" panose="020F0302020204030204"/>
                <a:ea typeface="+mn-ea"/>
                <a:cs typeface="+mn-cs"/>
              </a:rPr>
              <a:t>"CONGRATULATIONS!! on reaching this very important milestone.  This project is an excellent testament of our ability to partner across business, change, technology and platforms to deliver fantastic results for the firm“</a:t>
            </a:r>
            <a:r>
              <a:rPr kumimoji="0" lang="en-US" sz="1400" b="0" i="0" u="none" strike="noStrike" kern="1200" cap="none" spc="0" normalizeH="0" baseline="0" noProof="0">
                <a:ln>
                  <a:noFill/>
                </a:ln>
                <a:solidFill>
                  <a:srgbClr val="000000"/>
                </a:solidFill>
                <a:effectLst/>
                <a:uLnTx/>
                <a:uFillTx/>
                <a:latin typeface="Calibri Light" panose="020F0302020204030204"/>
                <a:ea typeface="+mn-ea"/>
                <a:cs typeface="+mn-cs"/>
              </a:rPr>
              <a:t> - </a:t>
            </a:r>
            <a:r>
              <a:rPr kumimoji="0" lang="en-US" sz="1400" b="1" i="0" u="none" strike="noStrike" kern="1200" cap="none" spc="0" normalizeH="0" baseline="0" noProof="0">
                <a:ln>
                  <a:noFill/>
                </a:ln>
                <a:solidFill>
                  <a:srgbClr val="FB4E0B"/>
                </a:solidFill>
                <a:effectLst/>
                <a:uLnTx/>
                <a:uFillTx/>
                <a:latin typeface="Calibri Light" panose="020F0302020204030204"/>
                <a:ea typeface="+mn-ea"/>
                <a:cs typeface="+mn-cs"/>
              </a:rPr>
              <a:t>Director, Project Management Office</a:t>
            </a:r>
          </a:p>
        </p:txBody>
      </p:sp>
      <p:sp>
        <p:nvSpPr>
          <p:cNvPr id="35" name="Text Placeholder 16">
            <a:extLst>
              <a:ext uri="{FF2B5EF4-FFF2-40B4-BE49-F238E27FC236}">
                <a16:creationId xmlns:a16="http://schemas.microsoft.com/office/drawing/2014/main" id="{A9080C2B-FF19-097F-F104-39DA042EFD2F}"/>
              </a:ext>
            </a:extLst>
          </p:cNvPr>
          <p:cNvSpPr txBox="1">
            <a:spLocks/>
          </p:cNvSpPr>
          <p:nvPr/>
        </p:nvSpPr>
        <p:spPr>
          <a:xfrm>
            <a:off x="459294" y="5184878"/>
            <a:ext cx="11269224" cy="809836"/>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tx2"/>
              </a:buClr>
              <a:buFontTx/>
              <a:buNone/>
              <a:defRPr lang="en-US" sz="1800" kern="1200" dirty="0" smtClean="0">
                <a:solidFill>
                  <a:srgbClr val="000000"/>
                </a:solidFill>
                <a:latin typeface="+mj-lt"/>
                <a:ea typeface="+mn-ea"/>
                <a:cs typeface="+mn-cs"/>
              </a:defRPr>
            </a:lvl1pPr>
            <a:lvl2pPr marL="290513" indent="0" algn="l" defTabSz="914400" rtl="0" eaLnBrk="1" latinLnBrk="0" hangingPunct="1">
              <a:lnSpc>
                <a:spcPct val="90000"/>
              </a:lnSpc>
              <a:spcBef>
                <a:spcPts val="500"/>
              </a:spcBef>
              <a:buFontTx/>
              <a:buNone/>
              <a:tabLst/>
              <a:defRPr lang="en-US" sz="1800" kern="1200" dirty="0" smtClean="0">
                <a:solidFill>
                  <a:srgbClr val="000000"/>
                </a:solidFill>
                <a:latin typeface="+mj-lt"/>
                <a:ea typeface="+mn-ea"/>
                <a:cs typeface="+mn-cs"/>
              </a:defRPr>
            </a:lvl2pPr>
            <a:lvl3pPr marL="582613" indent="0" algn="l" defTabSz="914400" rtl="0" eaLnBrk="1" latinLnBrk="0" hangingPunct="1">
              <a:lnSpc>
                <a:spcPct val="90000"/>
              </a:lnSpc>
              <a:spcBef>
                <a:spcPts val="500"/>
              </a:spcBef>
              <a:buFontTx/>
              <a:buNone/>
              <a:tabLst/>
              <a:defRPr lang="en-US" sz="1800" kern="1200" dirty="0" smtClean="0">
                <a:solidFill>
                  <a:srgbClr val="000000"/>
                </a:solidFill>
                <a:latin typeface="+mj-lt"/>
                <a:ea typeface="+mn-ea"/>
                <a:cs typeface="+mn-cs"/>
              </a:defRPr>
            </a:lvl3pPr>
            <a:lvl4pPr marL="855663" indent="0" algn="l" defTabSz="914400" rtl="0" eaLnBrk="1" latinLnBrk="0" hangingPunct="1">
              <a:lnSpc>
                <a:spcPct val="90000"/>
              </a:lnSpc>
              <a:spcBef>
                <a:spcPts val="500"/>
              </a:spcBef>
              <a:buFontTx/>
              <a:buNone/>
              <a:tabLst/>
              <a:defRPr lang="en-US" sz="1800" kern="1200" dirty="0" smtClean="0">
                <a:solidFill>
                  <a:srgbClr val="000000"/>
                </a:solidFill>
                <a:latin typeface="+mj-lt"/>
                <a:ea typeface="+mn-ea"/>
                <a:cs typeface="+mn-cs"/>
              </a:defRPr>
            </a:lvl4pPr>
            <a:lvl5pPr marL="1100138" indent="0" algn="l" defTabSz="914400" rtl="0" eaLnBrk="1" latinLnBrk="0" hangingPunct="1">
              <a:lnSpc>
                <a:spcPct val="90000"/>
              </a:lnSpc>
              <a:spcBef>
                <a:spcPts val="500"/>
              </a:spcBef>
              <a:buFontTx/>
              <a:buNone/>
              <a:tabLst/>
              <a:defRPr lang="en-US" sz="1800" kern="1200" dirty="0">
                <a:solidFill>
                  <a:srgbClr val="000000"/>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400" b="0" i="1" u="none" strike="noStrike" kern="1200" cap="none" spc="0" normalizeH="0" baseline="0" noProof="0">
                <a:ln>
                  <a:noFill/>
                </a:ln>
                <a:solidFill>
                  <a:srgbClr val="000000"/>
                </a:solidFill>
                <a:effectLst/>
                <a:uLnTx/>
                <a:uFillTx/>
                <a:latin typeface="Calibri Light" panose="020F0302020204030204"/>
                <a:ea typeface="+mn-ea"/>
                <a:cs typeface="+mn-cs"/>
              </a:rPr>
              <a:t>"As we finish the project, I want to share some wrap-up thoughts with the team. It has been a long journey we had together irrespective of all the ups and downs. Beyond the complex planning and multi-national, multidisciplinary approach, teams, and technologies, my thoughts are with the women and men who gave what they had to reach to the point where we are today. I just want to say THANK YOU for the late nights and weekends you took out, or cracked your brains for that elusive code lines when you were exhausted. I wish you the best for all your future professional and personal endeavors. Cheers“</a:t>
            </a:r>
            <a:r>
              <a:rPr kumimoji="0" lang="en-US" sz="1400" b="0" i="0" u="none" strike="noStrike" kern="1200" cap="none" spc="0" normalizeH="0" baseline="0" noProof="0">
                <a:ln>
                  <a:noFill/>
                </a:ln>
                <a:solidFill>
                  <a:srgbClr val="000000"/>
                </a:solidFill>
                <a:effectLst/>
                <a:uLnTx/>
                <a:uFillTx/>
                <a:latin typeface="Calibri Light" panose="020F0302020204030204"/>
                <a:ea typeface="+mn-ea"/>
                <a:cs typeface="+mn-cs"/>
              </a:rPr>
              <a:t> – </a:t>
            </a:r>
            <a:r>
              <a:rPr kumimoji="0" lang="en-US" sz="1400" b="1" i="0" u="none" strike="noStrike" kern="1200" cap="none" spc="0" normalizeH="0" baseline="0" noProof="0">
                <a:ln>
                  <a:noFill/>
                </a:ln>
                <a:solidFill>
                  <a:srgbClr val="FB4E0B"/>
                </a:solidFill>
                <a:effectLst/>
                <a:uLnTx/>
                <a:uFillTx/>
                <a:latin typeface="Calibri Light" panose="020F0302020204030204"/>
                <a:ea typeface="+mn-ea"/>
                <a:cs typeface="+mn-cs"/>
              </a:rPr>
              <a:t>Unit Director</a:t>
            </a:r>
          </a:p>
        </p:txBody>
      </p:sp>
      <p:cxnSp>
        <p:nvCxnSpPr>
          <p:cNvPr id="36" name="Straight Connector 35">
            <a:extLst>
              <a:ext uri="{FF2B5EF4-FFF2-40B4-BE49-F238E27FC236}">
                <a16:creationId xmlns:a16="http://schemas.microsoft.com/office/drawing/2014/main" id="{F74F7103-0355-574B-6923-F40B6320F371}"/>
              </a:ext>
            </a:extLst>
          </p:cNvPr>
          <p:cNvCxnSpPr>
            <a:cxnSpLocks/>
          </p:cNvCxnSpPr>
          <p:nvPr/>
        </p:nvCxnSpPr>
        <p:spPr>
          <a:xfrm>
            <a:off x="2452635" y="2324636"/>
            <a:ext cx="7282543" cy="0"/>
          </a:xfrm>
          <a:prstGeom prst="line">
            <a:avLst/>
          </a:prstGeom>
          <a:ln>
            <a:solidFill>
              <a:srgbClr val="99999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EE6C707-DED0-97C2-8AE0-01FC55FCA89F}"/>
              </a:ext>
            </a:extLst>
          </p:cNvPr>
          <p:cNvCxnSpPr>
            <a:cxnSpLocks/>
          </p:cNvCxnSpPr>
          <p:nvPr/>
        </p:nvCxnSpPr>
        <p:spPr>
          <a:xfrm>
            <a:off x="2452635" y="3221591"/>
            <a:ext cx="7282543" cy="0"/>
          </a:xfrm>
          <a:prstGeom prst="line">
            <a:avLst/>
          </a:prstGeom>
          <a:ln>
            <a:solidFill>
              <a:srgbClr val="99999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112C3AE-9126-E8F4-442F-AFB7E038187E}"/>
              </a:ext>
            </a:extLst>
          </p:cNvPr>
          <p:cNvCxnSpPr>
            <a:cxnSpLocks/>
          </p:cNvCxnSpPr>
          <p:nvPr/>
        </p:nvCxnSpPr>
        <p:spPr>
          <a:xfrm>
            <a:off x="2452635" y="4118546"/>
            <a:ext cx="7282543" cy="0"/>
          </a:xfrm>
          <a:prstGeom prst="line">
            <a:avLst/>
          </a:prstGeom>
          <a:ln>
            <a:solidFill>
              <a:srgbClr val="99999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1E7FFEE-B7E2-D13B-22F5-9A13F3220390}"/>
              </a:ext>
            </a:extLst>
          </p:cNvPr>
          <p:cNvCxnSpPr>
            <a:cxnSpLocks/>
          </p:cNvCxnSpPr>
          <p:nvPr/>
        </p:nvCxnSpPr>
        <p:spPr>
          <a:xfrm>
            <a:off x="2452635" y="5015501"/>
            <a:ext cx="7282543" cy="0"/>
          </a:xfrm>
          <a:prstGeom prst="line">
            <a:avLst/>
          </a:prstGeom>
          <a:ln>
            <a:solidFill>
              <a:srgbClr val="99999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71206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28290-D36F-BA98-849A-F255221D2E65}"/>
            </a:ext>
          </a:extLst>
        </p:cNvPr>
        <p:cNvGrpSpPr/>
        <p:nvPr/>
      </p:nvGrpSpPr>
      <p:grpSpPr>
        <a:xfrm>
          <a:off x="0" y="0"/>
          <a:ext cx="0" cy="0"/>
          <a:chOff x="0" y="0"/>
          <a:chExt cx="0" cy="0"/>
        </a:xfrm>
      </p:grpSpPr>
      <p:sp>
        <p:nvSpPr>
          <p:cNvPr id="14" name="Text Placeholder 13">
            <a:extLst>
              <a:ext uri="{FF2B5EF4-FFF2-40B4-BE49-F238E27FC236}">
                <a16:creationId xmlns:a16="http://schemas.microsoft.com/office/drawing/2014/main" id="{27892275-34EA-D090-2CB7-232DAB75E63B}"/>
              </a:ext>
            </a:extLst>
          </p:cNvPr>
          <p:cNvSpPr>
            <a:spLocks noGrp="1"/>
          </p:cNvSpPr>
          <p:nvPr>
            <p:ph type="body" sz="quarter" idx="10"/>
          </p:nvPr>
        </p:nvSpPr>
        <p:spPr>
          <a:xfrm>
            <a:off x="368300" y="368300"/>
            <a:ext cx="11557000" cy="641350"/>
          </a:xfrm>
        </p:spPr>
        <p:txBody>
          <a:bodyPr lIns="0" tIns="0" rIns="0" bIns="0" anchor="t">
            <a:noAutofit/>
          </a:bodyPr>
          <a:lstStyle/>
          <a:p>
            <a:r>
              <a:rPr lang="en-US" sz="2400" kern="0">
                <a:solidFill>
                  <a:srgbClr val="FB4D0A"/>
                </a:solidFill>
                <a:latin typeface="Calibri" panose="020F0502020204030204" pitchFamily="34" charset="0"/>
                <a:cs typeface="Calibri Light" panose="020F0302020204030204" pitchFamily="34" charset="0"/>
              </a:rPr>
              <a:t>Appian based Client Onboarding Workflow solution</a:t>
            </a:r>
            <a:endParaRPr lang="en-US" sz="2400">
              <a:solidFill>
                <a:srgbClr val="FB4D0A"/>
              </a:solidFill>
              <a:latin typeface="Calibri" panose="020F0502020204030204" pitchFamily="34" charset="0"/>
            </a:endParaRPr>
          </a:p>
        </p:txBody>
      </p:sp>
      <p:sp>
        <p:nvSpPr>
          <p:cNvPr id="16" name="Text Placeholder 15">
            <a:extLst>
              <a:ext uri="{FF2B5EF4-FFF2-40B4-BE49-F238E27FC236}">
                <a16:creationId xmlns:a16="http://schemas.microsoft.com/office/drawing/2014/main" id="{DAC451E1-78A2-B0BB-765A-CEE935E819CB}"/>
              </a:ext>
            </a:extLst>
          </p:cNvPr>
          <p:cNvSpPr>
            <a:spLocks noGrp="1"/>
          </p:cNvSpPr>
          <p:nvPr>
            <p:ph type="body" sz="quarter" idx="13"/>
          </p:nvPr>
        </p:nvSpPr>
        <p:spPr/>
        <p:txBody>
          <a:bodyPr/>
          <a:lstStyle/>
          <a:p>
            <a:r>
              <a:rPr lang="en-US">
                <a:latin typeface="Calibri" panose="020F0502020204030204" pitchFamily="34" charset="0"/>
              </a:rPr>
              <a:t>Client</a:t>
            </a:r>
          </a:p>
        </p:txBody>
      </p:sp>
      <p:sp>
        <p:nvSpPr>
          <p:cNvPr id="17" name="Text Placeholder 16">
            <a:extLst>
              <a:ext uri="{FF2B5EF4-FFF2-40B4-BE49-F238E27FC236}">
                <a16:creationId xmlns:a16="http://schemas.microsoft.com/office/drawing/2014/main" id="{D12764E1-BC8E-EFCF-F1F2-50CC060EEB3C}"/>
              </a:ext>
            </a:extLst>
          </p:cNvPr>
          <p:cNvSpPr>
            <a:spLocks noGrp="1"/>
          </p:cNvSpPr>
          <p:nvPr>
            <p:ph type="body" sz="quarter" idx="14"/>
          </p:nvPr>
        </p:nvSpPr>
        <p:spPr>
          <a:xfrm>
            <a:off x="461388" y="1924655"/>
            <a:ext cx="2196206" cy="282411"/>
          </a:xfrm>
        </p:spPr>
        <p:txBody>
          <a:bodyPr/>
          <a:lstStyle/>
          <a:p>
            <a:r>
              <a:rPr lang="en-US">
                <a:latin typeface="Calibri" panose="020F0502020204030204" pitchFamily="34" charset="0"/>
              </a:rPr>
              <a:t>Top Global Broker</a:t>
            </a:r>
          </a:p>
        </p:txBody>
      </p:sp>
      <p:sp>
        <p:nvSpPr>
          <p:cNvPr id="18" name="Text Placeholder 17">
            <a:extLst>
              <a:ext uri="{FF2B5EF4-FFF2-40B4-BE49-F238E27FC236}">
                <a16:creationId xmlns:a16="http://schemas.microsoft.com/office/drawing/2014/main" id="{E0C1B839-A19E-D618-56FD-E33D7BBEC007}"/>
              </a:ext>
            </a:extLst>
          </p:cNvPr>
          <p:cNvSpPr>
            <a:spLocks noGrp="1"/>
          </p:cNvSpPr>
          <p:nvPr>
            <p:ph type="body" sz="quarter" idx="15"/>
          </p:nvPr>
        </p:nvSpPr>
        <p:spPr>
          <a:xfrm>
            <a:off x="456436" y="2402964"/>
            <a:ext cx="2201157" cy="282410"/>
          </a:xfrm>
        </p:spPr>
        <p:txBody>
          <a:bodyPr/>
          <a:lstStyle/>
          <a:p>
            <a:r>
              <a:rPr lang="en-US">
                <a:latin typeface="Calibri" panose="020F0502020204030204" pitchFamily="34" charset="0"/>
              </a:rPr>
              <a:t>Client Challenges</a:t>
            </a:r>
          </a:p>
        </p:txBody>
      </p:sp>
      <p:sp>
        <p:nvSpPr>
          <p:cNvPr id="19" name="Text Placeholder 18">
            <a:extLst>
              <a:ext uri="{FF2B5EF4-FFF2-40B4-BE49-F238E27FC236}">
                <a16:creationId xmlns:a16="http://schemas.microsoft.com/office/drawing/2014/main" id="{8B1DD452-7387-D5CE-4532-1987D5502A38}"/>
              </a:ext>
            </a:extLst>
          </p:cNvPr>
          <p:cNvSpPr>
            <a:spLocks noGrp="1"/>
          </p:cNvSpPr>
          <p:nvPr>
            <p:ph type="body" sz="quarter" idx="16"/>
          </p:nvPr>
        </p:nvSpPr>
        <p:spPr>
          <a:xfrm>
            <a:off x="461388" y="2761512"/>
            <a:ext cx="2201157" cy="1891188"/>
          </a:xfrm>
        </p:spPr>
        <p:txBody>
          <a:bodyPr/>
          <a:lstStyle/>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12 disconnected systems contributing towards data discrepancy, data accuracy and standardization</a:t>
            </a:r>
          </a:p>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Data quality issues in systems leading to high effort and turnaround time</a:t>
            </a:r>
          </a:p>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Disparate data sources and siloed tracking methods </a:t>
            </a:r>
          </a:p>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Delay in revenue recognition and poor customer satisfaction due to higher onboarding timelines</a:t>
            </a:r>
          </a:p>
        </p:txBody>
      </p:sp>
      <p:sp>
        <p:nvSpPr>
          <p:cNvPr id="22" name="Text Placeholder 21">
            <a:extLst>
              <a:ext uri="{FF2B5EF4-FFF2-40B4-BE49-F238E27FC236}">
                <a16:creationId xmlns:a16="http://schemas.microsoft.com/office/drawing/2014/main" id="{BEA299DA-FB10-C917-2382-FD85BF3B7A04}"/>
              </a:ext>
            </a:extLst>
          </p:cNvPr>
          <p:cNvSpPr>
            <a:spLocks noGrp="1"/>
          </p:cNvSpPr>
          <p:nvPr>
            <p:ph type="body" sz="quarter" idx="4294967295"/>
          </p:nvPr>
        </p:nvSpPr>
        <p:spPr>
          <a:xfrm>
            <a:off x="2831063" y="1570034"/>
            <a:ext cx="2414504" cy="282410"/>
          </a:xfrm>
        </p:spPr>
        <p:txBody>
          <a:bodyPr/>
          <a:lstStyle/>
          <a:p>
            <a:pPr marL="0" indent="0">
              <a:buNone/>
            </a:pPr>
            <a:r>
              <a:rPr lang="en-US" sz="1600" b="1">
                <a:solidFill>
                  <a:schemeClr val="accent3"/>
                </a:solidFill>
                <a:latin typeface="Calibri" panose="020F0502020204030204" pitchFamily="34" charset="0"/>
              </a:rPr>
              <a:t>EXL Solution</a:t>
            </a:r>
          </a:p>
        </p:txBody>
      </p:sp>
      <p:sp>
        <p:nvSpPr>
          <p:cNvPr id="2" name="Text Placeholder 17">
            <a:extLst>
              <a:ext uri="{FF2B5EF4-FFF2-40B4-BE49-F238E27FC236}">
                <a16:creationId xmlns:a16="http://schemas.microsoft.com/office/drawing/2014/main" id="{8F85BEAB-0F26-FA0F-C41F-7C4106FD4AE7}"/>
              </a:ext>
            </a:extLst>
          </p:cNvPr>
          <p:cNvSpPr txBox="1">
            <a:spLocks/>
          </p:cNvSpPr>
          <p:nvPr/>
        </p:nvSpPr>
        <p:spPr>
          <a:xfrm>
            <a:off x="458798" y="4853941"/>
            <a:ext cx="2201157" cy="28241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tx2"/>
              </a:buClr>
              <a:buFontTx/>
              <a:buNone/>
              <a:defRPr sz="1600" b="1" kern="1200">
                <a:solidFill>
                  <a:schemeClr val="accent3"/>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pitchFamily="34" charset="0"/>
                <a:ea typeface="+mn-ea"/>
                <a:cs typeface="+mn-cs"/>
              </a:rPr>
              <a:t>EXL Engagement</a:t>
            </a:r>
          </a:p>
        </p:txBody>
      </p:sp>
      <p:sp>
        <p:nvSpPr>
          <p:cNvPr id="3" name="Text Placeholder 18">
            <a:extLst>
              <a:ext uri="{FF2B5EF4-FFF2-40B4-BE49-F238E27FC236}">
                <a16:creationId xmlns:a16="http://schemas.microsoft.com/office/drawing/2014/main" id="{F2C4EF6D-DD03-E173-8976-FA82EBDB77DB}"/>
              </a:ext>
            </a:extLst>
          </p:cNvPr>
          <p:cNvSpPr txBox="1">
            <a:spLocks/>
          </p:cNvSpPr>
          <p:nvPr/>
        </p:nvSpPr>
        <p:spPr>
          <a:xfrm>
            <a:off x="456435" y="5207146"/>
            <a:ext cx="2201157" cy="769633"/>
          </a:xfrm>
          <a:prstGeom prst="rect">
            <a:avLst/>
          </a:prstGeom>
        </p:spPr>
        <p:txBody>
          <a:bodyPr vert="horz" lIns="0" tIns="0" rIns="0" bIns="0" rtlCol="0">
            <a:noAutofit/>
          </a:bodyPr>
          <a:lstStyle>
            <a:lvl1pPr marL="112713" indent="-112713" algn="l" defTabSz="914400" rtl="0" eaLnBrk="1" latinLnBrk="0" hangingPunct="1">
              <a:lnSpc>
                <a:spcPct val="90000"/>
              </a:lnSpc>
              <a:spcBef>
                <a:spcPts val="200"/>
              </a:spcBef>
              <a:spcAft>
                <a:spcPts val="200"/>
              </a:spcAft>
              <a:buClr>
                <a:schemeClr val="accent3"/>
              </a:buClr>
              <a:buFont typeface="Arial" panose="020B0604020202020204" pitchFamily="34" charset="0"/>
              <a:buChar char="•"/>
              <a:defRPr sz="1100" kern="1200">
                <a:solidFill>
                  <a:schemeClr val="tx1"/>
                </a:solidFill>
                <a:latin typeface="+mj-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Reduced client onboarding TAT from 84 to 28 days by integrating downstream systems for data accuracy and consolidating processes into a unified global workflow.</a:t>
            </a:r>
          </a:p>
        </p:txBody>
      </p:sp>
      <p:sp>
        <p:nvSpPr>
          <p:cNvPr id="78" name="Text Placeholder 23">
            <a:extLst>
              <a:ext uri="{FF2B5EF4-FFF2-40B4-BE49-F238E27FC236}">
                <a16:creationId xmlns:a16="http://schemas.microsoft.com/office/drawing/2014/main" id="{07735B5B-B6E6-AB26-5759-D6A9EAD18C4C}"/>
              </a:ext>
            </a:extLst>
          </p:cNvPr>
          <p:cNvSpPr txBox="1">
            <a:spLocks/>
          </p:cNvSpPr>
          <p:nvPr/>
        </p:nvSpPr>
        <p:spPr>
          <a:xfrm>
            <a:off x="9252212" y="1570034"/>
            <a:ext cx="2677207" cy="28241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tx2"/>
              </a:buClr>
              <a:buFontTx/>
              <a:buNone/>
              <a:defRPr sz="1600" b="1" kern="1200">
                <a:solidFill>
                  <a:schemeClr val="tx2"/>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pitchFamily="34" charset="0"/>
                <a:ea typeface="+mn-ea"/>
                <a:cs typeface="+mn-cs"/>
              </a:rPr>
              <a:t>Outcomes</a:t>
            </a:r>
          </a:p>
        </p:txBody>
      </p:sp>
      <p:sp>
        <p:nvSpPr>
          <p:cNvPr id="12" name="TextBox 6">
            <a:extLst>
              <a:ext uri="{FF2B5EF4-FFF2-40B4-BE49-F238E27FC236}">
                <a16:creationId xmlns:a16="http://schemas.microsoft.com/office/drawing/2014/main" id="{2B0975F4-F4C4-46C0-EEA7-31C058A1C15A}"/>
              </a:ext>
            </a:extLst>
          </p:cNvPr>
          <p:cNvSpPr txBox="1"/>
          <p:nvPr/>
        </p:nvSpPr>
        <p:spPr>
          <a:xfrm>
            <a:off x="2831063" y="4980900"/>
            <a:ext cx="1914432"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pitchFamily="34" charset="0"/>
                <a:ea typeface="+mn-ea"/>
                <a:cs typeface="+mn-cs"/>
              </a:rPr>
              <a:t>Client</a:t>
            </a:r>
            <a:r>
              <a:rPr kumimoji="0" lang="en-US" sz="1600" b="1" i="0" u="none" strike="noStrike" kern="1200" cap="none" spc="0" normalizeH="0" baseline="0" noProof="0">
                <a:ln>
                  <a:noFill/>
                </a:ln>
                <a:solidFill>
                  <a:srgbClr val="000000"/>
                </a:solidFill>
                <a:effectLst/>
                <a:uLnTx/>
                <a:uFillTx/>
                <a:latin typeface="Calibri" panose="020F0502020204030204" pitchFamily="34" charset="0"/>
                <a:ea typeface="+mn-ea"/>
                <a:cs typeface="Calibri Light" panose="020F0302020204030204" pitchFamily="34" charset="0"/>
              </a:rPr>
              <a:t> </a:t>
            </a:r>
            <a:r>
              <a:rPr kumimoji="0" lang="en-US" sz="1600" b="1" i="0" u="none" strike="noStrike" kern="1200" cap="none" spc="0" normalizeH="0" baseline="0" noProof="0">
                <a:ln>
                  <a:noFill/>
                </a:ln>
                <a:solidFill>
                  <a:srgbClr val="005071"/>
                </a:solidFill>
                <a:effectLst/>
                <a:uLnTx/>
                <a:uFillTx/>
                <a:latin typeface="Calibri" panose="020F0502020204030204" pitchFamily="34" charset="0"/>
                <a:ea typeface="+mn-ea"/>
                <a:cs typeface="+mn-cs"/>
              </a:rPr>
              <a:t>VOC</a:t>
            </a:r>
          </a:p>
        </p:txBody>
      </p:sp>
      <p:sp>
        <p:nvSpPr>
          <p:cNvPr id="27" name="Freeform: Shape 26">
            <a:extLst>
              <a:ext uri="{FF2B5EF4-FFF2-40B4-BE49-F238E27FC236}">
                <a16:creationId xmlns:a16="http://schemas.microsoft.com/office/drawing/2014/main" id="{77D00DC3-C248-7106-ACE8-30BE191D1749}"/>
              </a:ext>
            </a:extLst>
          </p:cNvPr>
          <p:cNvSpPr/>
          <p:nvPr/>
        </p:nvSpPr>
        <p:spPr>
          <a:xfrm>
            <a:off x="2847504" y="1899424"/>
            <a:ext cx="1433715" cy="720927"/>
          </a:xfrm>
          <a:custGeom>
            <a:avLst/>
            <a:gdLst>
              <a:gd name="connsiteX0" fmla="*/ 0 w 1433715"/>
              <a:gd name="connsiteY0" fmla="*/ 72093 h 720927"/>
              <a:gd name="connsiteX1" fmla="*/ 72093 w 1433715"/>
              <a:gd name="connsiteY1" fmla="*/ 0 h 720927"/>
              <a:gd name="connsiteX2" fmla="*/ 1361622 w 1433715"/>
              <a:gd name="connsiteY2" fmla="*/ 0 h 720927"/>
              <a:gd name="connsiteX3" fmla="*/ 1433715 w 1433715"/>
              <a:gd name="connsiteY3" fmla="*/ 72093 h 720927"/>
              <a:gd name="connsiteX4" fmla="*/ 1433715 w 1433715"/>
              <a:gd name="connsiteY4" fmla="*/ 648834 h 720927"/>
              <a:gd name="connsiteX5" fmla="*/ 1361622 w 1433715"/>
              <a:gd name="connsiteY5" fmla="*/ 720927 h 720927"/>
              <a:gd name="connsiteX6" fmla="*/ 72093 w 1433715"/>
              <a:gd name="connsiteY6" fmla="*/ 720927 h 720927"/>
              <a:gd name="connsiteX7" fmla="*/ 0 w 1433715"/>
              <a:gd name="connsiteY7" fmla="*/ 648834 h 720927"/>
              <a:gd name="connsiteX8" fmla="*/ 0 w 1433715"/>
              <a:gd name="connsiteY8" fmla="*/ 72093 h 72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3715" h="720927">
                <a:moveTo>
                  <a:pt x="0" y="72093"/>
                </a:moveTo>
                <a:cubicBezTo>
                  <a:pt x="0" y="32277"/>
                  <a:pt x="32277" y="0"/>
                  <a:pt x="72093" y="0"/>
                </a:cubicBezTo>
                <a:lnTo>
                  <a:pt x="1361622" y="0"/>
                </a:lnTo>
                <a:cubicBezTo>
                  <a:pt x="1401438" y="0"/>
                  <a:pt x="1433715" y="32277"/>
                  <a:pt x="1433715" y="72093"/>
                </a:cubicBezTo>
                <a:lnTo>
                  <a:pt x="1433715" y="648834"/>
                </a:lnTo>
                <a:cubicBezTo>
                  <a:pt x="1433715" y="688650"/>
                  <a:pt x="1401438" y="720927"/>
                  <a:pt x="1361622" y="720927"/>
                </a:cubicBezTo>
                <a:lnTo>
                  <a:pt x="72093" y="720927"/>
                </a:lnTo>
                <a:cubicBezTo>
                  <a:pt x="32277" y="720927"/>
                  <a:pt x="0" y="688650"/>
                  <a:pt x="0" y="648834"/>
                </a:cubicBezTo>
                <a:lnTo>
                  <a:pt x="0" y="72093"/>
                </a:lnTo>
                <a:close/>
              </a:path>
            </a:pathLst>
          </a:custGeom>
          <a:solidFill>
            <a:schemeClr val="accent6"/>
          </a:solidFill>
          <a:ln w="3175">
            <a:solidFill>
              <a:srgbClr val="BFBFBF"/>
            </a:solidFill>
            <a:prstDash val="solid"/>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6459" tIns="106459" rIns="106459" bIns="106459"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latin typeface="Calibri" panose="020F0502020204030204" pitchFamily="34" charset="0"/>
              </a:rPr>
              <a:t>Integration of 12 disconnected systems</a:t>
            </a:r>
          </a:p>
        </p:txBody>
      </p:sp>
      <p:sp>
        <p:nvSpPr>
          <p:cNvPr id="29" name="Freeform: Shape 28">
            <a:extLst>
              <a:ext uri="{FF2B5EF4-FFF2-40B4-BE49-F238E27FC236}">
                <a16:creationId xmlns:a16="http://schemas.microsoft.com/office/drawing/2014/main" id="{6DC2353A-6F12-58C5-52A5-721F251EC40B}"/>
              </a:ext>
            </a:extLst>
          </p:cNvPr>
          <p:cNvSpPr/>
          <p:nvPr/>
        </p:nvSpPr>
        <p:spPr>
          <a:xfrm>
            <a:off x="4809584" y="1899424"/>
            <a:ext cx="1752243" cy="720927"/>
          </a:xfrm>
          <a:custGeom>
            <a:avLst/>
            <a:gdLst>
              <a:gd name="connsiteX0" fmla="*/ 0 w 1752243"/>
              <a:gd name="connsiteY0" fmla="*/ 72093 h 720927"/>
              <a:gd name="connsiteX1" fmla="*/ 72093 w 1752243"/>
              <a:gd name="connsiteY1" fmla="*/ 0 h 720927"/>
              <a:gd name="connsiteX2" fmla="*/ 1680150 w 1752243"/>
              <a:gd name="connsiteY2" fmla="*/ 0 h 720927"/>
              <a:gd name="connsiteX3" fmla="*/ 1752243 w 1752243"/>
              <a:gd name="connsiteY3" fmla="*/ 72093 h 720927"/>
              <a:gd name="connsiteX4" fmla="*/ 1752243 w 1752243"/>
              <a:gd name="connsiteY4" fmla="*/ 648834 h 720927"/>
              <a:gd name="connsiteX5" fmla="*/ 1680150 w 1752243"/>
              <a:gd name="connsiteY5" fmla="*/ 720927 h 720927"/>
              <a:gd name="connsiteX6" fmla="*/ 72093 w 1752243"/>
              <a:gd name="connsiteY6" fmla="*/ 720927 h 720927"/>
              <a:gd name="connsiteX7" fmla="*/ 0 w 1752243"/>
              <a:gd name="connsiteY7" fmla="*/ 648834 h 720927"/>
              <a:gd name="connsiteX8" fmla="*/ 0 w 1752243"/>
              <a:gd name="connsiteY8" fmla="*/ 72093 h 72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2243" h="720927">
                <a:moveTo>
                  <a:pt x="0" y="72093"/>
                </a:moveTo>
                <a:cubicBezTo>
                  <a:pt x="0" y="32277"/>
                  <a:pt x="32277" y="0"/>
                  <a:pt x="72093" y="0"/>
                </a:cubicBezTo>
                <a:lnTo>
                  <a:pt x="1680150" y="0"/>
                </a:lnTo>
                <a:cubicBezTo>
                  <a:pt x="1719966" y="0"/>
                  <a:pt x="1752243" y="32277"/>
                  <a:pt x="1752243" y="72093"/>
                </a:cubicBezTo>
                <a:lnTo>
                  <a:pt x="1752243" y="648834"/>
                </a:lnTo>
                <a:cubicBezTo>
                  <a:pt x="1752243" y="688650"/>
                  <a:pt x="1719966" y="720927"/>
                  <a:pt x="1680150" y="720927"/>
                </a:cubicBezTo>
                <a:lnTo>
                  <a:pt x="72093" y="720927"/>
                </a:lnTo>
                <a:cubicBezTo>
                  <a:pt x="32277" y="720927"/>
                  <a:pt x="0" y="688650"/>
                  <a:pt x="0" y="648834"/>
                </a:cubicBezTo>
                <a:lnTo>
                  <a:pt x="0" y="72093"/>
                </a:lnTo>
                <a:close/>
              </a:path>
            </a:pathLst>
          </a:custGeom>
          <a:solidFill>
            <a:schemeClr val="accent6"/>
          </a:solidFill>
          <a:ln w="3175">
            <a:solidFill>
              <a:srgbClr val="BFBFBF"/>
            </a:solidFill>
            <a:prstDash val="solid"/>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6459" tIns="106459" rIns="106459" bIns="106459" numCol="1" spcCol="1270" anchor="ctr" anchorCtr="0">
            <a:noAutofit/>
          </a:bodyPr>
          <a:lstStyle/>
          <a:p>
            <a:pPr marL="0" lvl="0" indent="0" algn="ctr" defTabSz="533400">
              <a:lnSpc>
                <a:spcPct val="90000"/>
              </a:lnSpc>
              <a:spcBef>
                <a:spcPct val="0"/>
              </a:spcBef>
              <a:spcAft>
                <a:spcPct val="35000"/>
              </a:spcAft>
              <a:buNone/>
            </a:pPr>
            <a:r>
              <a:rPr lang="en-US" sz="1200" i="0" kern="1200">
                <a:solidFill>
                  <a:srgbClr val="000000"/>
                </a:solidFill>
                <a:latin typeface="Calibri" panose="020F0502020204030204" pitchFamily="34" charset="0"/>
              </a:rPr>
              <a:t>Creation of standardized Global Onboarding Process</a:t>
            </a:r>
            <a:endParaRPr lang="en-US" sz="1200" i="0" kern="1200">
              <a:solidFill>
                <a:schemeClr val="tx2"/>
              </a:solidFill>
              <a:latin typeface="Calibri" panose="020F0502020204030204" pitchFamily="34" charset="0"/>
            </a:endParaRPr>
          </a:p>
        </p:txBody>
      </p:sp>
      <p:sp>
        <p:nvSpPr>
          <p:cNvPr id="31" name="Freeform: Shape 30">
            <a:extLst>
              <a:ext uri="{FF2B5EF4-FFF2-40B4-BE49-F238E27FC236}">
                <a16:creationId xmlns:a16="http://schemas.microsoft.com/office/drawing/2014/main" id="{9EBF03A5-CABA-F7E8-2495-78DA17E22A43}"/>
              </a:ext>
            </a:extLst>
          </p:cNvPr>
          <p:cNvSpPr/>
          <p:nvPr/>
        </p:nvSpPr>
        <p:spPr>
          <a:xfrm>
            <a:off x="7090192" y="1899424"/>
            <a:ext cx="1708572" cy="720927"/>
          </a:xfrm>
          <a:custGeom>
            <a:avLst/>
            <a:gdLst>
              <a:gd name="connsiteX0" fmla="*/ 0 w 1708572"/>
              <a:gd name="connsiteY0" fmla="*/ 72093 h 720927"/>
              <a:gd name="connsiteX1" fmla="*/ 72093 w 1708572"/>
              <a:gd name="connsiteY1" fmla="*/ 0 h 720927"/>
              <a:gd name="connsiteX2" fmla="*/ 1636479 w 1708572"/>
              <a:gd name="connsiteY2" fmla="*/ 0 h 720927"/>
              <a:gd name="connsiteX3" fmla="*/ 1708572 w 1708572"/>
              <a:gd name="connsiteY3" fmla="*/ 72093 h 720927"/>
              <a:gd name="connsiteX4" fmla="*/ 1708572 w 1708572"/>
              <a:gd name="connsiteY4" fmla="*/ 648834 h 720927"/>
              <a:gd name="connsiteX5" fmla="*/ 1636479 w 1708572"/>
              <a:gd name="connsiteY5" fmla="*/ 720927 h 720927"/>
              <a:gd name="connsiteX6" fmla="*/ 72093 w 1708572"/>
              <a:gd name="connsiteY6" fmla="*/ 720927 h 720927"/>
              <a:gd name="connsiteX7" fmla="*/ 0 w 1708572"/>
              <a:gd name="connsiteY7" fmla="*/ 648834 h 720927"/>
              <a:gd name="connsiteX8" fmla="*/ 0 w 1708572"/>
              <a:gd name="connsiteY8" fmla="*/ 72093 h 72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8572" h="720927">
                <a:moveTo>
                  <a:pt x="0" y="72093"/>
                </a:moveTo>
                <a:cubicBezTo>
                  <a:pt x="0" y="32277"/>
                  <a:pt x="32277" y="0"/>
                  <a:pt x="72093" y="0"/>
                </a:cubicBezTo>
                <a:lnTo>
                  <a:pt x="1636479" y="0"/>
                </a:lnTo>
                <a:cubicBezTo>
                  <a:pt x="1676295" y="0"/>
                  <a:pt x="1708572" y="32277"/>
                  <a:pt x="1708572" y="72093"/>
                </a:cubicBezTo>
                <a:lnTo>
                  <a:pt x="1708572" y="648834"/>
                </a:lnTo>
                <a:cubicBezTo>
                  <a:pt x="1708572" y="688650"/>
                  <a:pt x="1676295" y="720927"/>
                  <a:pt x="1636479" y="720927"/>
                </a:cubicBezTo>
                <a:lnTo>
                  <a:pt x="72093" y="720927"/>
                </a:lnTo>
                <a:cubicBezTo>
                  <a:pt x="32277" y="720927"/>
                  <a:pt x="0" y="688650"/>
                  <a:pt x="0" y="648834"/>
                </a:cubicBezTo>
                <a:lnTo>
                  <a:pt x="0" y="72093"/>
                </a:lnTo>
                <a:close/>
              </a:path>
            </a:pathLst>
          </a:custGeom>
          <a:solidFill>
            <a:schemeClr val="accent6"/>
          </a:solidFill>
          <a:ln w="3175">
            <a:solidFill>
              <a:srgbClr val="BFBFBF"/>
            </a:solidFill>
            <a:prstDash val="solid"/>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6459" tIns="106459" rIns="106459" bIns="106459"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latin typeface="Calibri" panose="020F0502020204030204" pitchFamily="34" charset="0"/>
              </a:rPr>
              <a:t>Removal of data integrity issues and discrepancies</a:t>
            </a:r>
          </a:p>
        </p:txBody>
      </p:sp>
      <p:sp>
        <p:nvSpPr>
          <p:cNvPr id="36" name="TextBox 35">
            <a:extLst>
              <a:ext uri="{FF2B5EF4-FFF2-40B4-BE49-F238E27FC236}">
                <a16:creationId xmlns:a16="http://schemas.microsoft.com/office/drawing/2014/main" id="{06FDD39D-BB7E-33AD-CBF7-EE169E4BAFBB}"/>
              </a:ext>
            </a:extLst>
          </p:cNvPr>
          <p:cNvSpPr txBox="1"/>
          <p:nvPr/>
        </p:nvSpPr>
        <p:spPr>
          <a:xfrm>
            <a:off x="2789492" y="2710904"/>
            <a:ext cx="6024704" cy="2308324"/>
          </a:xfrm>
          <a:prstGeom prst="rect">
            <a:avLst/>
          </a:prstGeom>
          <a:noFill/>
        </p:spPr>
        <p:txBody>
          <a:bodyPr wrap="square">
            <a:spAutoFit/>
          </a:bodyPr>
          <a:lstStyle/>
          <a:p>
            <a:pPr marL="174625" indent="-174625">
              <a:buClr>
                <a:srgbClr val="FB4E0B"/>
              </a:buClr>
              <a:buSzPct val="100000"/>
              <a:buFont typeface="Calibri" panose="020F0502020204030204" pitchFamily="34" charset="0"/>
              <a:buChar char="•"/>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EXL implemented the Client Onboarding Workflow solution leveraging Appian platform to reduce time and effort via automated task creation through integration with CRM system and automated downstream processing for systems such as Policy Admin, Finance and Planning.</a:t>
            </a:r>
          </a:p>
          <a:p>
            <a:pPr marL="174625" indent="-174625">
              <a:buClr>
                <a:srgbClr val="FB4E0B"/>
              </a:buClr>
              <a:buSzPct val="100000"/>
              <a:buFont typeface="Calibri" panose="020F0502020204030204" pitchFamily="34" charset="0"/>
              <a:buChar char="•"/>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The solution was equipped with standardized templates and onboarding resources/materials to ensure process standardization. The workflow was designed to support scalability and all the functionalities created as part of the solution can be leveraged in other geographies as well.</a:t>
            </a:r>
          </a:p>
          <a:p>
            <a:pPr marL="174625" indent="-174625">
              <a:buClr>
                <a:srgbClr val="FB4E0B"/>
              </a:buClr>
              <a:buSzPct val="100000"/>
              <a:buFont typeface="Calibri" panose="020F0502020204030204" pitchFamily="34" charset="0"/>
              <a:buChar char="•"/>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Workflow provides activity tracking, ensures consistency, and enables task automation for compliance, onboarding and implementation activities resulting in no manual handoffs and automatic notifications to meet SLAs.</a:t>
            </a:r>
          </a:p>
          <a:p>
            <a:pPr marL="174625" indent="-174625">
              <a:buClr>
                <a:srgbClr val="FB4E0B"/>
              </a:buClr>
              <a:buSzPct val="100000"/>
              <a:buFont typeface="Calibri" panose="020F0502020204030204" pitchFamily="34" charset="0"/>
              <a:buChar char="•"/>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System integration with multiple downstream systems with APIs and SFTP</a:t>
            </a:r>
            <a:r>
              <a:rPr kumimoji="0" lang="en-US" sz="1200" b="0" i="0" u="none" strike="noStrike" kern="1200" cap="none" spc="0" normalizeH="0" baseline="0" noProof="0">
                <a:ln>
                  <a:noFill/>
                </a:ln>
                <a:solidFill>
                  <a:srgbClr val="FB4D0A"/>
                </a:solidFill>
                <a:effectLst/>
                <a:uLnTx/>
                <a:uFillTx/>
                <a:latin typeface="Calibri" panose="020F0502020204030204" pitchFamily="34" charset="0"/>
                <a:ea typeface="+mn-ea"/>
                <a:cs typeface="+mn-cs"/>
              </a:rPr>
              <a:t>.</a:t>
            </a:r>
          </a:p>
        </p:txBody>
      </p:sp>
      <p:sp>
        <p:nvSpPr>
          <p:cNvPr id="37" name="TextBox 36">
            <a:extLst>
              <a:ext uri="{FF2B5EF4-FFF2-40B4-BE49-F238E27FC236}">
                <a16:creationId xmlns:a16="http://schemas.microsoft.com/office/drawing/2014/main" id="{57C930D4-2B9A-684C-477F-43FDF4AEC423}"/>
              </a:ext>
            </a:extLst>
          </p:cNvPr>
          <p:cNvSpPr txBox="1"/>
          <p:nvPr/>
        </p:nvSpPr>
        <p:spPr>
          <a:xfrm>
            <a:off x="9207281" y="1930467"/>
            <a:ext cx="2523331" cy="1560875"/>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b="1" i="0" u="none" strike="noStrike" cap="none" spc="0" normalizeH="0" baseline="0">
                <a:ln>
                  <a:noFill/>
                </a:ln>
                <a:solidFill>
                  <a:srgbClr val="0093FF"/>
                </a:solidFill>
                <a:effectLst/>
                <a:uLnTx/>
                <a:uFillTx/>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B4D0A"/>
                </a:solidFill>
                <a:effectLst/>
                <a:uLnTx/>
                <a:uFillTx/>
                <a:latin typeface="Calibri" panose="020F0502020204030204" pitchFamily="34" charset="0"/>
                <a:ea typeface="+mn-ea"/>
                <a:cs typeface="+mn-cs"/>
              </a:rPr>
              <a:t>5300+</a:t>
            </a: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Hours of annual workhours savings</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100" b="1" i="0" u="none" strike="noStrike" kern="1200" cap="none" spc="0" normalizeH="0" baseline="0" noProof="0">
                <a:ln>
                  <a:noFill/>
                </a:ln>
                <a:solidFill>
                  <a:srgbClr val="FB4D0A"/>
                </a:solidFill>
                <a:effectLst/>
                <a:uLnTx/>
                <a:uFillTx/>
                <a:latin typeface="Calibri" panose="020F0502020204030204" pitchFamily="34" charset="0"/>
                <a:ea typeface="+mn-ea"/>
                <a:cs typeface="+mn-cs"/>
              </a:rPr>
            </a:br>
            <a:r>
              <a:rPr kumimoji="0" lang="en-US" sz="1100" b="1" i="0" u="none" strike="noStrike" kern="1200" cap="none" spc="0" normalizeH="0" baseline="0" noProof="0">
                <a:ln>
                  <a:noFill/>
                </a:ln>
                <a:solidFill>
                  <a:srgbClr val="FB4D0A"/>
                </a:solidFill>
                <a:effectLst/>
                <a:uLnTx/>
                <a:uFillTx/>
                <a:latin typeface="Calibri" panose="020F0502020204030204" pitchFamily="34" charset="0"/>
                <a:ea typeface="+mn-ea"/>
                <a:cs typeface="+mn-cs"/>
              </a:rPr>
              <a:t>5 Weeks </a:t>
            </a: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Reduction in overall turn around time for onboarding </a:t>
            </a:r>
            <a:r>
              <a:rPr kumimoji="0" lang="en-US" sz="1100" b="0" i="0" u="none" strike="noStrike" kern="1200" cap="none" spc="0" normalizeH="0" baseline="0" noProof="0">
                <a:ln>
                  <a:noFill/>
                </a:ln>
                <a:solidFill>
                  <a:srgbClr val="FB4D0A"/>
                </a:solidFill>
                <a:effectLst/>
                <a:uLnTx/>
                <a:uFillTx/>
                <a:latin typeface="Calibri" panose="020F0502020204030204" pitchFamily="34" charset="0"/>
                <a:ea typeface="+mn-ea"/>
                <a:cs typeface="+mn-cs"/>
              </a:rPr>
              <a:t>new clients </a:t>
            </a:r>
            <a:br>
              <a:rPr kumimoji="0" lang="en-US" sz="1100" b="1" i="0" u="none" strike="noStrike" kern="1200" cap="none" spc="0" normalizeH="0" baseline="0" noProof="0">
                <a:ln>
                  <a:noFill/>
                </a:ln>
                <a:solidFill>
                  <a:srgbClr val="FB4D0A"/>
                </a:solidFill>
                <a:effectLst/>
                <a:uLnTx/>
                <a:uFillTx/>
                <a:latin typeface="Calibri" panose="020F0502020204030204" pitchFamily="34" charset="0"/>
                <a:ea typeface="+mn-ea"/>
                <a:cs typeface="+mn-cs"/>
              </a:rPr>
            </a:br>
            <a:endParaRPr kumimoji="0" lang="en-US" sz="1100" b="1" i="0" u="none" strike="noStrike" kern="1200" cap="none" spc="0" normalizeH="0" baseline="0" noProof="0">
              <a:ln>
                <a:noFill/>
              </a:ln>
              <a:solidFill>
                <a:srgbClr val="FB4D0A"/>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B4D0A"/>
                </a:solidFill>
                <a:effectLst/>
                <a:uLnTx/>
                <a:uFillTx/>
                <a:latin typeface="Calibri" panose="020F0502020204030204" pitchFamily="34" charset="0"/>
                <a:ea typeface="+mn-ea"/>
                <a:cs typeface="+mn-cs"/>
              </a:rPr>
              <a:t>Standardization </a:t>
            </a: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Of process and activities across regions and markets</a:t>
            </a:r>
          </a:p>
        </p:txBody>
      </p:sp>
      <p:sp>
        <p:nvSpPr>
          <p:cNvPr id="38" name="Rectangle 37">
            <a:extLst>
              <a:ext uri="{FF2B5EF4-FFF2-40B4-BE49-F238E27FC236}">
                <a16:creationId xmlns:a16="http://schemas.microsoft.com/office/drawing/2014/main" id="{66049BEA-8E05-923B-FC5C-5ABF7DB0CE27}"/>
              </a:ext>
            </a:extLst>
          </p:cNvPr>
          <p:cNvSpPr/>
          <p:nvPr/>
        </p:nvSpPr>
        <p:spPr>
          <a:xfrm>
            <a:off x="2881693" y="5321117"/>
            <a:ext cx="6024704" cy="541689"/>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200" b="0" i="1"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000000"/>
                </a:solidFill>
                <a:effectLst/>
                <a:uLnTx/>
                <a:uFillTx/>
                <a:latin typeface="Calibri" panose="020F0502020204030204" pitchFamily="34" charset="0"/>
                <a:ea typeface="+mn-ea"/>
                <a:cs typeface="+mn-cs"/>
              </a:rPr>
              <a:t>“Congratulations on reaching this very important milestone.  This project is an excellent testament of our ability to partner across business, change, technology and platforms to deliver fantastic results for the firm.“</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srgbClr val="000000"/>
                </a:solidFill>
                <a:effectLst/>
                <a:uLnTx/>
                <a:uFillTx/>
                <a:latin typeface="Calibri" panose="020F0502020204030204" pitchFamily="34" charset="0"/>
                <a:ea typeface="+mn-ea"/>
                <a:cs typeface="+mn-cs"/>
              </a:rPr>
              <a:t>Vice President, Global Transformation and Change</a:t>
            </a:r>
          </a:p>
        </p:txBody>
      </p:sp>
      <p:sp>
        <p:nvSpPr>
          <p:cNvPr id="4" name="Text Placeholder 23">
            <a:extLst>
              <a:ext uri="{FF2B5EF4-FFF2-40B4-BE49-F238E27FC236}">
                <a16:creationId xmlns:a16="http://schemas.microsoft.com/office/drawing/2014/main" id="{D5C16D58-D156-07EF-35BC-B0DC5053F65E}"/>
              </a:ext>
            </a:extLst>
          </p:cNvPr>
          <p:cNvSpPr txBox="1">
            <a:spLocks/>
          </p:cNvSpPr>
          <p:nvPr/>
        </p:nvSpPr>
        <p:spPr>
          <a:xfrm>
            <a:off x="9292275" y="3670359"/>
            <a:ext cx="2677207" cy="28241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tx2"/>
              </a:buClr>
              <a:buFontTx/>
              <a:buNone/>
              <a:defRPr sz="1600" b="1" kern="1200">
                <a:solidFill>
                  <a:schemeClr val="tx2"/>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pitchFamily="34" charset="0"/>
                <a:ea typeface="+mn-ea"/>
                <a:cs typeface="+mn-cs"/>
              </a:rPr>
              <a:t>Appian Components</a:t>
            </a:r>
          </a:p>
        </p:txBody>
      </p:sp>
      <p:pic>
        <p:nvPicPr>
          <p:cNvPr id="5" name="Picture 4">
            <a:extLst>
              <a:ext uri="{FF2B5EF4-FFF2-40B4-BE49-F238E27FC236}">
                <a16:creationId xmlns:a16="http://schemas.microsoft.com/office/drawing/2014/main" id="{CD437B44-D9AF-FBD6-F435-E29840FB3779}"/>
              </a:ext>
            </a:extLst>
          </p:cNvPr>
          <p:cNvPicPr>
            <a:picLocks noChangeAspect="1"/>
          </p:cNvPicPr>
          <p:nvPr/>
        </p:nvPicPr>
        <p:blipFill>
          <a:blip r:embed="rId4">
            <a:duotone>
              <a:schemeClr val="accent3">
                <a:shade val="45000"/>
                <a:satMod val="135000"/>
              </a:schemeClr>
              <a:prstClr val="white"/>
            </a:duotone>
          </a:blip>
          <a:stretch>
            <a:fillRect/>
          </a:stretch>
        </p:blipFill>
        <p:spPr>
          <a:xfrm>
            <a:off x="9241814" y="4044194"/>
            <a:ext cx="618282" cy="523273"/>
          </a:xfrm>
          <a:prstGeom prst="rect">
            <a:avLst/>
          </a:prstGeom>
        </p:spPr>
      </p:pic>
      <p:sp>
        <p:nvSpPr>
          <p:cNvPr id="6" name="Text Placeholder 23">
            <a:extLst>
              <a:ext uri="{FF2B5EF4-FFF2-40B4-BE49-F238E27FC236}">
                <a16:creationId xmlns:a16="http://schemas.microsoft.com/office/drawing/2014/main" id="{3C4316A3-7284-E7D1-33C1-11930CA74038}"/>
              </a:ext>
            </a:extLst>
          </p:cNvPr>
          <p:cNvSpPr txBox="1">
            <a:spLocks/>
          </p:cNvSpPr>
          <p:nvPr/>
        </p:nvSpPr>
        <p:spPr>
          <a:xfrm>
            <a:off x="9160940" y="4627346"/>
            <a:ext cx="793289" cy="147373"/>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Clr>
                <a:schemeClr val="tx2"/>
              </a:buClr>
              <a:buFontTx/>
              <a:buNone/>
              <a:defRPr sz="1600" b="1" kern="1200">
                <a:solidFill>
                  <a:schemeClr val="tx2"/>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
                <a:srgbClr val="FB4D0A"/>
              </a:buClr>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Data Fabric</a:t>
            </a:r>
            <a:endParaRPr kumimoji="0" lang="en-US" sz="1600" b="1" i="0" u="none" strike="noStrike" kern="1200" cap="none" spc="0" normalizeH="0" baseline="0" noProof="0">
              <a:ln>
                <a:noFill/>
              </a:ln>
              <a:solidFill>
                <a:srgbClr val="FB4D0A"/>
              </a:solidFill>
              <a:effectLst/>
              <a:uLnTx/>
              <a:uFillTx/>
              <a:latin typeface="Calibri" panose="020F0502020204030204" pitchFamily="34" charset="0"/>
              <a:ea typeface="+mn-ea"/>
              <a:cs typeface="+mn-cs"/>
            </a:endParaRPr>
          </a:p>
        </p:txBody>
      </p:sp>
      <p:sp>
        <p:nvSpPr>
          <p:cNvPr id="7" name="Text Placeholder 23">
            <a:extLst>
              <a:ext uri="{FF2B5EF4-FFF2-40B4-BE49-F238E27FC236}">
                <a16:creationId xmlns:a16="http://schemas.microsoft.com/office/drawing/2014/main" id="{58799EF6-6B64-B892-E0AD-B5F3BC042715}"/>
              </a:ext>
            </a:extLst>
          </p:cNvPr>
          <p:cNvSpPr txBox="1">
            <a:spLocks/>
          </p:cNvSpPr>
          <p:nvPr/>
        </p:nvSpPr>
        <p:spPr>
          <a:xfrm>
            <a:off x="10129440" y="4627346"/>
            <a:ext cx="899390" cy="147373"/>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Clr>
                <a:schemeClr val="tx2"/>
              </a:buClr>
              <a:buFontTx/>
              <a:buNone/>
              <a:defRPr sz="1600" b="1" kern="1200">
                <a:solidFill>
                  <a:schemeClr val="tx2"/>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
                <a:srgbClr val="FB4D0A"/>
              </a:buClr>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API Integration</a:t>
            </a:r>
            <a:endParaRPr kumimoji="0" lang="en-US" sz="1600" b="1" i="0" u="none" strike="noStrike" kern="1200" cap="none" spc="0" normalizeH="0" baseline="0" noProof="0">
              <a:ln>
                <a:noFill/>
              </a:ln>
              <a:solidFill>
                <a:srgbClr val="FB4D0A"/>
              </a:solidFill>
              <a:effectLst/>
              <a:uLnTx/>
              <a:uFillTx/>
              <a:latin typeface="Calibri" panose="020F0502020204030204" pitchFamily="34" charset="0"/>
              <a:ea typeface="+mn-ea"/>
              <a:cs typeface="+mn-cs"/>
            </a:endParaRPr>
          </a:p>
        </p:txBody>
      </p:sp>
      <p:pic>
        <p:nvPicPr>
          <p:cNvPr id="8" name="Picture 7">
            <a:extLst>
              <a:ext uri="{FF2B5EF4-FFF2-40B4-BE49-F238E27FC236}">
                <a16:creationId xmlns:a16="http://schemas.microsoft.com/office/drawing/2014/main" id="{B8044E6F-E003-813C-BBC1-7FAF76819DE0}"/>
              </a:ext>
            </a:extLst>
          </p:cNvPr>
          <p:cNvPicPr>
            <a:picLocks noChangeAspect="1"/>
          </p:cNvPicPr>
          <p:nvPr/>
        </p:nvPicPr>
        <p:blipFill>
          <a:blip r:embed="rId5">
            <a:duotone>
              <a:schemeClr val="accent3">
                <a:shade val="45000"/>
                <a:satMod val="135000"/>
              </a:schemeClr>
              <a:prstClr val="white"/>
            </a:duotone>
          </a:blip>
          <a:stretch>
            <a:fillRect/>
          </a:stretch>
        </p:blipFill>
        <p:spPr>
          <a:xfrm>
            <a:off x="10224767" y="4005793"/>
            <a:ext cx="504825" cy="600075"/>
          </a:xfrm>
          <a:prstGeom prst="rect">
            <a:avLst/>
          </a:prstGeom>
        </p:spPr>
      </p:pic>
      <p:sp>
        <p:nvSpPr>
          <p:cNvPr id="11" name="Text Placeholder 23">
            <a:extLst>
              <a:ext uri="{FF2B5EF4-FFF2-40B4-BE49-F238E27FC236}">
                <a16:creationId xmlns:a16="http://schemas.microsoft.com/office/drawing/2014/main" id="{95E4D85B-AD99-2C10-EE7E-1629151AAB48}"/>
              </a:ext>
            </a:extLst>
          </p:cNvPr>
          <p:cNvSpPr txBox="1">
            <a:spLocks/>
          </p:cNvSpPr>
          <p:nvPr/>
        </p:nvSpPr>
        <p:spPr>
          <a:xfrm>
            <a:off x="9457922" y="5466510"/>
            <a:ext cx="320656" cy="147373"/>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Clr>
                <a:schemeClr val="tx2"/>
              </a:buClr>
              <a:buFontTx/>
              <a:buNone/>
              <a:defRPr sz="1600" b="1" kern="1200">
                <a:solidFill>
                  <a:schemeClr val="tx2"/>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Calibri"/>
                <a:cs typeface="Calibri"/>
              </a:rPr>
              <a:t>IDP</a:t>
            </a:r>
            <a:endParaRPr kumimoji="0" lang="en-US" sz="1600" b="1" i="0" u="none" strike="noStrike" kern="1200" cap="none" spc="0" normalizeH="0" baseline="0" noProof="0">
              <a:ln>
                <a:noFill/>
              </a:ln>
              <a:solidFill>
                <a:srgbClr val="FB4D0A"/>
              </a:solidFill>
              <a:effectLst/>
              <a:uLnTx/>
              <a:uFillTx/>
              <a:latin typeface="Calibri" panose="020F0502020204030204" pitchFamily="34" charset="0"/>
              <a:ea typeface="+mn-ea"/>
              <a:cs typeface="+mn-cs"/>
            </a:endParaRPr>
          </a:p>
        </p:txBody>
      </p:sp>
      <p:sp>
        <p:nvSpPr>
          <p:cNvPr id="13" name="Text Placeholder 23">
            <a:extLst>
              <a:ext uri="{FF2B5EF4-FFF2-40B4-BE49-F238E27FC236}">
                <a16:creationId xmlns:a16="http://schemas.microsoft.com/office/drawing/2014/main" id="{A91CCFB2-A4CE-984C-D310-462CEBE891FC}"/>
              </a:ext>
            </a:extLst>
          </p:cNvPr>
          <p:cNvSpPr txBox="1">
            <a:spLocks/>
          </p:cNvSpPr>
          <p:nvPr/>
        </p:nvSpPr>
        <p:spPr>
          <a:xfrm>
            <a:off x="10171693" y="5466509"/>
            <a:ext cx="629314" cy="147373"/>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Clr>
                <a:schemeClr val="tx2"/>
              </a:buClr>
              <a:buFontTx/>
              <a:buNone/>
              <a:defRPr sz="1600" b="1" kern="1200">
                <a:solidFill>
                  <a:schemeClr val="tx2"/>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Workflow</a:t>
            </a:r>
            <a:endParaRPr kumimoji="0" lang="en-US" sz="1600" b="1" i="0" u="none" strike="noStrike" kern="1200" cap="none" spc="0" normalizeH="0" baseline="0" noProof="0">
              <a:ln>
                <a:noFill/>
              </a:ln>
              <a:solidFill>
                <a:srgbClr val="FB4D0A"/>
              </a:solidFill>
              <a:effectLst/>
              <a:uLnTx/>
              <a:uFillTx/>
              <a:latin typeface="Calibri" panose="020F0502020204030204" pitchFamily="34" charset="0"/>
              <a:ea typeface="+mn-ea"/>
              <a:cs typeface="+mn-cs"/>
            </a:endParaRPr>
          </a:p>
        </p:txBody>
      </p:sp>
      <p:pic>
        <p:nvPicPr>
          <p:cNvPr id="20" name="Picture 19">
            <a:extLst>
              <a:ext uri="{FF2B5EF4-FFF2-40B4-BE49-F238E27FC236}">
                <a16:creationId xmlns:a16="http://schemas.microsoft.com/office/drawing/2014/main" id="{C7E462EF-F527-719F-EA0F-4C82996631AF}"/>
              </a:ext>
            </a:extLst>
          </p:cNvPr>
          <p:cNvPicPr>
            <a:picLocks noChangeAspect="1"/>
          </p:cNvPicPr>
          <p:nvPr/>
        </p:nvPicPr>
        <p:blipFill>
          <a:blip r:embed="rId6"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9300049" y="4893472"/>
            <a:ext cx="617558" cy="512422"/>
          </a:xfrm>
          <a:prstGeom prst="rect">
            <a:avLst/>
          </a:prstGeom>
        </p:spPr>
      </p:pic>
      <p:pic>
        <p:nvPicPr>
          <p:cNvPr id="21" name="Picture 20">
            <a:extLst>
              <a:ext uri="{FF2B5EF4-FFF2-40B4-BE49-F238E27FC236}">
                <a16:creationId xmlns:a16="http://schemas.microsoft.com/office/drawing/2014/main" id="{584DCEA6-227D-E692-1BCF-72346B5F0750}"/>
              </a:ext>
            </a:extLst>
          </p:cNvPr>
          <p:cNvPicPr>
            <a:picLocks noChangeAspect="1"/>
          </p:cNvPicPr>
          <p:nvPr/>
        </p:nvPicPr>
        <p:blipFill>
          <a:blip r:embed="rId7"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10047640" y="4888529"/>
            <a:ext cx="617558" cy="522309"/>
          </a:xfrm>
          <a:prstGeom prst="rect">
            <a:avLst/>
          </a:prstGeom>
        </p:spPr>
      </p:pic>
      <p:sp>
        <p:nvSpPr>
          <p:cNvPr id="23" name="Text Placeholder 23">
            <a:extLst>
              <a:ext uri="{FF2B5EF4-FFF2-40B4-BE49-F238E27FC236}">
                <a16:creationId xmlns:a16="http://schemas.microsoft.com/office/drawing/2014/main" id="{7140DF5B-B839-ED22-0501-A07D2EC35D10}"/>
              </a:ext>
            </a:extLst>
          </p:cNvPr>
          <p:cNvSpPr txBox="1">
            <a:spLocks/>
          </p:cNvSpPr>
          <p:nvPr/>
        </p:nvSpPr>
        <p:spPr>
          <a:xfrm>
            <a:off x="11168986" y="4627346"/>
            <a:ext cx="629314" cy="147373"/>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Clr>
                <a:schemeClr val="tx2"/>
              </a:buClr>
              <a:buFontTx/>
              <a:buNone/>
              <a:defRPr sz="1600" b="1" kern="1200">
                <a:solidFill>
                  <a:schemeClr val="tx2"/>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
                <a:srgbClr val="FB4D0A"/>
              </a:buClr>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RPA</a:t>
            </a:r>
            <a:endParaRPr kumimoji="0" lang="en-US" sz="1600" b="1"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pic>
        <p:nvPicPr>
          <p:cNvPr id="24" name="Picture 23">
            <a:extLst>
              <a:ext uri="{FF2B5EF4-FFF2-40B4-BE49-F238E27FC236}">
                <a16:creationId xmlns:a16="http://schemas.microsoft.com/office/drawing/2014/main" id="{79883ECE-DFB5-FF84-BFC7-07120586AAEA}"/>
              </a:ext>
            </a:extLst>
          </p:cNvPr>
          <p:cNvPicPr>
            <a:picLocks noChangeAspect="1"/>
          </p:cNvPicPr>
          <p:nvPr/>
        </p:nvPicPr>
        <p:blipFill>
          <a:blip r:embed="rId8">
            <a:duotone>
              <a:schemeClr val="accent3">
                <a:shade val="45000"/>
                <a:satMod val="135000"/>
              </a:schemeClr>
              <a:prstClr val="white"/>
            </a:duotone>
          </a:blip>
          <a:stretch>
            <a:fillRect/>
          </a:stretch>
        </p:blipFill>
        <p:spPr>
          <a:xfrm>
            <a:off x="11094263" y="4006034"/>
            <a:ext cx="627325" cy="599593"/>
          </a:xfrm>
          <a:prstGeom prst="rect">
            <a:avLst/>
          </a:prstGeom>
        </p:spPr>
      </p:pic>
      <p:sp>
        <p:nvSpPr>
          <p:cNvPr id="26" name="Text Placeholder 2">
            <a:extLst>
              <a:ext uri="{FF2B5EF4-FFF2-40B4-BE49-F238E27FC236}">
                <a16:creationId xmlns:a16="http://schemas.microsoft.com/office/drawing/2014/main" id="{4E2929FF-71CD-AC45-F757-4C85BEB7948F}"/>
              </a:ext>
            </a:extLst>
          </p:cNvPr>
          <p:cNvSpPr txBox="1">
            <a:spLocks/>
          </p:cNvSpPr>
          <p:nvPr/>
        </p:nvSpPr>
        <p:spPr>
          <a:xfrm>
            <a:off x="368300" y="151766"/>
            <a:ext cx="11430000" cy="254000"/>
          </a:xfrm>
          <a:prstGeom prst="rect">
            <a:avLst/>
          </a:prstGeom>
        </p:spPr>
        <p:txBody>
          <a:bodyPr vert="horz" lIns="0" tIns="0" rIns="0" bIns="0" rtlCol="0" anchor="t">
            <a:noAutofit/>
          </a:bodyPr>
          <a:lstStyle>
            <a:lvl1pPr indent="0" defTabSz="914400">
              <a:lnSpc>
                <a:spcPct val="90000"/>
              </a:lnSpc>
              <a:spcBef>
                <a:spcPts val="1000"/>
              </a:spcBef>
              <a:buClr>
                <a:schemeClr val="tx2"/>
              </a:buClr>
              <a:buFontTx/>
              <a:buNone/>
              <a:defRPr sz="1600" b="1">
                <a:solidFill>
                  <a:schemeClr val="accent3"/>
                </a:solidFill>
              </a:defRPr>
            </a:lvl1pPr>
            <a:lvl2pPr marL="290513" indent="0" defTabSz="914400">
              <a:lnSpc>
                <a:spcPct val="90000"/>
              </a:lnSpc>
              <a:spcBef>
                <a:spcPts val="500"/>
              </a:spcBef>
              <a:buFontTx/>
              <a:buNone/>
              <a:tabLst/>
              <a:defRPr>
                <a:solidFill>
                  <a:schemeClr val="accent3"/>
                </a:solidFill>
              </a:defRPr>
            </a:lvl2pPr>
            <a:lvl3pPr marL="582613" indent="0" defTabSz="914400">
              <a:lnSpc>
                <a:spcPct val="90000"/>
              </a:lnSpc>
              <a:spcBef>
                <a:spcPts val="500"/>
              </a:spcBef>
              <a:buFontTx/>
              <a:buNone/>
              <a:tabLst/>
              <a:defRPr>
                <a:solidFill>
                  <a:schemeClr val="accent3"/>
                </a:solidFill>
              </a:defRPr>
            </a:lvl3pPr>
            <a:lvl4pPr marL="855663" indent="0" defTabSz="914400">
              <a:lnSpc>
                <a:spcPct val="90000"/>
              </a:lnSpc>
              <a:spcBef>
                <a:spcPts val="500"/>
              </a:spcBef>
              <a:buFontTx/>
              <a:buNone/>
              <a:tabLst/>
              <a:defRPr>
                <a:solidFill>
                  <a:schemeClr val="accent3"/>
                </a:solidFill>
              </a:defRPr>
            </a:lvl4pPr>
            <a:lvl5pPr marL="1100138" indent="0" defTabSz="914400">
              <a:lnSpc>
                <a:spcPct val="90000"/>
              </a:lnSpc>
              <a:spcBef>
                <a:spcPts val="500"/>
              </a:spcBef>
              <a:buFontTx/>
              <a:buNone/>
              <a:tabLst/>
              <a:defRPr>
                <a:solidFill>
                  <a:schemeClr val="accent3"/>
                </a:solidFill>
              </a:defRP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sz="1400">
                <a:solidFill>
                  <a:srgbClr val="005071"/>
                </a:solidFill>
                <a:latin typeface="Calibri" panose="020F0502020204030204" pitchFamily="34" charset="0"/>
              </a:rPr>
              <a:t>Our Appian Offerings - Agile-Led Workflow Implementation – Case Study</a:t>
            </a:r>
          </a:p>
        </p:txBody>
      </p:sp>
      <p:sp>
        <p:nvSpPr>
          <p:cNvPr id="9" name="Text Placeholder 2">
            <a:extLst>
              <a:ext uri="{FF2B5EF4-FFF2-40B4-BE49-F238E27FC236}">
                <a16:creationId xmlns:a16="http://schemas.microsoft.com/office/drawing/2014/main" id="{127DB26A-33F4-D1F6-F38E-1CBC0F98370C}"/>
              </a:ext>
            </a:extLst>
          </p:cNvPr>
          <p:cNvSpPr txBox="1">
            <a:spLocks/>
          </p:cNvSpPr>
          <p:nvPr/>
        </p:nvSpPr>
        <p:spPr>
          <a:xfrm>
            <a:off x="11074400" y="0"/>
            <a:ext cx="1117600" cy="254000"/>
          </a:xfrm>
          <a:prstGeom prst="rect">
            <a:avLst/>
          </a:prstGeom>
        </p:spPr>
        <p:txBody>
          <a:bodyPr vert="horz" lIns="0" tIns="0" rIns="0" bIns="0" rtlCol="0" anchor="ctr">
            <a:noAutofit/>
          </a:bodyPr>
          <a:lstStyle>
            <a:lvl1pPr indent="0" defTabSz="914400">
              <a:lnSpc>
                <a:spcPct val="90000"/>
              </a:lnSpc>
              <a:spcBef>
                <a:spcPts val="1000"/>
              </a:spcBef>
              <a:buClr>
                <a:schemeClr val="tx2"/>
              </a:buClr>
              <a:buFontTx/>
              <a:buNone/>
              <a:defRPr sz="1600" b="1">
                <a:solidFill>
                  <a:schemeClr val="accent3"/>
                </a:solidFill>
              </a:defRPr>
            </a:lvl1pPr>
            <a:lvl2pPr marL="290513" indent="0" defTabSz="914400">
              <a:lnSpc>
                <a:spcPct val="90000"/>
              </a:lnSpc>
              <a:spcBef>
                <a:spcPts val="500"/>
              </a:spcBef>
              <a:buFontTx/>
              <a:buNone/>
              <a:tabLst/>
              <a:defRPr>
                <a:solidFill>
                  <a:schemeClr val="accent3"/>
                </a:solidFill>
              </a:defRPr>
            </a:lvl2pPr>
            <a:lvl3pPr marL="582613" indent="0" defTabSz="914400">
              <a:lnSpc>
                <a:spcPct val="90000"/>
              </a:lnSpc>
              <a:spcBef>
                <a:spcPts val="500"/>
              </a:spcBef>
              <a:buFontTx/>
              <a:buNone/>
              <a:tabLst/>
              <a:defRPr>
                <a:solidFill>
                  <a:schemeClr val="accent3"/>
                </a:solidFill>
              </a:defRPr>
            </a:lvl3pPr>
            <a:lvl4pPr marL="855663" indent="0" defTabSz="914400">
              <a:lnSpc>
                <a:spcPct val="90000"/>
              </a:lnSpc>
              <a:spcBef>
                <a:spcPts val="500"/>
              </a:spcBef>
              <a:buFontTx/>
              <a:buNone/>
              <a:tabLst/>
              <a:defRPr>
                <a:solidFill>
                  <a:schemeClr val="accent3"/>
                </a:solidFill>
              </a:defRPr>
            </a:lvl4pPr>
            <a:lvl5pPr marL="1100138" indent="0" defTabSz="914400">
              <a:lnSpc>
                <a:spcPct val="90000"/>
              </a:lnSpc>
              <a:spcBef>
                <a:spcPts val="500"/>
              </a:spcBef>
              <a:buFontTx/>
              <a:buNone/>
              <a:tabLst/>
              <a:defRPr>
                <a:solidFill>
                  <a:schemeClr val="accent3"/>
                </a:solidFill>
              </a:defRP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90000"/>
              </a:lnSpc>
              <a:spcBef>
                <a:spcPts val="1000"/>
              </a:spcBef>
              <a:spcAft>
                <a:spcPts val="0"/>
              </a:spcAft>
              <a:buClr>
                <a:srgbClr val="FB4D0A"/>
              </a:buClr>
              <a:buSzTx/>
              <a:buFontTx/>
              <a:buNone/>
              <a:tabLst/>
              <a:defRPr/>
            </a:pPr>
            <a:r>
              <a:rPr kumimoji="0" lang="en-US" sz="1400" i="0" u="none" strike="noStrike" kern="1200" cap="none" spc="0" normalizeH="0" baseline="0" noProof="0">
                <a:ln>
                  <a:noFill/>
                </a:ln>
                <a:solidFill>
                  <a:srgbClr val="005071"/>
                </a:solidFill>
                <a:effectLst/>
                <a:uLnTx/>
                <a:uFillTx/>
                <a:latin typeface="Calibri" panose="020F0502020204030204" pitchFamily="34" charset="0"/>
                <a:ea typeface="+mn-ea"/>
                <a:cs typeface="+mn-cs"/>
              </a:rPr>
              <a:t>Case Study #3</a:t>
            </a:r>
          </a:p>
        </p:txBody>
      </p:sp>
    </p:spTree>
    <p:extLst>
      <p:ext uri="{BB962C8B-B14F-4D97-AF65-F5344CB8AC3E}">
        <p14:creationId xmlns:p14="http://schemas.microsoft.com/office/powerpoint/2010/main" val="718687218"/>
      </p:ext>
    </p:extLst>
  </p:cSld>
  <p:clrMapOvr>
    <a:masterClrMapping/>
  </p:clrMapOvr>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52F75-AF25-AAB7-1281-42E4B724614C}"/>
            </a:ext>
          </a:extLst>
        </p:cNvPr>
        <p:cNvGrpSpPr/>
        <p:nvPr/>
      </p:nvGrpSpPr>
      <p:grpSpPr>
        <a:xfrm>
          <a:off x="0" y="0"/>
          <a:ext cx="0" cy="0"/>
          <a:chOff x="0" y="0"/>
          <a:chExt cx="0" cy="0"/>
        </a:xfrm>
      </p:grpSpPr>
      <p:sp>
        <p:nvSpPr>
          <p:cNvPr id="14" name="Text Placeholder 13">
            <a:extLst>
              <a:ext uri="{FF2B5EF4-FFF2-40B4-BE49-F238E27FC236}">
                <a16:creationId xmlns:a16="http://schemas.microsoft.com/office/drawing/2014/main" id="{1836958F-535F-4E01-F759-E18763E95C0C}"/>
              </a:ext>
            </a:extLst>
          </p:cNvPr>
          <p:cNvSpPr>
            <a:spLocks noGrp="1"/>
          </p:cNvSpPr>
          <p:nvPr>
            <p:ph type="body" sz="quarter" idx="10"/>
          </p:nvPr>
        </p:nvSpPr>
        <p:spPr>
          <a:xfrm>
            <a:off x="368300" y="368300"/>
            <a:ext cx="11557000" cy="641350"/>
          </a:xfrm>
        </p:spPr>
        <p:txBody>
          <a:bodyPr lIns="0" tIns="0" rIns="0" bIns="0" anchor="t">
            <a:noAutofit/>
          </a:bodyPr>
          <a:lstStyle/>
          <a:p>
            <a:r>
              <a:rPr lang="en-US" sz="2400" kern="0">
                <a:solidFill>
                  <a:srgbClr val="FB4D0A"/>
                </a:solidFill>
                <a:latin typeface="Calibri" panose="020F0502020204030204" pitchFamily="34" charset="0"/>
                <a:cs typeface="Calibri Light" panose="020F0302020204030204" pitchFamily="34" charset="0"/>
              </a:rPr>
              <a:t>Claims Payment Assist – Invoice Validation and Automation powered by Appian and IDP</a:t>
            </a:r>
          </a:p>
        </p:txBody>
      </p:sp>
      <p:sp>
        <p:nvSpPr>
          <p:cNvPr id="16" name="Text Placeholder 15">
            <a:extLst>
              <a:ext uri="{FF2B5EF4-FFF2-40B4-BE49-F238E27FC236}">
                <a16:creationId xmlns:a16="http://schemas.microsoft.com/office/drawing/2014/main" id="{D42789CD-0708-43D7-BA2A-70BDF40634FD}"/>
              </a:ext>
            </a:extLst>
          </p:cNvPr>
          <p:cNvSpPr>
            <a:spLocks noGrp="1"/>
          </p:cNvSpPr>
          <p:nvPr>
            <p:ph type="body" sz="quarter" idx="13"/>
          </p:nvPr>
        </p:nvSpPr>
        <p:spPr>
          <a:xfrm>
            <a:off x="473148" y="1413748"/>
            <a:ext cx="2201157" cy="282410"/>
          </a:xfrm>
        </p:spPr>
        <p:txBody>
          <a:bodyPr/>
          <a:lstStyle/>
          <a:p>
            <a:r>
              <a:rPr lang="en-US">
                <a:latin typeface="Calibri" panose="020F0502020204030204" pitchFamily="34" charset="0"/>
              </a:rPr>
              <a:t>Client</a:t>
            </a:r>
          </a:p>
        </p:txBody>
      </p:sp>
      <p:sp>
        <p:nvSpPr>
          <p:cNvPr id="17" name="Text Placeholder 16">
            <a:extLst>
              <a:ext uri="{FF2B5EF4-FFF2-40B4-BE49-F238E27FC236}">
                <a16:creationId xmlns:a16="http://schemas.microsoft.com/office/drawing/2014/main" id="{90745187-36F2-932F-38B1-569A48DFF661}"/>
              </a:ext>
            </a:extLst>
          </p:cNvPr>
          <p:cNvSpPr>
            <a:spLocks noGrp="1"/>
          </p:cNvSpPr>
          <p:nvPr>
            <p:ph type="body" sz="quarter" idx="14"/>
          </p:nvPr>
        </p:nvSpPr>
        <p:spPr>
          <a:xfrm>
            <a:off x="477335" y="1771698"/>
            <a:ext cx="2196206" cy="282411"/>
          </a:xfrm>
        </p:spPr>
        <p:txBody>
          <a:bodyPr/>
          <a:lstStyle/>
          <a:p>
            <a:r>
              <a:rPr lang="en-US" sz="1600">
                <a:latin typeface="Calibri" panose="020F0502020204030204" pitchFamily="34" charset="0"/>
              </a:rPr>
              <a:t>Leading Insurer</a:t>
            </a:r>
          </a:p>
        </p:txBody>
      </p:sp>
      <p:sp>
        <p:nvSpPr>
          <p:cNvPr id="18" name="Text Placeholder 17">
            <a:extLst>
              <a:ext uri="{FF2B5EF4-FFF2-40B4-BE49-F238E27FC236}">
                <a16:creationId xmlns:a16="http://schemas.microsoft.com/office/drawing/2014/main" id="{28138412-D108-F1D3-4D44-393D3652812A}"/>
              </a:ext>
            </a:extLst>
          </p:cNvPr>
          <p:cNvSpPr>
            <a:spLocks noGrp="1"/>
          </p:cNvSpPr>
          <p:nvPr>
            <p:ph type="body" sz="quarter" idx="15"/>
          </p:nvPr>
        </p:nvSpPr>
        <p:spPr>
          <a:xfrm>
            <a:off x="456437" y="2332846"/>
            <a:ext cx="2201157" cy="282410"/>
          </a:xfrm>
        </p:spPr>
        <p:txBody>
          <a:bodyPr/>
          <a:lstStyle/>
          <a:p>
            <a:r>
              <a:rPr lang="en-US">
                <a:latin typeface="Calibri" panose="020F0502020204030204" pitchFamily="34" charset="0"/>
              </a:rPr>
              <a:t>Client Challenges</a:t>
            </a:r>
          </a:p>
        </p:txBody>
      </p:sp>
      <p:sp>
        <p:nvSpPr>
          <p:cNvPr id="19" name="Text Placeholder 18">
            <a:extLst>
              <a:ext uri="{FF2B5EF4-FFF2-40B4-BE49-F238E27FC236}">
                <a16:creationId xmlns:a16="http://schemas.microsoft.com/office/drawing/2014/main" id="{7E809CCC-8DB5-A1C9-3E38-35C20DC1E743}"/>
              </a:ext>
            </a:extLst>
          </p:cNvPr>
          <p:cNvSpPr>
            <a:spLocks noGrp="1"/>
          </p:cNvSpPr>
          <p:nvPr>
            <p:ph type="body" sz="quarter" idx="16"/>
          </p:nvPr>
        </p:nvSpPr>
        <p:spPr>
          <a:xfrm>
            <a:off x="393880" y="2667812"/>
            <a:ext cx="2911510" cy="4040996"/>
          </a:xfrm>
        </p:spPr>
        <p:txBody>
          <a:bodyPr/>
          <a:lstStyle/>
          <a:p>
            <a:pPr marL="342900" marR="0" lvl="0" indent="-342900">
              <a:lnSpc>
                <a:spcPct val="115000"/>
              </a:lnSpc>
              <a:spcAft>
                <a:spcPts val="800"/>
              </a:spcAft>
              <a:buSzPts val="1000"/>
              <a:buFont typeface="Symbol" panose="05050102010706020507" pitchFamily="18" charset="2"/>
              <a:buChar char=""/>
              <a:tabLst>
                <a:tab pos="457200" algn="l"/>
              </a:tabLst>
            </a:pPr>
            <a:r>
              <a:rPr lang="en-US" b="1">
                <a:solidFill>
                  <a:srgbClr val="000000"/>
                </a:solidFill>
                <a:latin typeface="Calibri" panose="020F0502020204030204" pitchFamily="34" charset="0"/>
              </a:rPr>
              <a:t>ALAE and Indemnity Payments for 200+ suppliers </a:t>
            </a:r>
            <a:r>
              <a:rPr lang="en-US">
                <a:solidFill>
                  <a:srgbClr val="000000"/>
                </a:solidFill>
                <a:latin typeface="Calibri" panose="020F0502020204030204" pitchFamily="34" charset="0"/>
              </a:rPr>
              <a:t>are reviewed and processed manually by Claim handlers</a:t>
            </a:r>
          </a:p>
          <a:p>
            <a:pPr marL="342900" marR="0" lvl="0" indent="-342900">
              <a:lnSpc>
                <a:spcPct val="115000"/>
              </a:lnSpc>
              <a:spcAft>
                <a:spcPts val="800"/>
              </a:spcAft>
              <a:buSzPts val="1000"/>
              <a:buFont typeface="Symbol" panose="05050102010706020507" pitchFamily="18" charset="2"/>
              <a:buChar char=""/>
              <a:tabLst>
                <a:tab pos="457200" algn="l"/>
              </a:tabLst>
            </a:pPr>
            <a:r>
              <a:rPr lang="en-US" b="1">
                <a:solidFill>
                  <a:srgbClr val="000000"/>
                </a:solidFill>
                <a:latin typeface="Calibri" panose="020F0502020204030204" pitchFamily="34" charset="0"/>
              </a:rPr>
              <a:t>Complex vendor contracts impacted claim handlers' ability </a:t>
            </a:r>
            <a:r>
              <a:rPr lang="en-US">
                <a:solidFill>
                  <a:srgbClr val="000000"/>
                </a:solidFill>
                <a:latin typeface="Calibri" panose="020F0502020204030204" pitchFamily="34" charset="0"/>
              </a:rPr>
              <a:t>to validate invoice amounts with contracted rates, resulting in cost leakages</a:t>
            </a:r>
          </a:p>
          <a:p>
            <a:pPr marL="342900" marR="0" lvl="0" indent="-342900">
              <a:lnSpc>
                <a:spcPct val="115000"/>
              </a:lnSpc>
              <a:spcAft>
                <a:spcPts val="800"/>
              </a:spcAft>
              <a:buSzPts val="1000"/>
              <a:buFont typeface="Symbol" panose="05050102010706020507" pitchFamily="18" charset="2"/>
              <a:buChar char=""/>
              <a:tabLst>
                <a:tab pos="457200" algn="l"/>
              </a:tabLst>
            </a:pPr>
            <a:r>
              <a:rPr lang="en-US" b="1">
                <a:solidFill>
                  <a:srgbClr val="000000"/>
                </a:solidFill>
                <a:latin typeface="Calibri" panose="020F0502020204030204" pitchFamily="34" charset="0"/>
              </a:rPr>
              <a:t>Inadequate application of discounts</a:t>
            </a:r>
            <a:r>
              <a:rPr lang="en-US">
                <a:solidFill>
                  <a:srgbClr val="000000"/>
                </a:solidFill>
                <a:latin typeface="Calibri" panose="020F0502020204030204" pitchFamily="34" charset="0"/>
              </a:rPr>
              <a:t>, example, quick pay discount, volume discount etc.</a:t>
            </a:r>
          </a:p>
          <a:p>
            <a:pPr marL="342900" marR="0" lvl="0" indent="-342900">
              <a:lnSpc>
                <a:spcPct val="115000"/>
              </a:lnSpc>
              <a:spcAft>
                <a:spcPts val="800"/>
              </a:spcAft>
              <a:buSzPts val="1000"/>
              <a:buFont typeface="Symbol" panose="05050102010706020507" pitchFamily="18" charset="2"/>
              <a:buChar char=""/>
              <a:tabLst>
                <a:tab pos="457200" algn="l"/>
              </a:tabLst>
            </a:pPr>
            <a:r>
              <a:rPr lang="en-US" b="1">
                <a:solidFill>
                  <a:srgbClr val="000000"/>
                </a:solidFill>
                <a:latin typeface="Calibri" panose="020F0502020204030204" pitchFamily="34" charset="0"/>
              </a:rPr>
              <a:t>Lack of systemic controls </a:t>
            </a:r>
            <a:r>
              <a:rPr lang="en-US">
                <a:solidFill>
                  <a:srgbClr val="000000"/>
                </a:solidFill>
                <a:latin typeface="Calibri" panose="020F0502020204030204" pitchFamily="34" charset="0"/>
              </a:rPr>
              <a:t>to flag duplicate invoices</a:t>
            </a:r>
          </a:p>
          <a:p>
            <a:pPr marL="342900" marR="0" lvl="0" indent="-342900">
              <a:lnSpc>
                <a:spcPct val="115000"/>
              </a:lnSpc>
              <a:spcAft>
                <a:spcPts val="800"/>
              </a:spcAft>
              <a:buSzPts val="1000"/>
              <a:buFont typeface="Symbol" panose="05050102010706020507" pitchFamily="18" charset="2"/>
              <a:buChar char=""/>
              <a:tabLst>
                <a:tab pos="457200" algn="l"/>
              </a:tabLst>
            </a:pPr>
            <a:r>
              <a:rPr lang="en-US" b="1">
                <a:solidFill>
                  <a:srgbClr val="000000"/>
                </a:solidFill>
                <a:latin typeface="Calibri" panose="020F0502020204030204" pitchFamily="34" charset="0"/>
              </a:rPr>
              <a:t>Manual approval process </a:t>
            </a:r>
            <a:r>
              <a:rPr lang="en-US">
                <a:solidFill>
                  <a:srgbClr val="000000"/>
                </a:solidFill>
                <a:latin typeface="Calibri" panose="020F0502020204030204" pitchFamily="34" charset="0"/>
              </a:rPr>
              <a:t>and reporting/insights generation process</a:t>
            </a:r>
          </a:p>
          <a:p>
            <a:pPr marL="342900" marR="0" lvl="0" indent="-342900">
              <a:lnSpc>
                <a:spcPct val="115000"/>
              </a:lnSpc>
              <a:spcAft>
                <a:spcPts val="800"/>
              </a:spcAft>
              <a:buSzPts val="1000"/>
              <a:buFont typeface="Symbol" panose="05050102010706020507" pitchFamily="18" charset="2"/>
              <a:buChar char=""/>
              <a:tabLst>
                <a:tab pos="457200" algn="l"/>
              </a:tabLst>
            </a:pPr>
            <a:r>
              <a:rPr lang="en-US" b="1">
                <a:solidFill>
                  <a:srgbClr val="000000"/>
                </a:solidFill>
                <a:latin typeface="Calibri" panose="020F0502020204030204" pitchFamily="34" charset="0"/>
              </a:rPr>
              <a:t>Inefficiencies in process </a:t>
            </a:r>
            <a:r>
              <a:rPr lang="en-US">
                <a:solidFill>
                  <a:srgbClr val="000000"/>
                </a:solidFill>
                <a:latin typeface="Calibri" panose="020F0502020204030204" pitchFamily="34" charset="0"/>
              </a:rPr>
              <a:t>leading to penalties, higher costs, strained supplier relationships, and </a:t>
            </a:r>
          </a:p>
          <a:p>
            <a:pPr marL="0" indent="0">
              <a:lnSpc>
                <a:spcPts val="1600"/>
              </a:lnSpc>
              <a:buClr>
                <a:srgbClr val="FF6503"/>
              </a:buClr>
              <a:buNone/>
              <a:defRPr/>
            </a:pPr>
            <a:endParaRPr lang="en-US">
              <a:solidFill>
                <a:srgbClr val="000000"/>
              </a:solidFill>
              <a:latin typeface="Calibri" panose="020F0502020204030204" pitchFamily="34" charset="0"/>
            </a:endParaRPr>
          </a:p>
        </p:txBody>
      </p:sp>
      <p:sp>
        <p:nvSpPr>
          <p:cNvPr id="20" name="Text Placeholder 19">
            <a:extLst>
              <a:ext uri="{FF2B5EF4-FFF2-40B4-BE49-F238E27FC236}">
                <a16:creationId xmlns:a16="http://schemas.microsoft.com/office/drawing/2014/main" id="{B3023C65-0882-0550-AE7A-3A1D6D03FF5B}"/>
              </a:ext>
            </a:extLst>
          </p:cNvPr>
          <p:cNvSpPr>
            <a:spLocks noGrp="1"/>
          </p:cNvSpPr>
          <p:nvPr>
            <p:ph type="body" sz="quarter" idx="17"/>
          </p:nvPr>
        </p:nvSpPr>
        <p:spPr>
          <a:xfrm>
            <a:off x="3823745" y="1388804"/>
            <a:ext cx="2310807" cy="282410"/>
          </a:xfrm>
        </p:spPr>
        <p:txBody>
          <a:bodyPr/>
          <a:lstStyle/>
          <a:p>
            <a:r>
              <a:rPr lang="en-US">
                <a:latin typeface="Calibri" panose="020F0502020204030204" pitchFamily="34" charset="0"/>
              </a:rPr>
              <a:t>Engagement Objective</a:t>
            </a:r>
          </a:p>
        </p:txBody>
      </p:sp>
      <p:sp>
        <p:nvSpPr>
          <p:cNvPr id="22" name="Text Placeholder 21">
            <a:extLst>
              <a:ext uri="{FF2B5EF4-FFF2-40B4-BE49-F238E27FC236}">
                <a16:creationId xmlns:a16="http://schemas.microsoft.com/office/drawing/2014/main" id="{4E69C07E-D036-3536-E5A7-75F4EB3864A4}"/>
              </a:ext>
            </a:extLst>
          </p:cNvPr>
          <p:cNvSpPr>
            <a:spLocks noGrp="1"/>
          </p:cNvSpPr>
          <p:nvPr>
            <p:ph type="body" sz="quarter" idx="4294967295"/>
          </p:nvPr>
        </p:nvSpPr>
        <p:spPr>
          <a:xfrm>
            <a:off x="3920612" y="3809282"/>
            <a:ext cx="1786806" cy="188286"/>
          </a:xfrm>
        </p:spPr>
        <p:txBody>
          <a:bodyPr vert="horz" lIns="0" tIns="0" rIns="0" bIns="0" rtlCol="0">
            <a:noAutofit/>
          </a:bodyPr>
          <a:lstStyle/>
          <a:p>
            <a:pPr marL="0" indent="0">
              <a:buNone/>
            </a:pPr>
            <a:r>
              <a:rPr lang="en-US" sz="1600" b="1">
                <a:solidFill>
                  <a:schemeClr val="accent3"/>
                </a:solidFill>
                <a:latin typeface="Calibri" panose="020F0502020204030204" pitchFamily="34" charset="0"/>
              </a:rPr>
              <a:t>EXL Engagement</a:t>
            </a:r>
          </a:p>
        </p:txBody>
      </p:sp>
      <p:sp>
        <p:nvSpPr>
          <p:cNvPr id="11" name="TextBox 10">
            <a:extLst>
              <a:ext uri="{FF2B5EF4-FFF2-40B4-BE49-F238E27FC236}">
                <a16:creationId xmlns:a16="http://schemas.microsoft.com/office/drawing/2014/main" id="{5C2B6E30-618F-F234-B6DF-40B03B5D1C24}"/>
              </a:ext>
            </a:extLst>
          </p:cNvPr>
          <p:cNvSpPr txBox="1"/>
          <p:nvPr/>
        </p:nvSpPr>
        <p:spPr>
          <a:xfrm>
            <a:off x="3856534" y="4035531"/>
            <a:ext cx="4681074" cy="2481235"/>
          </a:xfrm>
          <a:prstGeom prst="rect">
            <a:avLst/>
          </a:prstGeom>
          <a:noFill/>
          <a:ln w="6350">
            <a:noFill/>
          </a:ln>
        </p:spPr>
        <p:txBody>
          <a:bodyPr wrap="square" lIns="45720" tIns="45720" rIns="45720" bIns="45720" rtlCol="0" anchor="t" anchorCtr="1">
            <a:noAutofit/>
          </a:bodyPr>
          <a:lstStyle/>
          <a:p>
            <a:pPr marR="0" lvl="0" algn="l" defTabSz="457200" rtl="0" eaLnBrk="1" fontAlgn="auto" latinLnBrk="0" hangingPunct="1">
              <a:lnSpc>
                <a:spcPct val="115000"/>
              </a:lnSpc>
              <a:spcBef>
                <a:spcPts val="0"/>
              </a:spcBef>
              <a:spcAft>
                <a:spcPts val="800"/>
              </a:spcAft>
              <a:buClrTx/>
              <a:buSzPts val="1000"/>
              <a:tabLst>
                <a:tab pos="457200" algn="l"/>
              </a:tabLst>
              <a:defRPr/>
            </a:pPr>
            <a:r>
              <a:rPr kumimoji="0" lang="en-US" sz="11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Phase 1 Expense Payments for Contracted Suppliers</a:t>
            </a:r>
          </a:p>
          <a:p>
            <a:pPr marL="228600" indent="-228600" defTabSz="457200">
              <a:buClr>
                <a:srgbClr val="FB4E0B"/>
              </a:buClr>
              <a:buSzPct val="100000"/>
              <a:buFont typeface="Calibri" panose="020F0502020204030204" pitchFamily="34" charset="0"/>
              <a:buChar char="•"/>
              <a:tabLst>
                <a:tab pos="457200" algn="l"/>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Created a Datamart repository for all contractual rates, clauses and validation rules</a:t>
            </a:r>
          </a:p>
          <a:p>
            <a:pPr marL="228600" indent="-228600" defTabSz="457200">
              <a:buClr>
                <a:srgbClr val="FB4E0B"/>
              </a:buClr>
              <a:buSzPct val="100000"/>
              <a:buFont typeface="Calibri" panose="020F0502020204030204" pitchFamily="34" charset="0"/>
              <a:buChar char="•"/>
              <a:tabLst>
                <a:tab pos="457200" algn="l"/>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Automated validation of ALAE charges and payment processing through API integration</a:t>
            </a:r>
          </a:p>
          <a:p>
            <a:pPr marL="228600" indent="-228600" defTabSz="457200">
              <a:buClr>
                <a:srgbClr val="FB4E0B"/>
              </a:buClr>
              <a:buSzPct val="100000"/>
              <a:buFont typeface="Calibri" panose="020F0502020204030204" pitchFamily="34" charset="0"/>
              <a:buChar char="•"/>
              <a:tabLst>
                <a:tab pos="457200" algn="l"/>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Enabled real-time reporting through an all-inclusive Power BI Dashboard</a:t>
            </a:r>
          </a:p>
          <a:p>
            <a:pPr marL="228600" indent="-228600" defTabSz="457200">
              <a:buClr>
                <a:srgbClr val="FB4E0B"/>
              </a:buClr>
              <a:buSzPct val="100000"/>
              <a:buFont typeface="Calibri" panose="020F0502020204030204" pitchFamily="34" charset="0"/>
              <a:buChar char="•"/>
              <a:tabLst>
                <a:tab pos="457200" algn="l"/>
              </a:tabLst>
              <a:defRPr/>
            </a:pPr>
            <a:endPar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p>
            <a:pPr marR="0" lvl="0" algn="l" defTabSz="457200" rtl="0" eaLnBrk="1" fontAlgn="auto" latinLnBrk="0" hangingPunct="1">
              <a:lnSpc>
                <a:spcPct val="115000"/>
              </a:lnSpc>
              <a:spcBef>
                <a:spcPts val="0"/>
              </a:spcBef>
              <a:spcAft>
                <a:spcPts val="800"/>
              </a:spcAft>
              <a:buClrTx/>
              <a:buSzPts val="1000"/>
              <a:tabLst>
                <a:tab pos="457200" algn="l"/>
              </a:tabLst>
              <a:defRPr/>
            </a:pPr>
            <a:r>
              <a:rPr kumimoji="0" lang="en-US" sz="11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Phase 2 Repair Payments and Payments for non-contracted suppliers</a:t>
            </a:r>
          </a:p>
          <a:p>
            <a:pPr marL="228600" indent="-228600" defTabSz="457200">
              <a:buClr>
                <a:srgbClr val="FB4E0B"/>
              </a:buClr>
              <a:buSzPct val="100000"/>
              <a:buFont typeface="Calibri" panose="020F0502020204030204" pitchFamily="34" charset="0"/>
              <a:buChar char="•"/>
              <a:tabLst>
                <a:tab pos="457200" algn="l"/>
              </a:tabLst>
              <a:defRPr/>
            </a:pPr>
            <a:r>
              <a:rPr lang="en-US" sz="1100">
                <a:solidFill>
                  <a:srgbClr val="000000"/>
                </a:solidFill>
                <a:latin typeface="Calibri" panose="020F0502020204030204" pitchFamily="34" charset="0"/>
              </a:rPr>
              <a:t>AI-driven extraction from pdf invoices to automate loss payments</a:t>
            </a:r>
          </a:p>
          <a:p>
            <a:pPr marL="228600" indent="-228600" defTabSz="457200">
              <a:buClr>
                <a:srgbClr val="FB4E0B"/>
              </a:buClr>
              <a:buSzPct val="100000"/>
              <a:buFont typeface="Calibri" panose="020F0502020204030204" pitchFamily="34" charset="0"/>
              <a:buChar char="•"/>
              <a:tabLst>
                <a:tab pos="457200" algn="l"/>
              </a:tabLst>
              <a:defRPr/>
            </a:pPr>
            <a:r>
              <a:rPr lang="en-US" sz="1100">
                <a:solidFill>
                  <a:srgbClr val="000000"/>
                </a:solidFill>
                <a:latin typeface="Calibri" panose="020F0502020204030204" pitchFamily="34" charset="0"/>
              </a:rPr>
              <a:t>Comparison with estimates to validate invoice amount</a:t>
            </a:r>
          </a:p>
          <a:p>
            <a:pPr marL="228600" indent="-228600" defTabSz="457200">
              <a:buClr>
                <a:srgbClr val="FB4E0B"/>
              </a:buClr>
              <a:buSzPct val="100000"/>
              <a:buFont typeface="Calibri" panose="020F0502020204030204" pitchFamily="34" charset="0"/>
              <a:buChar char="•"/>
              <a:tabLst>
                <a:tab pos="457200" algn="l"/>
              </a:tabLst>
              <a:defRPr/>
            </a:pPr>
            <a:r>
              <a:rPr lang="en-US" sz="1100">
                <a:solidFill>
                  <a:srgbClr val="000000"/>
                </a:solidFill>
                <a:latin typeface="Calibri" panose="020F0502020204030204" pitchFamily="34" charset="0"/>
              </a:rPr>
              <a:t>Automated the manual process of approving the payments based on authority limits</a:t>
            </a:r>
          </a:p>
          <a:p>
            <a:pPr marL="0" marR="0" lvl="0" indent="0" algn="l" defTabSz="914400" rtl="0" eaLnBrk="1" fontAlgn="base" latinLnBrk="0" hangingPunct="1">
              <a:lnSpc>
                <a:spcPct val="100000"/>
              </a:lnSpc>
              <a:spcBef>
                <a:spcPts val="0"/>
              </a:spcBef>
              <a:spcAft>
                <a:spcPts val="0"/>
              </a:spcAft>
              <a:buClrTx/>
              <a:buSzPct val="100000"/>
              <a:buFontTx/>
              <a:buNone/>
              <a:tabLst/>
              <a:defRPr/>
            </a:pPr>
            <a:endPar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25" name="Text Placeholder 21">
            <a:extLst>
              <a:ext uri="{FF2B5EF4-FFF2-40B4-BE49-F238E27FC236}">
                <a16:creationId xmlns:a16="http://schemas.microsoft.com/office/drawing/2014/main" id="{6A0D378E-725B-1A7C-A390-46FB87082B7A}"/>
              </a:ext>
            </a:extLst>
          </p:cNvPr>
          <p:cNvSpPr txBox="1">
            <a:spLocks/>
          </p:cNvSpPr>
          <p:nvPr/>
        </p:nvSpPr>
        <p:spPr>
          <a:xfrm>
            <a:off x="8766174" y="1388804"/>
            <a:ext cx="1875381" cy="28241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tx2"/>
              </a:buClr>
              <a:buFontTx/>
              <a:buNone/>
              <a:defRPr sz="1600" b="1" kern="1200">
                <a:solidFill>
                  <a:schemeClr val="accent3"/>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pitchFamily="34" charset="0"/>
                <a:ea typeface="+mn-ea"/>
                <a:cs typeface="+mn-cs"/>
              </a:rPr>
              <a:t>Outcomes</a:t>
            </a:r>
          </a:p>
        </p:txBody>
      </p:sp>
      <p:sp>
        <p:nvSpPr>
          <p:cNvPr id="27" name="TextBox 26">
            <a:extLst>
              <a:ext uri="{FF2B5EF4-FFF2-40B4-BE49-F238E27FC236}">
                <a16:creationId xmlns:a16="http://schemas.microsoft.com/office/drawing/2014/main" id="{3498742D-AFC7-659E-396B-46432692398C}"/>
              </a:ext>
            </a:extLst>
          </p:cNvPr>
          <p:cNvSpPr txBox="1"/>
          <p:nvPr/>
        </p:nvSpPr>
        <p:spPr>
          <a:xfrm>
            <a:off x="8706172" y="1740697"/>
            <a:ext cx="2729139" cy="1688304"/>
          </a:xfrm>
          <a:prstGeom prst="rect">
            <a:avLst/>
          </a:prstGeom>
          <a:noFill/>
          <a:ln w="6350">
            <a:noFill/>
          </a:ln>
        </p:spPr>
        <p:txBody>
          <a:bodyPr wrap="square" lIns="45720" tIns="45720" rIns="45720" bIns="45720" rtlCol="0" anchor="t" anchorCtr="1">
            <a:noAutofit/>
          </a:bodyPr>
          <a:lstStyle/>
          <a:p>
            <a:pPr marL="342900" indent="-342900" defTabSz="457200">
              <a:lnSpc>
                <a:spcPct val="115000"/>
              </a:lnSpc>
              <a:spcAft>
                <a:spcPts val="800"/>
              </a:spcAft>
              <a:buSzPts val="1000"/>
              <a:buFont typeface="Symbol" panose="05050102010706020507" pitchFamily="18" charset="2"/>
              <a:buChar char=""/>
              <a:tabLst>
                <a:tab pos="457200" algn="l"/>
              </a:tabLst>
              <a:defRPr/>
            </a:pPr>
            <a:r>
              <a:rPr lang="en-US" sz="1100" b="1">
                <a:solidFill>
                  <a:srgbClr val="FB4D0A"/>
                </a:solidFill>
                <a:latin typeface="Calibri" panose="020F0502020204030204" pitchFamily="34" charset="0"/>
              </a:rPr>
              <a:t>98.5%</a:t>
            </a:r>
            <a:r>
              <a:rPr lang="en-US" sz="1100" b="1">
                <a:solidFill>
                  <a:srgbClr val="000000"/>
                </a:solidFill>
                <a:latin typeface="Calibri" panose="020F0502020204030204" pitchFamily="34" charset="0"/>
              </a:rPr>
              <a:t> </a:t>
            </a:r>
            <a:r>
              <a:rPr lang="en-US" sz="1100">
                <a:solidFill>
                  <a:srgbClr val="000000"/>
                </a:solidFill>
                <a:latin typeface="Calibri" panose="020F0502020204030204" pitchFamily="34" charset="0"/>
              </a:rPr>
              <a:t>-Invoices Paid within 7 Days</a:t>
            </a:r>
          </a:p>
          <a:p>
            <a:pPr marL="342900" indent="-342900" defTabSz="457200">
              <a:lnSpc>
                <a:spcPct val="115000"/>
              </a:lnSpc>
              <a:spcAft>
                <a:spcPts val="800"/>
              </a:spcAft>
              <a:buSzPts val="1000"/>
              <a:buFont typeface="Symbol" panose="05050102010706020507" pitchFamily="18" charset="2"/>
              <a:buChar char=""/>
              <a:tabLst>
                <a:tab pos="457200" algn="l"/>
              </a:tabLst>
              <a:defRPr/>
            </a:pPr>
            <a:r>
              <a:rPr lang="en-US" sz="1100" b="1">
                <a:solidFill>
                  <a:srgbClr val="FB4D0A"/>
                </a:solidFill>
                <a:latin typeface="Calibri" panose="020F0502020204030204" pitchFamily="34" charset="0"/>
              </a:rPr>
              <a:t>$232K </a:t>
            </a:r>
            <a:r>
              <a:rPr lang="en-US" sz="1100">
                <a:solidFill>
                  <a:srgbClr val="000000"/>
                </a:solidFill>
                <a:latin typeface="Calibri" panose="020F0502020204030204" pitchFamily="34" charset="0"/>
              </a:rPr>
              <a:t>- Savings within first 5 months</a:t>
            </a:r>
          </a:p>
          <a:p>
            <a:pPr marL="342900" indent="-342900" defTabSz="457200">
              <a:lnSpc>
                <a:spcPct val="115000"/>
              </a:lnSpc>
              <a:spcAft>
                <a:spcPts val="800"/>
              </a:spcAft>
              <a:buSzPts val="1000"/>
              <a:buFont typeface="Symbol" panose="05050102010706020507" pitchFamily="18" charset="2"/>
              <a:buChar char=""/>
              <a:tabLst>
                <a:tab pos="457200" algn="l"/>
              </a:tabLst>
              <a:defRPr/>
            </a:pPr>
            <a:r>
              <a:rPr lang="en-US" sz="1100" b="1">
                <a:solidFill>
                  <a:srgbClr val="FB4D0A"/>
                </a:solidFill>
                <a:latin typeface="Calibri" panose="020F0502020204030204" pitchFamily="34" charset="0"/>
              </a:rPr>
              <a:t>4.5%</a:t>
            </a:r>
            <a:r>
              <a:rPr lang="en-US" sz="1100" b="1">
                <a:solidFill>
                  <a:srgbClr val="000000"/>
                </a:solidFill>
                <a:latin typeface="Calibri" panose="020F0502020204030204" pitchFamily="34" charset="0"/>
              </a:rPr>
              <a:t> </a:t>
            </a:r>
            <a:r>
              <a:rPr lang="en-US" sz="1100">
                <a:solidFill>
                  <a:srgbClr val="000000"/>
                </a:solidFill>
                <a:latin typeface="Calibri" panose="020F0502020204030204" pitchFamily="34" charset="0"/>
              </a:rPr>
              <a:t>- Total Savings %</a:t>
            </a:r>
          </a:p>
          <a:p>
            <a:pPr marL="342900" indent="-342900" defTabSz="457200">
              <a:lnSpc>
                <a:spcPct val="115000"/>
              </a:lnSpc>
              <a:spcAft>
                <a:spcPts val="800"/>
              </a:spcAft>
              <a:buSzPts val="1000"/>
              <a:buFont typeface="Symbol" panose="05050102010706020507" pitchFamily="18" charset="2"/>
              <a:buChar char=""/>
              <a:tabLst>
                <a:tab pos="457200" algn="l"/>
              </a:tabLst>
              <a:defRPr/>
            </a:pPr>
            <a:r>
              <a:rPr lang="en-US" sz="1100" b="1">
                <a:solidFill>
                  <a:srgbClr val="FB4D0A"/>
                </a:solidFill>
                <a:latin typeface="Calibri" panose="020F0502020204030204" pitchFamily="34" charset="0"/>
              </a:rPr>
              <a:t>63%</a:t>
            </a:r>
            <a:r>
              <a:rPr lang="en-US" sz="1100" b="1">
                <a:solidFill>
                  <a:srgbClr val="000000"/>
                </a:solidFill>
                <a:latin typeface="Calibri" panose="020F0502020204030204" pitchFamily="34" charset="0"/>
              </a:rPr>
              <a:t> </a:t>
            </a:r>
            <a:r>
              <a:rPr lang="en-US" sz="1100">
                <a:solidFill>
                  <a:srgbClr val="000000"/>
                </a:solidFill>
                <a:latin typeface="Calibri" panose="020F0502020204030204" pitchFamily="34" charset="0"/>
              </a:rPr>
              <a:t>- No Touch Review and Payments</a:t>
            </a:r>
          </a:p>
          <a:p>
            <a:pPr marL="342900" indent="-342900" defTabSz="457200">
              <a:lnSpc>
                <a:spcPct val="115000"/>
              </a:lnSpc>
              <a:spcAft>
                <a:spcPts val="800"/>
              </a:spcAft>
              <a:buSzPts val="1000"/>
              <a:buFont typeface="Symbol" panose="05050102010706020507" pitchFamily="18" charset="2"/>
              <a:buChar char=""/>
              <a:tabLst>
                <a:tab pos="457200" algn="l"/>
              </a:tabLst>
              <a:defRPr/>
            </a:pPr>
            <a:endParaRPr kumimoji="0" lang="en-US" sz="1100" b="1" i="0" u="none" strike="noStrike" kern="1200" cap="none" spc="0" normalizeH="0" baseline="0" noProof="0">
              <a:ln>
                <a:noFill/>
              </a:ln>
              <a:solidFill>
                <a:srgbClr val="000000">
                  <a:lumMod val="75000"/>
                  <a:lumOff val="25000"/>
                </a:srgbClr>
              </a:solidFill>
              <a:effectLst/>
              <a:uLnTx/>
              <a:uFillTx/>
              <a:latin typeface="Calibri" panose="020F0502020204030204" pitchFamily="34" charset="0"/>
              <a:ea typeface="Source Sans Pro" panose="020B0503030403020204" pitchFamily="34" charset="0"/>
              <a:cs typeface="Yantramanav" panose="02000000000000000000" pitchFamily="2" charset="0"/>
            </a:endParaRPr>
          </a:p>
          <a:p>
            <a:pPr marL="342900" indent="-342900" defTabSz="457200">
              <a:lnSpc>
                <a:spcPct val="115000"/>
              </a:lnSpc>
              <a:spcAft>
                <a:spcPts val="800"/>
              </a:spcAft>
              <a:buSzPts val="1000"/>
              <a:buFont typeface="Symbol" panose="05050102010706020507" pitchFamily="18" charset="2"/>
              <a:buChar char=""/>
              <a:tabLst>
                <a:tab pos="457200" algn="l"/>
              </a:tabLst>
              <a:defRPr/>
            </a:pPr>
            <a:endParaRPr kumimoji="0" lang="en-US" sz="1100" b="1" i="0" u="none" strike="noStrike" kern="1200" cap="none" spc="0" normalizeH="0" baseline="0" noProof="0">
              <a:ln>
                <a:noFill/>
              </a:ln>
              <a:solidFill>
                <a:srgbClr val="FF6503"/>
              </a:solidFill>
              <a:effectLst/>
              <a:uLnTx/>
              <a:uFillTx/>
              <a:latin typeface="Calibri" panose="020F0502020204030204" pitchFamily="34" charset="0"/>
              <a:ea typeface="Source Sans Pro" panose="020B0503030403020204" pitchFamily="34" charset="0"/>
              <a:cs typeface="Yantramanav" panose="02000000000000000000" pitchFamily="2" charset="0"/>
            </a:endParaRPr>
          </a:p>
          <a:p>
            <a:pPr marL="342900" marR="0" lvl="0" indent="-342900" algn="l" defTabSz="457200" rtl="0" eaLnBrk="1" fontAlgn="auto" latinLnBrk="0" hangingPunct="1">
              <a:lnSpc>
                <a:spcPct val="115000"/>
              </a:lnSpc>
              <a:spcBef>
                <a:spcPts val="0"/>
              </a:spcBef>
              <a:spcAft>
                <a:spcPts val="800"/>
              </a:spcAft>
              <a:buClrTx/>
              <a:buSzPts val="1000"/>
              <a:buFont typeface="Symbol" panose="05050102010706020507" pitchFamily="18" charset="2"/>
              <a:buChar char=""/>
              <a:tabLst>
                <a:tab pos="457200" algn="l"/>
              </a:tabLst>
              <a:defRPr/>
            </a:pPr>
            <a:endParaRPr kumimoji="0" lang="en-US" sz="1100" b="1" i="0" u="none" strike="noStrike" kern="1200" cap="none" spc="0" normalizeH="0" baseline="0" noProof="0">
              <a:ln>
                <a:noFill/>
              </a:ln>
              <a:solidFill>
                <a:srgbClr val="000000"/>
              </a:solidFill>
              <a:effectLst/>
              <a:uLnTx/>
              <a:uFillTx/>
              <a:latin typeface="Calibri" panose="020F0502020204030204" pitchFamily="34" charset="0"/>
              <a:ea typeface="Calibri Light" panose="020F0302020204030204" pitchFamily="34" charset="0"/>
              <a:cs typeface="Calibri Light" panose="020F0302020204030204" pitchFamily="34" charset="0"/>
            </a:endParaRPr>
          </a:p>
        </p:txBody>
      </p:sp>
      <p:sp>
        <p:nvSpPr>
          <p:cNvPr id="3" name="Rectangle 2">
            <a:extLst>
              <a:ext uri="{FF2B5EF4-FFF2-40B4-BE49-F238E27FC236}">
                <a16:creationId xmlns:a16="http://schemas.microsoft.com/office/drawing/2014/main" id="{DEE88981-2F30-AF9F-35E8-F392A14F1776}"/>
              </a:ext>
            </a:extLst>
          </p:cNvPr>
          <p:cNvSpPr/>
          <p:nvPr/>
        </p:nvSpPr>
        <p:spPr>
          <a:xfrm>
            <a:off x="3931195" y="1831122"/>
            <a:ext cx="1957051" cy="473336"/>
          </a:xfrm>
          <a:prstGeom prst="rect">
            <a:avLst/>
          </a:prstGeom>
          <a:noFill/>
          <a:ln w="12700" cap="flat" cmpd="sng" algn="ctr">
            <a:noFill/>
            <a:prstDash val="solid"/>
            <a:miter lim="800000"/>
          </a:ln>
          <a:effectLst/>
        </p:spPr>
        <p:txBody>
          <a:bodyPr rtlCol="0" anchor="t"/>
          <a:lstStyle/>
          <a:p>
            <a:pPr marL="0" marR="0" lvl="0" indent="0" algn="l" defTabSz="685399" rtl="0" eaLnBrk="1" fontAlgn="auto" latinLnBrk="0" hangingPunct="1">
              <a:lnSpc>
                <a:spcPct val="100000"/>
              </a:lnSpc>
              <a:spcBef>
                <a:spcPts val="150"/>
              </a:spcBef>
              <a:spcAft>
                <a:spcPts val="150"/>
              </a:spcAft>
              <a:buClr>
                <a:srgbClr val="008ED0"/>
              </a:buClr>
              <a:buSzTx/>
              <a:buFontTx/>
              <a:buNone/>
              <a:tabLst/>
              <a:defRPr/>
            </a:pPr>
            <a:r>
              <a:rPr kumimoji="0" lang="en-US" sz="1000" b="0" i="0" u="none" strike="noStrike" kern="0" cap="none" spc="0" normalizeH="0" baseline="0" noProof="0">
                <a:ln>
                  <a:noFill/>
                </a:ln>
                <a:solidFill>
                  <a:srgbClr val="000000"/>
                </a:solidFill>
                <a:effectLst/>
                <a:uLnTx/>
                <a:uFillTx/>
                <a:latin typeface="Calibri" panose="020F0502020204030204" pitchFamily="34" charset="0"/>
                <a:ea typeface="+mn-ea"/>
                <a:cs typeface="Yantramanav" panose="02000000000000000000" pitchFamily="2" charset="0"/>
              </a:rPr>
              <a:t>Appian-based end-to-end workflow to streamline the payment process significantly reducing manual effort</a:t>
            </a:r>
          </a:p>
        </p:txBody>
      </p:sp>
      <p:sp>
        <p:nvSpPr>
          <p:cNvPr id="4" name="Rectangle 3">
            <a:extLst>
              <a:ext uri="{FF2B5EF4-FFF2-40B4-BE49-F238E27FC236}">
                <a16:creationId xmlns:a16="http://schemas.microsoft.com/office/drawing/2014/main" id="{A3B5D2E0-4A7E-EB3D-1323-E3B029DAB836}"/>
              </a:ext>
            </a:extLst>
          </p:cNvPr>
          <p:cNvSpPr/>
          <p:nvPr/>
        </p:nvSpPr>
        <p:spPr>
          <a:xfrm>
            <a:off x="6637786" y="2769942"/>
            <a:ext cx="1791888" cy="509918"/>
          </a:xfrm>
          <a:prstGeom prst="rect">
            <a:avLst/>
          </a:prstGeom>
          <a:noFill/>
          <a:ln w="12700" cap="flat" cmpd="sng" algn="ctr">
            <a:noFill/>
            <a:prstDash val="solid"/>
            <a:miter lim="800000"/>
          </a:ln>
          <a:effectLst/>
        </p:spPr>
        <p:txBody>
          <a:bodyPr rtlCol="0" anchor="t"/>
          <a:lstStyle/>
          <a:p>
            <a:pPr marL="0" marR="0" lvl="0" indent="0" algn="l" defTabSz="685399" rtl="0" eaLnBrk="1" fontAlgn="auto" latinLnBrk="0" hangingPunct="1">
              <a:lnSpc>
                <a:spcPct val="100000"/>
              </a:lnSpc>
              <a:spcBef>
                <a:spcPts val="150"/>
              </a:spcBef>
              <a:spcAft>
                <a:spcPts val="150"/>
              </a:spcAft>
              <a:buClr>
                <a:srgbClr val="008ED0"/>
              </a:buClr>
              <a:buSzTx/>
              <a:buFontTx/>
              <a:buNone/>
              <a:tabLst/>
              <a:defRPr/>
            </a:pPr>
            <a:r>
              <a:rPr kumimoji="0" lang="en-US" sz="1000" b="0" i="0" u="none" strike="noStrike" kern="0" cap="none" spc="0" normalizeH="0" baseline="0" noProof="0">
                <a:ln>
                  <a:noFill/>
                </a:ln>
                <a:solidFill>
                  <a:srgbClr val="000000"/>
                </a:solidFill>
                <a:effectLst/>
                <a:uLnTx/>
                <a:uFillTx/>
                <a:latin typeface="Calibri" panose="020F0502020204030204" pitchFamily="34" charset="0"/>
                <a:ea typeface="+mn-ea"/>
                <a:cs typeface="Yantramanav" panose="02000000000000000000" pitchFamily="2" charset="0"/>
              </a:rPr>
              <a:t>Ability to manage the contractual rates, payment limits and exceptions based on access and complexity levels</a:t>
            </a:r>
          </a:p>
        </p:txBody>
      </p:sp>
      <p:sp>
        <p:nvSpPr>
          <p:cNvPr id="6" name="Rectangle 5">
            <a:extLst>
              <a:ext uri="{FF2B5EF4-FFF2-40B4-BE49-F238E27FC236}">
                <a16:creationId xmlns:a16="http://schemas.microsoft.com/office/drawing/2014/main" id="{58351FAC-9718-964D-85A3-A7F7CC5B20E6}"/>
              </a:ext>
            </a:extLst>
          </p:cNvPr>
          <p:cNvSpPr/>
          <p:nvPr/>
        </p:nvSpPr>
        <p:spPr>
          <a:xfrm>
            <a:off x="6637786" y="1689993"/>
            <a:ext cx="1823739" cy="509918"/>
          </a:xfrm>
          <a:prstGeom prst="rect">
            <a:avLst/>
          </a:prstGeom>
          <a:noFill/>
          <a:ln w="12700" cap="flat" cmpd="sng" algn="ctr">
            <a:noFill/>
            <a:prstDash val="solid"/>
            <a:miter lim="800000"/>
          </a:ln>
          <a:effectLst/>
        </p:spPr>
        <p:txBody>
          <a:bodyPr rtlCol="0" anchor="t"/>
          <a:lstStyle/>
          <a:p>
            <a:pPr marL="0" marR="0" lvl="0" indent="0" algn="l" defTabSz="685399" rtl="0" eaLnBrk="1" fontAlgn="auto" latinLnBrk="0" hangingPunct="1">
              <a:lnSpc>
                <a:spcPct val="100000"/>
              </a:lnSpc>
              <a:spcBef>
                <a:spcPts val="150"/>
              </a:spcBef>
              <a:spcAft>
                <a:spcPts val="150"/>
              </a:spcAft>
              <a:buClr>
                <a:srgbClr val="008ED0"/>
              </a:buClr>
              <a:buSzTx/>
              <a:buFontTx/>
              <a:buNone/>
              <a:tabLst/>
              <a:defRPr/>
            </a:pPr>
            <a:r>
              <a:rPr kumimoji="0" lang="en-US" sz="1000" b="0" i="0" u="none" strike="noStrike" kern="0" cap="none" spc="0" normalizeH="0" baseline="0" noProof="0">
                <a:ln>
                  <a:noFill/>
                </a:ln>
                <a:solidFill>
                  <a:srgbClr val="000000"/>
                </a:solidFill>
                <a:effectLst/>
                <a:uLnTx/>
                <a:uFillTx/>
                <a:latin typeface="Calibri" panose="020F0502020204030204" pitchFamily="34" charset="0"/>
                <a:ea typeface="+mn-ea"/>
                <a:cs typeface="Yantramanav" panose="02000000000000000000" pitchFamily="2" charset="0"/>
              </a:rPr>
              <a:t>Automated invoice ingestion using Mailbox integration, AI-driven extraction, validation against business rules, automated insights generation</a:t>
            </a:r>
            <a:endParaRPr kumimoji="0" lang="en-US" sz="1000" b="1" i="0" u="none" strike="noStrike" kern="0" cap="none" spc="0" normalizeH="0" baseline="0" noProof="0">
              <a:ln>
                <a:noFill/>
              </a:ln>
              <a:solidFill>
                <a:srgbClr val="000000"/>
              </a:solidFill>
              <a:effectLst/>
              <a:uLnTx/>
              <a:uFillTx/>
              <a:latin typeface="Calibri" panose="020F0502020204030204" pitchFamily="34" charset="0"/>
              <a:ea typeface="+mn-ea"/>
              <a:cs typeface="Yantramanav" panose="02000000000000000000" pitchFamily="2" charset="0"/>
            </a:endParaRPr>
          </a:p>
        </p:txBody>
      </p:sp>
      <p:sp>
        <p:nvSpPr>
          <p:cNvPr id="13" name="Rounded Rectangle 30">
            <a:extLst>
              <a:ext uri="{FF2B5EF4-FFF2-40B4-BE49-F238E27FC236}">
                <a16:creationId xmlns:a16="http://schemas.microsoft.com/office/drawing/2014/main" id="{6BF4EDC3-C9CB-CDAC-2D5E-5D382F7F5522}"/>
              </a:ext>
            </a:extLst>
          </p:cNvPr>
          <p:cNvSpPr/>
          <p:nvPr/>
        </p:nvSpPr>
        <p:spPr>
          <a:xfrm>
            <a:off x="3866112" y="1652647"/>
            <a:ext cx="2022134" cy="853452"/>
          </a:xfrm>
          <a:prstGeom prst="roundRect">
            <a:avLst/>
          </a:prstGeom>
          <a:noFill/>
          <a:ln>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7475"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21" name="Rounded Rectangle 31">
            <a:extLst>
              <a:ext uri="{FF2B5EF4-FFF2-40B4-BE49-F238E27FC236}">
                <a16:creationId xmlns:a16="http://schemas.microsoft.com/office/drawing/2014/main" id="{BE6A6203-9B17-1C46-B38A-4601A48C28A0}"/>
              </a:ext>
            </a:extLst>
          </p:cNvPr>
          <p:cNvSpPr/>
          <p:nvPr/>
        </p:nvSpPr>
        <p:spPr>
          <a:xfrm>
            <a:off x="6406602" y="1639005"/>
            <a:ext cx="2022134" cy="867094"/>
          </a:xfrm>
          <a:prstGeom prst="roundRect">
            <a:avLst/>
          </a:prstGeom>
          <a:noFill/>
          <a:ln>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7475"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B4D0A"/>
                </a:solidFill>
                <a:effectLst/>
                <a:uLnTx/>
                <a:uFillTx/>
                <a:latin typeface="Calibri" panose="020F0502020204030204" pitchFamily="34" charset="0"/>
                <a:ea typeface="+mn-ea"/>
                <a:cs typeface="+mn-cs"/>
              </a:rPr>
              <a:t>  </a:t>
            </a: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 </a:t>
            </a:r>
          </a:p>
        </p:txBody>
      </p:sp>
      <p:sp>
        <p:nvSpPr>
          <p:cNvPr id="23" name="Oval 22">
            <a:extLst>
              <a:ext uri="{FF2B5EF4-FFF2-40B4-BE49-F238E27FC236}">
                <a16:creationId xmlns:a16="http://schemas.microsoft.com/office/drawing/2014/main" id="{B25BD368-629C-E720-E1D0-F04310B67B89}"/>
              </a:ext>
            </a:extLst>
          </p:cNvPr>
          <p:cNvSpPr/>
          <p:nvPr/>
        </p:nvSpPr>
        <p:spPr>
          <a:xfrm>
            <a:off x="3823745" y="1622906"/>
            <a:ext cx="274320" cy="218343"/>
          </a:xfrm>
          <a:prstGeom prst="ellipse">
            <a:avLst/>
          </a:prstGeom>
          <a:solidFill>
            <a:schemeClr val="accent3"/>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FFFFFF"/>
                </a:solidFill>
                <a:latin typeface="Calibri" panose="020F0502020204030204" pitchFamily="34" charset="0"/>
              </a:rPr>
              <a:t>1</a:t>
            </a:r>
          </a:p>
        </p:txBody>
      </p:sp>
      <p:sp>
        <p:nvSpPr>
          <p:cNvPr id="24" name="Oval 23">
            <a:extLst>
              <a:ext uri="{FF2B5EF4-FFF2-40B4-BE49-F238E27FC236}">
                <a16:creationId xmlns:a16="http://schemas.microsoft.com/office/drawing/2014/main" id="{15A5236B-3696-F19A-C0CD-834213D14E48}"/>
              </a:ext>
            </a:extLst>
          </p:cNvPr>
          <p:cNvSpPr/>
          <p:nvPr/>
        </p:nvSpPr>
        <p:spPr>
          <a:xfrm>
            <a:off x="6371784" y="1622906"/>
            <a:ext cx="274320" cy="218343"/>
          </a:xfrm>
          <a:prstGeom prst="ellipse">
            <a:avLst/>
          </a:prstGeom>
          <a:solidFill>
            <a:schemeClr val="accent3"/>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FFFFFF"/>
                </a:solidFill>
                <a:latin typeface="Calibri" panose="020F0502020204030204" pitchFamily="34" charset="0"/>
              </a:rPr>
              <a:t>2</a:t>
            </a:r>
          </a:p>
        </p:txBody>
      </p:sp>
      <p:sp>
        <p:nvSpPr>
          <p:cNvPr id="32" name="Rounded Rectangle 30">
            <a:extLst>
              <a:ext uri="{FF2B5EF4-FFF2-40B4-BE49-F238E27FC236}">
                <a16:creationId xmlns:a16="http://schemas.microsoft.com/office/drawing/2014/main" id="{2D25A212-8D61-9A44-283F-8B4265C166E8}"/>
              </a:ext>
            </a:extLst>
          </p:cNvPr>
          <p:cNvSpPr/>
          <p:nvPr/>
        </p:nvSpPr>
        <p:spPr>
          <a:xfrm>
            <a:off x="3898901" y="2695980"/>
            <a:ext cx="2022134" cy="853452"/>
          </a:xfrm>
          <a:prstGeom prst="roundRect">
            <a:avLst/>
          </a:prstGeom>
          <a:noFill/>
          <a:ln>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7475"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33" name="Rounded Rectangle 31">
            <a:extLst>
              <a:ext uri="{FF2B5EF4-FFF2-40B4-BE49-F238E27FC236}">
                <a16:creationId xmlns:a16="http://schemas.microsoft.com/office/drawing/2014/main" id="{DBA12776-A3DF-5BFD-7162-E88F6C44D17C}"/>
              </a:ext>
            </a:extLst>
          </p:cNvPr>
          <p:cNvSpPr/>
          <p:nvPr/>
        </p:nvSpPr>
        <p:spPr>
          <a:xfrm>
            <a:off x="6439391" y="2682338"/>
            <a:ext cx="2022134" cy="867094"/>
          </a:xfrm>
          <a:prstGeom prst="roundRect">
            <a:avLst/>
          </a:prstGeom>
          <a:noFill/>
          <a:ln>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7475"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B4D0A"/>
                </a:solidFill>
                <a:effectLst/>
                <a:uLnTx/>
                <a:uFillTx/>
                <a:latin typeface="Calibri" panose="020F0502020204030204" pitchFamily="34" charset="0"/>
                <a:ea typeface="+mn-ea"/>
                <a:cs typeface="+mn-cs"/>
              </a:rPr>
              <a:t>  </a:t>
            </a: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 </a:t>
            </a:r>
          </a:p>
        </p:txBody>
      </p:sp>
      <p:sp>
        <p:nvSpPr>
          <p:cNvPr id="34" name="Oval 33">
            <a:extLst>
              <a:ext uri="{FF2B5EF4-FFF2-40B4-BE49-F238E27FC236}">
                <a16:creationId xmlns:a16="http://schemas.microsoft.com/office/drawing/2014/main" id="{AE7302A7-84A5-E60A-48B5-18C2F65149E7}"/>
              </a:ext>
            </a:extLst>
          </p:cNvPr>
          <p:cNvSpPr/>
          <p:nvPr/>
        </p:nvSpPr>
        <p:spPr>
          <a:xfrm>
            <a:off x="3856534" y="2666239"/>
            <a:ext cx="274320" cy="218343"/>
          </a:xfrm>
          <a:prstGeom prst="ellipse">
            <a:avLst/>
          </a:prstGeom>
          <a:solidFill>
            <a:schemeClr val="accent3"/>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FFFFFF"/>
                </a:solidFill>
                <a:latin typeface="Calibri" panose="020F0502020204030204" pitchFamily="34" charset="0"/>
              </a:rPr>
              <a:t>3</a:t>
            </a:r>
          </a:p>
        </p:txBody>
      </p:sp>
      <p:sp>
        <p:nvSpPr>
          <p:cNvPr id="35" name="Oval 34">
            <a:extLst>
              <a:ext uri="{FF2B5EF4-FFF2-40B4-BE49-F238E27FC236}">
                <a16:creationId xmlns:a16="http://schemas.microsoft.com/office/drawing/2014/main" id="{1C4F19DF-FBFC-C3E8-3831-CA5F76F42018}"/>
              </a:ext>
            </a:extLst>
          </p:cNvPr>
          <p:cNvSpPr/>
          <p:nvPr/>
        </p:nvSpPr>
        <p:spPr>
          <a:xfrm>
            <a:off x="6404573" y="2666239"/>
            <a:ext cx="274320" cy="218343"/>
          </a:xfrm>
          <a:prstGeom prst="ellipse">
            <a:avLst/>
          </a:prstGeom>
          <a:solidFill>
            <a:schemeClr val="accent3"/>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FFFFFF"/>
                </a:solidFill>
                <a:latin typeface="Calibri" panose="020F0502020204030204" pitchFamily="34" charset="0"/>
              </a:rPr>
              <a:t>4</a:t>
            </a:r>
          </a:p>
        </p:txBody>
      </p:sp>
      <p:sp>
        <p:nvSpPr>
          <p:cNvPr id="36" name="Rectangle 35">
            <a:extLst>
              <a:ext uri="{FF2B5EF4-FFF2-40B4-BE49-F238E27FC236}">
                <a16:creationId xmlns:a16="http://schemas.microsoft.com/office/drawing/2014/main" id="{366E016A-9294-F3AD-60AF-0417BBD8A359}"/>
              </a:ext>
            </a:extLst>
          </p:cNvPr>
          <p:cNvSpPr>
            <a:spLocks/>
          </p:cNvSpPr>
          <p:nvPr/>
        </p:nvSpPr>
        <p:spPr>
          <a:xfrm>
            <a:off x="3992920" y="2857785"/>
            <a:ext cx="1925585" cy="564018"/>
          </a:xfrm>
          <a:prstGeom prst="rect">
            <a:avLst/>
          </a:prstGeom>
          <a:noFill/>
          <a:ln w="12700" cap="flat" cmpd="sng" algn="ctr">
            <a:noFill/>
            <a:prstDash val="solid"/>
            <a:miter lim="800000"/>
          </a:ln>
          <a:effectLst/>
        </p:spPr>
        <p:txBody>
          <a:bodyPr rtlCol="0" anchor="t"/>
          <a:lstStyle/>
          <a:p>
            <a:pPr marL="0" marR="0" lvl="0" indent="0" algn="l" defTabSz="914400" rtl="0" eaLnBrk="1" fontAlgn="auto" latinLnBrk="0" hangingPunct="1">
              <a:lnSpc>
                <a:spcPct val="100000"/>
              </a:lnSpc>
              <a:spcBef>
                <a:spcPts val="600"/>
              </a:spcBef>
              <a:spcAft>
                <a:spcPts val="0"/>
              </a:spcAft>
              <a:buClr>
                <a:srgbClr val="FF6503"/>
              </a:buClr>
              <a:buSzTx/>
              <a:buFontTx/>
              <a:buNone/>
              <a:tabLst/>
              <a:defRPr/>
            </a:pPr>
            <a:r>
              <a:rPr kumimoji="0" lang="en-US" sz="1000" b="0" i="0" u="none" strike="noStrike" kern="0" cap="none" spc="0" normalizeH="0" baseline="0" noProof="0">
                <a:ln>
                  <a:noFill/>
                </a:ln>
                <a:solidFill>
                  <a:srgbClr val="000000"/>
                </a:solidFill>
                <a:effectLst/>
                <a:uLnTx/>
                <a:uFillTx/>
                <a:latin typeface="Calibri" panose="020F0502020204030204" pitchFamily="34" charset="0"/>
                <a:ea typeface="Source Sans Pro" panose="020B0503030403020204" pitchFamily="34" charset="0"/>
                <a:cs typeface="Yantramanav" panose="02000000000000000000" pitchFamily="2" charset="0"/>
              </a:rPr>
              <a:t>Comprehensive database management with automated validations to minimize payment errors</a:t>
            </a:r>
          </a:p>
        </p:txBody>
      </p:sp>
      <p:sp>
        <p:nvSpPr>
          <p:cNvPr id="8" name="Text Placeholder 2">
            <a:extLst>
              <a:ext uri="{FF2B5EF4-FFF2-40B4-BE49-F238E27FC236}">
                <a16:creationId xmlns:a16="http://schemas.microsoft.com/office/drawing/2014/main" id="{182FA362-07F9-26F3-AAAB-D5F4F6AE8A5B}"/>
              </a:ext>
            </a:extLst>
          </p:cNvPr>
          <p:cNvSpPr txBox="1">
            <a:spLocks/>
          </p:cNvSpPr>
          <p:nvPr/>
        </p:nvSpPr>
        <p:spPr>
          <a:xfrm>
            <a:off x="368300" y="152400"/>
            <a:ext cx="11430000" cy="254000"/>
          </a:xfrm>
          <a:prstGeom prst="rect">
            <a:avLst/>
          </a:prstGeom>
        </p:spPr>
        <p:txBody>
          <a:bodyPr vert="horz" lIns="0" tIns="0" rIns="0" bIns="0" rtlCol="0" anchor="t">
            <a:noAutofit/>
          </a:bodyPr>
          <a:lstStyle>
            <a:lvl1pPr indent="0" defTabSz="914400">
              <a:lnSpc>
                <a:spcPct val="90000"/>
              </a:lnSpc>
              <a:spcBef>
                <a:spcPts val="1000"/>
              </a:spcBef>
              <a:buClr>
                <a:schemeClr val="tx2"/>
              </a:buClr>
              <a:buFontTx/>
              <a:buNone/>
              <a:defRPr sz="1600" b="1">
                <a:solidFill>
                  <a:schemeClr val="accent3"/>
                </a:solidFill>
              </a:defRPr>
            </a:lvl1pPr>
            <a:lvl2pPr marL="290513" indent="0" defTabSz="914400">
              <a:lnSpc>
                <a:spcPct val="90000"/>
              </a:lnSpc>
              <a:spcBef>
                <a:spcPts val="500"/>
              </a:spcBef>
              <a:buFontTx/>
              <a:buNone/>
              <a:tabLst/>
              <a:defRPr>
                <a:solidFill>
                  <a:schemeClr val="accent3"/>
                </a:solidFill>
              </a:defRPr>
            </a:lvl2pPr>
            <a:lvl3pPr marL="582613" indent="0" defTabSz="914400">
              <a:lnSpc>
                <a:spcPct val="90000"/>
              </a:lnSpc>
              <a:spcBef>
                <a:spcPts val="500"/>
              </a:spcBef>
              <a:buFontTx/>
              <a:buNone/>
              <a:tabLst/>
              <a:defRPr>
                <a:solidFill>
                  <a:schemeClr val="accent3"/>
                </a:solidFill>
              </a:defRPr>
            </a:lvl3pPr>
            <a:lvl4pPr marL="855663" indent="0" defTabSz="914400">
              <a:lnSpc>
                <a:spcPct val="90000"/>
              </a:lnSpc>
              <a:spcBef>
                <a:spcPts val="500"/>
              </a:spcBef>
              <a:buFontTx/>
              <a:buNone/>
              <a:tabLst/>
              <a:defRPr>
                <a:solidFill>
                  <a:schemeClr val="accent3"/>
                </a:solidFill>
              </a:defRPr>
            </a:lvl4pPr>
            <a:lvl5pPr marL="1100138" indent="0" defTabSz="914400">
              <a:lnSpc>
                <a:spcPct val="90000"/>
              </a:lnSpc>
              <a:spcBef>
                <a:spcPts val="500"/>
              </a:spcBef>
              <a:buFontTx/>
              <a:buNone/>
              <a:tabLst/>
              <a:defRPr>
                <a:solidFill>
                  <a:schemeClr val="accent3"/>
                </a:solidFill>
              </a:defRP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sz="1400">
                <a:solidFill>
                  <a:srgbClr val="005071"/>
                </a:solidFill>
                <a:latin typeface="Calibri" panose="020F0502020204030204" pitchFamily="34" charset="0"/>
              </a:rPr>
              <a:t>Our Appian Offerings - Agile-Led Workflow Implementation – Case Study</a:t>
            </a:r>
          </a:p>
        </p:txBody>
      </p:sp>
      <p:sp>
        <p:nvSpPr>
          <p:cNvPr id="7" name="Text Placeholder 23">
            <a:extLst>
              <a:ext uri="{FF2B5EF4-FFF2-40B4-BE49-F238E27FC236}">
                <a16:creationId xmlns:a16="http://schemas.microsoft.com/office/drawing/2014/main" id="{49E4DE2F-77E6-7187-083A-A709701230D0}"/>
              </a:ext>
            </a:extLst>
          </p:cNvPr>
          <p:cNvSpPr txBox="1">
            <a:spLocks/>
          </p:cNvSpPr>
          <p:nvPr/>
        </p:nvSpPr>
        <p:spPr>
          <a:xfrm>
            <a:off x="8764543" y="3111308"/>
            <a:ext cx="2677207" cy="28241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tx2"/>
              </a:buClr>
              <a:buFontTx/>
              <a:buNone/>
              <a:defRPr sz="1600" b="1" kern="1200">
                <a:solidFill>
                  <a:schemeClr val="tx2"/>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pitchFamily="34" charset="0"/>
                <a:ea typeface="+mn-ea"/>
                <a:cs typeface="+mn-cs"/>
              </a:rPr>
              <a:t>Appian Components</a:t>
            </a:r>
          </a:p>
        </p:txBody>
      </p:sp>
      <p:pic>
        <p:nvPicPr>
          <p:cNvPr id="10" name="Picture 9">
            <a:extLst>
              <a:ext uri="{FF2B5EF4-FFF2-40B4-BE49-F238E27FC236}">
                <a16:creationId xmlns:a16="http://schemas.microsoft.com/office/drawing/2014/main" id="{BF189015-3216-BE35-6CFF-6E19CBE3EF17}"/>
              </a:ext>
            </a:extLst>
          </p:cNvPr>
          <p:cNvPicPr>
            <a:picLocks noChangeAspect="1"/>
          </p:cNvPicPr>
          <p:nvPr/>
        </p:nvPicPr>
        <p:blipFill>
          <a:blip r:embed="rId3">
            <a:duotone>
              <a:schemeClr val="accent3">
                <a:shade val="45000"/>
                <a:satMod val="135000"/>
              </a:schemeClr>
              <a:prstClr val="white"/>
            </a:duotone>
          </a:blip>
          <a:stretch>
            <a:fillRect/>
          </a:stretch>
        </p:blipFill>
        <p:spPr>
          <a:xfrm>
            <a:off x="8787150" y="3488649"/>
            <a:ext cx="618282" cy="523273"/>
          </a:xfrm>
          <a:prstGeom prst="rect">
            <a:avLst/>
          </a:prstGeom>
        </p:spPr>
      </p:pic>
      <p:sp>
        <p:nvSpPr>
          <p:cNvPr id="28" name="Text Placeholder 23">
            <a:extLst>
              <a:ext uri="{FF2B5EF4-FFF2-40B4-BE49-F238E27FC236}">
                <a16:creationId xmlns:a16="http://schemas.microsoft.com/office/drawing/2014/main" id="{767B2E2E-8227-1136-864F-5BAB2C468C40}"/>
              </a:ext>
            </a:extLst>
          </p:cNvPr>
          <p:cNvSpPr txBox="1">
            <a:spLocks/>
          </p:cNvSpPr>
          <p:nvPr/>
        </p:nvSpPr>
        <p:spPr>
          <a:xfrm>
            <a:off x="8742899" y="4141363"/>
            <a:ext cx="793289" cy="147373"/>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Clr>
                <a:schemeClr val="tx2"/>
              </a:buClr>
              <a:buFontTx/>
              <a:buNone/>
              <a:defRPr sz="1600" b="1" kern="1200">
                <a:solidFill>
                  <a:schemeClr val="tx2"/>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
                <a:srgbClr val="FB4D0A"/>
              </a:buClr>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Data Fabric</a:t>
            </a:r>
            <a:endParaRPr kumimoji="0" lang="en-US" sz="1600" b="1" i="0" u="none" strike="noStrike" kern="1200" cap="none" spc="0" normalizeH="0" baseline="0" noProof="0">
              <a:ln>
                <a:noFill/>
              </a:ln>
              <a:solidFill>
                <a:srgbClr val="FB4D0A"/>
              </a:solidFill>
              <a:effectLst/>
              <a:uLnTx/>
              <a:uFillTx/>
              <a:latin typeface="Calibri" panose="020F0502020204030204" pitchFamily="34" charset="0"/>
              <a:ea typeface="+mn-ea"/>
              <a:cs typeface="+mn-cs"/>
            </a:endParaRPr>
          </a:p>
        </p:txBody>
      </p:sp>
      <p:sp>
        <p:nvSpPr>
          <p:cNvPr id="30" name="Text Placeholder 23">
            <a:extLst>
              <a:ext uri="{FF2B5EF4-FFF2-40B4-BE49-F238E27FC236}">
                <a16:creationId xmlns:a16="http://schemas.microsoft.com/office/drawing/2014/main" id="{BB2A7738-3AFD-3C30-A8B7-96EB2963EBAE}"/>
              </a:ext>
            </a:extLst>
          </p:cNvPr>
          <p:cNvSpPr txBox="1">
            <a:spLocks/>
          </p:cNvSpPr>
          <p:nvPr/>
        </p:nvSpPr>
        <p:spPr>
          <a:xfrm>
            <a:off x="9660492" y="4141363"/>
            <a:ext cx="899390" cy="147373"/>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Clr>
                <a:schemeClr val="tx2"/>
              </a:buClr>
              <a:buFontTx/>
              <a:buNone/>
              <a:defRPr sz="1600" b="1" kern="1200">
                <a:solidFill>
                  <a:schemeClr val="tx2"/>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
                <a:srgbClr val="FB4D0A"/>
              </a:buClr>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API Integration</a:t>
            </a:r>
            <a:endParaRPr kumimoji="0" lang="en-US" sz="1600" b="1" i="0" u="none" strike="noStrike" kern="1200" cap="none" spc="0" normalizeH="0" baseline="0" noProof="0">
              <a:ln>
                <a:noFill/>
              </a:ln>
              <a:solidFill>
                <a:srgbClr val="FB4D0A"/>
              </a:solidFill>
              <a:effectLst/>
              <a:uLnTx/>
              <a:uFillTx/>
              <a:latin typeface="Calibri" panose="020F0502020204030204" pitchFamily="34" charset="0"/>
              <a:ea typeface="+mn-ea"/>
              <a:cs typeface="+mn-cs"/>
            </a:endParaRPr>
          </a:p>
        </p:txBody>
      </p:sp>
      <p:pic>
        <p:nvPicPr>
          <p:cNvPr id="38" name="Picture 37">
            <a:extLst>
              <a:ext uri="{FF2B5EF4-FFF2-40B4-BE49-F238E27FC236}">
                <a16:creationId xmlns:a16="http://schemas.microsoft.com/office/drawing/2014/main" id="{0DAEC485-072B-F957-7705-6D5D606D59EC}"/>
              </a:ext>
            </a:extLst>
          </p:cNvPr>
          <p:cNvPicPr>
            <a:picLocks noChangeAspect="1"/>
          </p:cNvPicPr>
          <p:nvPr/>
        </p:nvPicPr>
        <p:blipFill>
          <a:blip r:embed="rId4">
            <a:duotone>
              <a:schemeClr val="accent3">
                <a:shade val="45000"/>
                <a:satMod val="135000"/>
              </a:schemeClr>
              <a:prstClr val="white"/>
            </a:duotone>
          </a:blip>
          <a:stretch>
            <a:fillRect/>
          </a:stretch>
        </p:blipFill>
        <p:spPr>
          <a:xfrm>
            <a:off x="9783974" y="3450248"/>
            <a:ext cx="504825" cy="600075"/>
          </a:xfrm>
          <a:prstGeom prst="rect">
            <a:avLst/>
          </a:prstGeom>
        </p:spPr>
      </p:pic>
      <p:sp>
        <p:nvSpPr>
          <p:cNvPr id="40" name="Text Placeholder 23">
            <a:extLst>
              <a:ext uri="{FF2B5EF4-FFF2-40B4-BE49-F238E27FC236}">
                <a16:creationId xmlns:a16="http://schemas.microsoft.com/office/drawing/2014/main" id="{64D76F09-9B7E-F019-57DC-5962D20716A9}"/>
              </a:ext>
            </a:extLst>
          </p:cNvPr>
          <p:cNvSpPr txBox="1">
            <a:spLocks/>
          </p:cNvSpPr>
          <p:nvPr/>
        </p:nvSpPr>
        <p:spPr>
          <a:xfrm>
            <a:off x="9004475" y="5130605"/>
            <a:ext cx="320656" cy="147373"/>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Clr>
                <a:schemeClr val="tx2"/>
              </a:buClr>
              <a:buFontTx/>
              <a:buNone/>
              <a:defRPr sz="1600" b="1" kern="1200">
                <a:solidFill>
                  <a:schemeClr val="tx2"/>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
                <a:srgbClr val="FB4D0A"/>
              </a:buClr>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Calibri"/>
                <a:cs typeface="Calibri"/>
              </a:rPr>
              <a:t>IDP</a:t>
            </a:r>
            <a:endParaRPr kumimoji="0" lang="en-US" sz="1600" b="1" i="0" u="none" strike="noStrike" kern="1200" cap="none" spc="0" normalizeH="0" baseline="0" noProof="0">
              <a:ln>
                <a:noFill/>
              </a:ln>
              <a:solidFill>
                <a:srgbClr val="FB4D0A"/>
              </a:solidFill>
              <a:effectLst/>
              <a:uLnTx/>
              <a:uFillTx/>
              <a:latin typeface="Calibri" panose="020F0502020204030204" pitchFamily="34" charset="0"/>
              <a:ea typeface="+mn-ea"/>
              <a:cs typeface="+mn-cs"/>
            </a:endParaRPr>
          </a:p>
        </p:txBody>
      </p:sp>
      <p:sp>
        <p:nvSpPr>
          <p:cNvPr id="42" name="Text Placeholder 23">
            <a:extLst>
              <a:ext uri="{FF2B5EF4-FFF2-40B4-BE49-F238E27FC236}">
                <a16:creationId xmlns:a16="http://schemas.microsoft.com/office/drawing/2014/main" id="{8F66C642-B985-14D2-0889-3273BDDFCD40}"/>
              </a:ext>
            </a:extLst>
          </p:cNvPr>
          <p:cNvSpPr txBox="1">
            <a:spLocks/>
          </p:cNvSpPr>
          <p:nvPr/>
        </p:nvSpPr>
        <p:spPr>
          <a:xfrm>
            <a:off x="9788489" y="5130605"/>
            <a:ext cx="629314" cy="147373"/>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Clr>
                <a:schemeClr val="tx2"/>
              </a:buClr>
              <a:buFontTx/>
              <a:buNone/>
              <a:defRPr sz="1600" b="1" kern="1200">
                <a:solidFill>
                  <a:schemeClr val="tx2"/>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
                <a:srgbClr val="FB4D0A"/>
              </a:buClr>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Workflow</a:t>
            </a:r>
            <a:endParaRPr kumimoji="0" lang="en-US" sz="1600" b="1" i="0" u="none" strike="noStrike" kern="1200" cap="none" spc="0" normalizeH="0" baseline="0" noProof="0">
              <a:ln>
                <a:noFill/>
              </a:ln>
              <a:solidFill>
                <a:srgbClr val="FB4D0A"/>
              </a:solidFill>
              <a:effectLst/>
              <a:uLnTx/>
              <a:uFillTx/>
              <a:latin typeface="Calibri" panose="020F0502020204030204" pitchFamily="34" charset="0"/>
              <a:ea typeface="+mn-ea"/>
              <a:cs typeface="+mn-cs"/>
            </a:endParaRPr>
          </a:p>
        </p:txBody>
      </p:sp>
      <p:pic>
        <p:nvPicPr>
          <p:cNvPr id="44" name="Picture 43">
            <a:extLst>
              <a:ext uri="{FF2B5EF4-FFF2-40B4-BE49-F238E27FC236}">
                <a16:creationId xmlns:a16="http://schemas.microsoft.com/office/drawing/2014/main" id="{A6F15A68-57F0-D471-1744-F428B9BE7378}"/>
              </a:ext>
            </a:extLst>
          </p:cNvPr>
          <p:cNvPicPr>
            <a:picLocks noChangeAspect="1"/>
          </p:cNvPicPr>
          <p:nvPr/>
        </p:nvPicPr>
        <p:blipFill>
          <a:blip r:embed="rId5"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8845385" y="4433632"/>
            <a:ext cx="617558" cy="564994"/>
          </a:xfrm>
          <a:prstGeom prst="rect">
            <a:avLst/>
          </a:prstGeom>
        </p:spPr>
      </p:pic>
      <p:pic>
        <p:nvPicPr>
          <p:cNvPr id="46" name="Picture 45">
            <a:extLst>
              <a:ext uri="{FF2B5EF4-FFF2-40B4-BE49-F238E27FC236}">
                <a16:creationId xmlns:a16="http://schemas.microsoft.com/office/drawing/2014/main" id="{B5B3999C-64CC-25E8-6070-E9E4719767FB}"/>
              </a:ext>
            </a:extLst>
          </p:cNvPr>
          <p:cNvPicPr>
            <a:picLocks noChangeAspect="1"/>
          </p:cNvPicPr>
          <p:nvPr/>
        </p:nvPicPr>
        <p:blipFill>
          <a:blip r:embed="rId6"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9757079" y="4454975"/>
            <a:ext cx="627324" cy="522309"/>
          </a:xfrm>
          <a:prstGeom prst="rect">
            <a:avLst/>
          </a:prstGeom>
          <a:ln>
            <a:noFill/>
          </a:ln>
        </p:spPr>
      </p:pic>
      <p:pic>
        <p:nvPicPr>
          <p:cNvPr id="48" name="Picture 47">
            <a:extLst>
              <a:ext uri="{FF2B5EF4-FFF2-40B4-BE49-F238E27FC236}">
                <a16:creationId xmlns:a16="http://schemas.microsoft.com/office/drawing/2014/main" id="{E3EB7C5C-58F3-6A05-E8ED-731CE9EF73C8}"/>
              </a:ext>
            </a:extLst>
          </p:cNvPr>
          <p:cNvPicPr>
            <a:picLocks noChangeAspect="1"/>
          </p:cNvPicPr>
          <p:nvPr/>
        </p:nvPicPr>
        <p:blipFill>
          <a:blip r:embed="rId7"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10667341" y="3493893"/>
            <a:ext cx="636126" cy="512784"/>
          </a:xfrm>
          <a:prstGeom prst="rect">
            <a:avLst/>
          </a:prstGeom>
        </p:spPr>
      </p:pic>
      <p:sp>
        <p:nvSpPr>
          <p:cNvPr id="50" name="Text Placeholder 23">
            <a:extLst>
              <a:ext uri="{FF2B5EF4-FFF2-40B4-BE49-F238E27FC236}">
                <a16:creationId xmlns:a16="http://schemas.microsoft.com/office/drawing/2014/main" id="{B2586B7D-D9C2-D938-603F-8C80EA81C426}"/>
              </a:ext>
            </a:extLst>
          </p:cNvPr>
          <p:cNvSpPr txBox="1">
            <a:spLocks/>
          </p:cNvSpPr>
          <p:nvPr/>
        </p:nvSpPr>
        <p:spPr>
          <a:xfrm>
            <a:off x="10709107" y="4141363"/>
            <a:ext cx="629314" cy="147373"/>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Clr>
                <a:schemeClr val="tx2"/>
              </a:buClr>
              <a:buFontTx/>
              <a:buNone/>
              <a:defRPr sz="1600" b="1" kern="1200">
                <a:solidFill>
                  <a:schemeClr val="tx2"/>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
                <a:srgbClr val="FB4D0A"/>
              </a:buClr>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Insights</a:t>
            </a:r>
            <a:endParaRPr kumimoji="0" lang="en-US" sz="1600" b="1"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pic>
        <p:nvPicPr>
          <p:cNvPr id="51" name="Picture 50">
            <a:extLst>
              <a:ext uri="{FF2B5EF4-FFF2-40B4-BE49-F238E27FC236}">
                <a16:creationId xmlns:a16="http://schemas.microsoft.com/office/drawing/2014/main" id="{DEF85E2C-D5DB-FAF5-AF40-035086C79C46}"/>
              </a:ext>
            </a:extLst>
          </p:cNvPr>
          <p:cNvPicPr>
            <a:picLocks noChangeAspect="1"/>
          </p:cNvPicPr>
          <p:nvPr/>
        </p:nvPicPr>
        <p:blipFill>
          <a:blip r:embed="rId8"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10826369" y="4455299"/>
            <a:ext cx="477098" cy="521660"/>
          </a:xfrm>
          <a:prstGeom prst="rect">
            <a:avLst/>
          </a:prstGeom>
          <a:ln>
            <a:noFill/>
          </a:ln>
        </p:spPr>
      </p:pic>
      <p:sp>
        <p:nvSpPr>
          <p:cNvPr id="53" name="Text Placeholder 23">
            <a:extLst>
              <a:ext uri="{FF2B5EF4-FFF2-40B4-BE49-F238E27FC236}">
                <a16:creationId xmlns:a16="http://schemas.microsoft.com/office/drawing/2014/main" id="{EAD59FEE-7F82-7901-D708-EEEDA020A075}"/>
              </a:ext>
            </a:extLst>
          </p:cNvPr>
          <p:cNvSpPr txBox="1">
            <a:spLocks/>
          </p:cNvSpPr>
          <p:nvPr/>
        </p:nvSpPr>
        <p:spPr>
          <a:xfrm>
            <a:off x="10629814" y="5130605"/>
            <a:ext cx="921588" cy="147373"/>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Clr>
                <a:schemeClr val="tx2"/>
              </a:buClr>
              <a:buFontTx/>
              <a:buNone/>
              <a:defRPr sz="1600" b="1" kern="1200">
                <a:solidFill>
                  <a:schemeClr val="tx2"/>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Clr>
                <a:srgbClr val="FB4D0A"/>
              </a:buClr>
              <a:defRPr/>
            </a:pPr>
            <a:r>
              <a:rPr lang="en-US" sz="1100" b="0">
                <a:solidFill>
                  <a:srgbClr val="000000"/>
                </a:solidFill>
                <a:latin typeface="Calibri" panose="020F0502020204030204" pitchFamily="34" charset="0"/>
                <a:ea typeface="Calibri"/>
                <a:cs typeface="Calibri"/>
              </a:rPr>
              <a:t>Business Rules</a:t>
            </a:r>
            <a:endParaRPr kumimoji="0" lang="en-US" sz="1600" b="1"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2" name="Text Placeholder 2">
            <a:extLst>
              <a:ext uri="{FF2B5EF4-FFF2-40B4-BE49-F238E27FC236}">
                <a16:creationId xmlns:a16="http://schemas.microsoft.com/office/drawing/2014/main" id="{E974E423-8BF3-0971-21BF-AE070BCEDE71}"/>
              </a:ext>
            </a:extLst>
          </p:cNvPr>
          <p:cNvSpPr txBox="1">
            <a:spLocks/>
          </p:cNvSpPr>
          <p:nvPr/>
        </p:nvSpPr>
        <p:spPr>
          <a:xfrm>
            <a:off x="11074400" y="0"/>
            <a:ext cx="1117600" cy="254000"/>
          </a:xfrm>
          <a:prstGeom prst="rect">
            <a:avLst/>
          </a:prstGeom>
        </p:spPr>
        <p:txBody>
          <a:bodyPr vert="horz" lIns="0" tIns="0" rIns="0" bIns="0" rtlCol="0" anchor="ctr">
            <a:noAutofit/>
          </a:bodyPr>
          <a:lstStyle>
            <a:lvl1pPr indent="0" defTabSz="914400">
              <a:lnSpc>
                <a:spcPct val="90000"/>
              </a:lnSpc>
              <a:spcBef>
                <a:spcPts val="1000"/>
              </a:spcBef>
              <a:buClr>
                <a:schemeClr val="tx2"/>
              </a:buClr>
              <a:buFontTx/>
              <a:buNone/>
              <a:defRPr sz="1600" b="1">
                <a:solidFill>
                  <a:schemeClr val="accent3"/>
                </a:solidFill>
              </a:defRPr>
            </a:lvl1pPr>
            <a:lvl2pPr marL="290513" indent="0" defTabSz="914400">
              <a:lnSpc>
                <a:spcPct val="90000"/>
              </a:lnSpc>
              <a:spcBef>
                <a:spcPts val="500"/>
              </a:spcBef>
              <a:buFontTx/>
              <a:buNone/>
              <a:tabLst/>
              <a:defRPr>
                <a:solidFill>
                  <a:schemeClr val="accent3"/>
                </a:solidFill>
              </a:defRPr>
            </a:lvl2pPr>
            <a:lvl3pPr marL="582613" indent="0" defTabSz="914400">
              <a:lnSpc>
                <a:spcPct val="90000"/>
              </a:lnSpc>
              <a:spcBef>
                <a:spcPts val="500"/>
              </a:spcBef>
              <a:buFontTx/>
              <a:buNone/>
              <a:tabLst/>
              <a:defRPr>
                <a:solidFill>
                  <a:schemeClr val="accent3"/>
                </a:solidFill>
              </a:defRPr>
            </a:lvl3pPr>
            <a:lvl4pPr marL="855663" indent="0" defTabSz="914400">
              <a:lnSpc>
                <a:spcPct val="90000"/>
              </a:lnSpc>
              <a:spcBef>
                <a:spcPts val="500"/>
              </a:spcBef>
              <a:buFontTx/>
              <a:buNone/>
              <a:tabLst/>
              <a:defRPr>
                <a:solidFill>
                  <a:schemeClr val="accent3"/>
                </a:solidFill>
              </a:defRPr>
            </a:lvl4pPr>
            <a:lvl5pPr marL="1100138" indent="0" defTabSz="914400">
              <a:lnSpc>
                <a:spcPct val="90000"/>
              </a:lnSpc>
              <a:spcBef>
                <a:spcPts val="500"/>
              </a:spcBef>
              <a:buFontTx/>
              <a:buNone/>
              <a:tabLst/>
              <a:defRPr>
                <a:solidFill>
                  <a:schemeClr val="accent3"/>
                </a:solidFill>
              </a:defRP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90000"/>
              </a:lnSpc>
              <a:spcBef>
                <a:spcPts val="1000"/>
              </a:spcBef>
              <a:spcAft>
                <a:spcPts val="0"/>
              </a:spcAft>
              <a:buClr>
                <a:srgbClr val="FB4D0A"/>
              </a:buClr>
              <a:buSzTx/>
              <a:buFontTx/>
              <a:buNone/>
              <a:tabLst/>
              <a:defRPr/>
            </a:pPr>
            <a:r>
              <a:rPr kumimoji="0" lang="en-US" sz="1400" i="0" u="none" strike="noStrike" kern="1200" cap="none" spc="0" normalizeH="0" baseline="0" noProof="0">
                <a:ln>
                  <a:noFill/>
                </a:ln>
                <a:solidFill>
                  <a:srgbClr val="005071"/>
                </a:solidFill>
                <a:effectLst/>
                <a:uLnTx/>
                <a:uFillTx/>
                <a:latin typeface="Calibri" panose="020F0502020204030204" pitchFamily="34" charset="0"/>
                <a:ea typeface="+mn-ea"/>
                <a:cs typeface="+mn-cs"/>
              </a:rPr>
              <a:t>Case Study #4</a:t>
            </a:r>
          </a:p>
        </p:txBody>
      </p:sp>
    </p:spTree>
    <p:extLst>
      <p:ext uri="{BB962C8B-B14F-4D97-AF65-F5344CB8AC3E}">
        <p14:creationId xmlns:p14="http://schemas.microsoft.com/office/powerpoint/2010/main" val="1180739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9A33C-ECB4-E315-C658-451F21E0055F}"/>
            </a:ext>
          </a:extLst>
        </p:cNvPr>
        <p:cNvGrpSpPr/>
        <p:nvPr/>
      </p:nvGrpSpPr>
      <p:grpSpPr>
        <a:xfrm>
          <a:off x="0" y="0"/>
          <a:ext cx="0" cy="0"/>
          <a:chOff x="0" y="0"/>
          <a:chExt cx="0" cy="0"/>
        </a:xfrm>
      </p:grpSpPr>
      <p:sp>
        <p:nvSpPr>
          <p:cNvPr id="21" name="TextBox 20">
            <a:extLst>
              <a:ext uri="{FF2B5EF4-FFF2-40B4-BE49-F238E27FC236}">
                <a16:creationId xmlns:a16="http://schemas.microsoft.com/office/drawing/2014/main" id="{775D881E-94D8-C7B9-819E-8381F9595D80}"/>
              </a:ext>
            </a:extLst>
          </p:cNvPr>
          <p:cNvSpPr txBox="1"/>
          <p:nvPr/>
        </p:nvSpPr>
        <p:spPr>
          <a:xfrm>
            <a:off x="9146133" y="1790614"/>
            <a:ext cx="3273937"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FB4D0A"/>
                </a:solidFill>
                <a:effectLst/>
                <a:uLnTx/>
                <a:uFillTx/>
                <a:latin typeface="Calibri" panose="020F0502020204030204" pitchFamily="34" charset="0"/>
                <a:ea typeface="+mn-ea"/>
                <a:cs typeface="+mn-cs"/>
              </a:rPr>
              <a:t>20%+ OPEX Reduction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Through Digital Applications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B4D0A"/>
              </a:solidFill>
              <a:effectLst/>
              <a:uLnTx/>
              <a:uFillTx/>
              <a:latin typeface="Calibri" panose="020F050202020403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FB4D0A"/>
                </a:solidFill>
                <a:effectLst/>
                <a:uLnTx/>
                <a:uFillTx/>
                <a:latin typeface="Calibri" panose="020F0502020204030204" pitchFamily="34" charset="0"/>
                <a:ea typeface="+mn-ea"/>
                <a:cs typeface="+mn-cs"/>
              </a:rPr>
              <a:t>30-70% Cycle Time Reduction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Highly automated and dynamic workflows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B4D0A"/>
              </a:solidFill>
              <a:effectLst/>
              <a:uLnTx/>
              <a:uFillTx/>
              <a:latin typeface="Calibri" panose="020F050202020403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FB4D0A"/>
                </a:solidFill>
                <a:effectLst/>
                <a:uLnTx/>
                <a:uFillTx/>
                <a:latin typeface="Calibri" panose="020F0502020204030204" pitchFamily="34" charset="0"/>
                <a:ea typeface="+mn-ea"/>
                <a:cs typeface="+mn-cs"/>
              </a:rPr>
              <a:t>3 Months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Transition timeline to fully consolidate 300+ FTE operation</a:t>
            </a:r>
          </a:p>
        </p:txBody>
      </p:sp>
      <p:sp>
        <p:nvSpPr>
          <p:cNvPr id="14" name="Text Placeholder 13">
            <a:extLst>
              <a:ext uri="{FF2B5EF4-FFF2-40B4-BE49-F238E27FC236}">
                <a16:creationId xmlns:a16="http://schemas.microsoft.com/office/drawing/2014/main" id="{C3432E16-1567-4316-B7CA-1312FDCFDC13}"/>
              </a:ext>
            </a:extLst>
          </p:cNvPr>
          <p:cNvSpPr>
            <a:spLocks noGrp="1"/>
          </p:cNvSpPr>
          <p:nvPr>
            <p:ph type="body" sz="quarter" idx="10"/>
          </p:nvPr>
        </p:nvSpPr>
        <p:spPr>
          <a:xfrm>
            <a:off x="368300" y="368300"/>
            <a:ext cx="11557000" cy="641350"/>
          </a:xfrm>
        </p:spPr>
        <p:txBody>
          <a:bodyPr lIns="0" tIns="0" rIns="0" bIns="0" anchor="t">
            <a:noAutofit/>
          </a:bodyPr>
          <a:lstStyle/>
          <a:p>
            <a:r>
              <a:rPr lang="en-US" sz="2400" kern="0">
                <a:solidFill>
                  <a:srgbClr val="FB4D0A"/>
                </a:solidFill>
                <a:latin typeface="Calibri" panose="020F0502020204030204" pitchFamily="34" charset="0"/>
                <a:cs typeface="Calibri Light" panose="020F0302020204030204" pitchFamily="34" charset="0"/>
              </a:rPr>
              <a:t>Strategic transformation partner to develop Appian-based enterprise workflows</a:t>
            </a:r>
            <a:endParaRPr lang="en-US" sz="2400">
              <a:solidFill>
                <a:srgbClr val="FB4D0A"/>
              </a:solidFill>
              <a:latin typeface="Calibri" panose="020F0502020204030204" pitchFamily="34" charset="0"/>
            </a:endParaRPr>
          </a:p>
        </p:txBody>
      </p:sp>
      <p:sp>
        <p:nvSpPr>
          <p:cNvPr id="16" name="Text Placeholder 15">
            <a:extLst>
              <a:ext uri="{FF2B5EF4-FFF2-40B4-BE49-F238E27FC236}">
                <a16:creationId xmlns:a16="http://schemas.microsoft.com/office/drawing/2014/main" id="{6733957B-3732-62BF-5B83-04554C6C452B}"/>
              </a:ext>
            </a:extLst>
          </p:cNvPr>
          <p:cNvSpPr>
            <a:spLocks noGrp="1"/>
          </p:cNvSpPr>
          <p:nvPr>
            <p:ph type="body" sz="quarter" idx="13"/>
          </p:nvPr>
        </p:nvSpPr>
        <p:spPr/>
        <p:txBody>
          <a:bodyPr/>
          <a:lstStyle/>
          <a:p>
            <a:r>
              <a:rPr lang="en-US">
                <a:latin typeface="Calibri" panose="020F0502020204030204" pitchFamily="34" charset="0"/>
              </a:rPr>
              <a:t>Client</a:t>
            </a:r>
          </a:p>
        </p:txBody>
      </p:sp>
      <p:sp>
        <p:nvSpPr>
          <p:cNvPr id="17" name="Text Placeholder 16">
            <a:extLst>
              <a:ext uri="{FF2B5EF4-FFF2-40B4-BE49-F238E27FC236}">
                <a16:creationId xmlns:a16="http://schemas.microsoft.com/office/drawing/2014/main" id="{F976BB19-A906-25D7-2AD8-A56D58864E80}"/>
              </a:ext>
            </a:extLst>
          </p:cNvPr>
          <p:cNvSpPr>
            <a:spLocks noGrp="1"/>
          </p:cNvSpPr>
          <p:nvPr>
            <p:ph type="body" sz="quarter" idx="14"/>
          </p:nvPr>
        </p:nvSpPr>
        <p:spPr>
          <a:xfrm>
            <a:off x="461388" y="1927984"/>
            <a:ext cx="2196206" cy="282411"/>
          </a:xfrm>
        </p:spPr>
        <p:txBody>
          <a:bodyPr/>
          <a:lstStyle/>
          <a:p>
            <a:r>
              <a:rPr lang="en-US" sz="1600">
                <a:latin typeface="Calibri" panose="020F0502020204030204" pitchFamily="34" charset="0"/>
              </a:rPr>
              <a:t>Leading Land Title Insurer</a:t>
            </a:r>
          </a:p>
        </p:txBody>
      </p:sp>
      <p:sp>
        <p:nvSpPr>
          <p:cNvPr id="18" name="Text Placeholder 17">
            <a:extLst>
              <a:ext uri="{FF2B5EF4-FFF2-40B4-BE49-F238E27FC236}">
                <a16:creationId xmlns:a16="http://schemas.microsoft.com/office/drawing/2014/main" id="{210A6AF1-7ED6-0D42-CD07-0F744C67F34A}"/>
              </a:ext>
            </a:extLst>
          </p:cNvPr>
          <p:cNvSpPr>
            <a:spLocks noGrp="1"/>
          </p:cNvSpPr>
          <p:nvPr>
            <p:ph type="body" sz="quarter" idx="15"/>
          </p:nvPr>
        </p:nvSpPr>
        <p:spPr>
          <a:xfrm>
            <a:off x="456436" y="2285935"/>
            <a:ext cx="2201157" cy="282410"/>
          </a:xfrm>
        </p:spPr>
        <p:txBody>
          <a:bodyPr/>
          <a:lstStyle/>
          <a:p>
            <a:r>
              <a:rPr lang="en-US">
                <a:latin typeface="Calibri" panose="020F0502020204030204" pitchFamily="34" charset="0"/>
              </a:rPr>
              <a:t>Strategic Objectives</a:t>
            </a:r>
          </a:p>
        </p:txBody>
      </p:sp>
      <p:sp>
        <p:nvSpPr>
          <p:cNvPr id="19" name="Text Placeholder 18">
            <a:extLst>
              <a:ext uri="{FF2B5EF4-FFF2-40B4-BE49-F238E27FC236}">
                <a16:creationId xmlns:a16="http://schemas.microsoft.com/office/drawing/2014/main" id="{0A4CA5B1-F233-244C-BD04-7682D4FC8D09}"/>
              </a:ext>
            </a:extLst>
          </p:cNvPr>
          <p:cNvSpPr>
            <a:spLocks noGrp="1"/>
          </p:cNvSpPr>
          <p:nvPr>
            <p:ph type="body" sz="quarter" idx="16"/>
          </p:nvPr>
        </p:nvSpPr>
        <p:spPr>
          <a:xfrm>
            <a:off x="461388" y="2550574"/>
            <a:ext cx="2201157" cy="1549231"/>
          </a:xfrm>
        </p:spPr>
        <p:txBody>
          <a:bodyPr/>
          <a:lstStyle/>
          <a:p>
            <a:pPr marL="171450" indent="-171450">
              <a:lnSpc>
                <a:spcPts val="1600"/>
              </a:lnSpc>
              <a:buClr>
                <a:srgbClr val="FF6503"/>
              </a:buClr>
              <a:buFont typeface="Arial" panose="020B0604020202020204" pitchFamily="34" charset="0"/>
              <a:buChar char="•"/>
              <a:defRPr/>
            </a:pPr>
            <a:r>
              <a:rPr lang="en-US">
                <a:solidFill>
                  <a:srgbClr val="000000"/>
                </a:solidFill>
                <a:latin typeface="Calibri" panose="020F0502020204030204" pitchFamily="34" charset="0"/>
              </a:rPr>
              <a:t>Build highly scalable operating model to cope with cyclical nature of title business</a:t>
            </a:r>
          </a:p>
          <a:p>
            <a:pPr marL="171450" indent="-171450">
              <a:lnSpc>
                <a:spcPts val="1600"/>
              </a:lnSpc>
              <a:buClr>
                <a:srgbClr val="FF6503"/>
              </a:buClr>
              <a:buFont typeface="Arial" panose="020B0604020202020204" pitchFamily="34" charset="0"/>
              <a:buChar char="•"/>
              <a:defRPr/>
            </a:pPr>
            <a:r>
              <a:rPr lang="en-US">
                <a:solidFill>
                  <a:srgbClr val="000000"/>
                </a:solidFill>
                <a:latin typeface="Calibri" panose="020F0502020204030204" pitchFamily="34" charset="0"/>
              </a:rPr>
              <a:t>Explore new revenue streams</a:t>
            </a:r>
          </a:p>
          <a:p>
            <a:pPr marL="171450" indent="-171450">
              <a:lnSpc>
                <a:spcPts val="1600"/>
              </a:lnSpc>
              <a:buClr>
                <a:srgbClr val="FF6503"/>
              </a:buClr>
              <a:buFont typeface="Arial" panose="020B0604020202020204" pitchFamily="34" charset="0"/>
              <a:buChar char="•"/>
              <a:defRPr/>
            </a:pPr>
            <a:r>
              <a:rPr lang="en-US">
                <a:solidFill>
                  <a:srgbClr val="000000"/>
                </a:solidFill>
                <a:latin typeface="Calibri" panose="020F0502020204030204" pitchFamily="34" charset="0"/>
              </a:rPr>
              <a:t>Become an innovation leader in the title space and enhance market share</a:t>
            </a:r>
          </a:p>
        </p:txBody>
      </p:sp>
      <p:sp>
        <p:nvSpPr>
          <p:cNvPr id="20" name="Text Placeholder 19">
            <a:extLst>
              <a:ext uri="{FF2B5EF4-FFF2-40B4-BE49-F238E27FC236}">
                <a16:creationId xmlns:a16="http://schemas.microsoft.com/office/drawing/2014/main" id="{8CC0C2F1-FD4B-D468-4D23-020BDEFE430A}"/>
              </a:ext>
            </a:extLst>
          </p:cNvPr>
          <p:cNvSpPr>
            <a:spLocks noGrp="1"/>
          </p:cNvSpPr>
          <p:nvPr>
            <p:ph type="body" sz="quarter" idx="17"/>
          </p:nvPr>
        </p:nvSpPr>
        <p:spPr>
          <a:xfrm>
            <a:off x="3054221" y="1570034"/>
            <a:ext cx="2975104" cy="282410"/>
          </a:xfrm>
        </p:spPr>
        <p:txBody>
          <a:bodyPr/>
          <a:lstStyle/>
          <a:p>
            <a:r>
              <a:rPr lang="en-US">
                <a:latin typeface="Calibri" panose="020F0502020204030204" pitchFamily="34" charset="0"/>
              </a:rPr>
              <a:t>Engagement Objectives</a:t>
            </a:r>
          </a:p>
        </p:txBody>
      </p:sp>
      <p:sp>
        <p:nvSpPr>
          <p:cNvPr id="2" name="Text Placeholder 17">
            <a:extLst>
              <a:ext uri="{FF2B5EF4-FFF2-40B4-BE49-F238E27FC236}">
                <a16:creationId xmlns:a16="http://schemas.microsoft.com/office/drawing/2014/main" id="{D70E56D9-41CE-B89A-5988-159FD754C011}"/>
              </a:ext>
            </a:extLst>
          </p:cNvPr>
          <p:cNvSpPr txBox="1">
            <a:spLocks/>
          </p:cNvSpPr>
          <p:nvPr/>
        </p:nvSpPr>
        <p:spPr>
          <a:xfrm>
            <a:off x="461388" y="4194970"/>
            <a:ext cx="2201157" cy="28241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tx2"/>
              </a:buClr>
              <a:buFontTx/>
              <a:buNone/>
              <a:defRPr sz="1600" b="1" kern="1200">
                <a:solidFill>
                  <a:schemeClr val="accent3"/>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pitchFamily="34" charset="0"/>
                <a:ea typeface="+mn-ea"/>
                <a:cs typeface="+mn-cs"/>
              </a:rPr>
              <a:t>Key Challenges</a:t>
            </a:r>
          </a:p>
        </p:txBody>
      </p:sp>
      <p:sp>
        <p:nvSpPr>
          <p:cNvPr id="3" name="Text Placeholder 18">
            <a:extLst>
              <a:ext uri="{FF2B5EF4-FFF2-40B4-BE49-F238E27FC236}">
                <a16:creationId xmlns:a16="http://schemas.microsoft.com/office/drawing/2014/main" id="{51FCD07A-3B04-33C1-63F0-7544BB17A884}"/>
              </a:ext>
            </a:extLst>
          </p:cNvPr>
          <p:cNvSpPr txBox="1">
            <a:spLocks/>
          </p:cNvSpPr>
          <p:nvPr/>
        </p:nvSpPr>
        <p:spPr>
          <a:xfrm>
            <a:off x="456435" y="4454746"/>
            <a:ext cx="2201157" cy="1549231"/>
          </a:xfrm>
          <a:prstGeom prst="rect">
            <a:avLst/>
          </a:prstGeom>
        </p:spPr>
        <p:txBody>
          <a:bodyPr vert="horz" lIns="0" tIns="0" rIns="0" bIns="0" rtlCol="0">
            <a:noAutofit/>
          </a:bodyPr>
          <a:lstStyle>
            <a:lvl1pPr marL="112713" indent="-112713" algn="l" defTabSz="914400" rtl="0" eaLnBrk="1" latinLnBrk="0" hangingPunct="1">
              <a:lnSpc>
                <a:spcPct val="90000"/>
              </a:lnSpc>
              <a:spcBef>
                <a:spcPts val="200"/>
              </a:spcBef>
              <a:spcAft>
                <a:spcPts val="200"/>
              </a:spcAft>
              <a:buClr>
                <a:schemeClr val="accent3"/>
              </a:buClr>
              <a:buFont typeface="Arial" panose="020B0604020202020204" pitchFamily="34" charset="0"/>
              <a:buChar char="•"/>
              <a:defRPr sz="1100" kern="1200">
                <a:solidFill>
                  <a:schemeClr val="tx1"/>
                </a:solidFill>
                <a:latin typeface="+mj-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marR="0" lvl="0" indent="-171450" algn="l" defTabSz="914400" rtl="0" eaLnBrk="1" fontAlgn="auto" latinLnBrk="0" hangingPunct="1">
              <a:lnSpc>
                <a:spcPts val="1600"/>
              </a:lnSpc>
              <a:spcBef>
                <a:spcPts val="200"/>
              </a:spcBef>
              <a:spcAft>
                <a:spcPts val="200"/>
              </a:spcAft>
              <a:buClr>
                <a:srgbClr val="FF6503"/>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Legacy application footprint, unable to support aggressive growth plans</a:t>
            </a:r>
          </a:p>
          <a:p>
            <a:pPr marL="171450" marR="0" lvl="0" indent="-171450" algn="l" defTabSz="914400" rtl="0" eaLnBrk="1" fontAlgn="auto" latinLnBrk="0" hangingPunct="1">
              <a:lnSpc>
                <a:spcPts val="1600"/>
              </a:lnSpc>
              <a:spcBef>
                <a:spcPts val="200"/>
              </a:spcBef>
              <a:spcAft>
                <a:spcPts val="200"/>
              </a:spcAft>
              <a:buClr>
                <a:srgbClr val="FF6503"/>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Manual and Paper intensive processes</a:t>
            </a:r>
          </a:p>
          <a:p>
            <a:pPr marL="171450" marR="0" lvl="0" indent="-171450" algn="l" defTabSz="914400" rtl="0" eaLnBrk="1" fontAlgn="auto" latinLnBrk="0" hangingPunct="1">
              <a:lnSpc>
                <a:spcPts val="1600"/>
              </a:lnSpc>
              <a:spcBef>
                <a:spcPts val="200"/>
              </a:spcBef>
              <a:spcAft>
                <a:spcPts val="200"/>
              </a:spcAft>
              <a:buClr>
                <a:srgbClr val="FF6503"/>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Traditional Human:OS – more resources required to handle volume surge</a:t>
            </a:r>
          </a:p>
        </p:txBody>
      </p:sp>
      <p:sp>
        <p:nvSpPr>
          <p:cNvPr id="78" name="Text Placeholder 23">
            <a:extLst>
              <a:ext uri="{FF2B5EF4-FFF2-40B4-BE49-F238E27FC236}">
                <a16:creationId xmlns:a16="http://schemas.microsoft.com/office/drawing/2014/main" id="{2558B000-5E60-0EBE-D030-6EF55EFE6EFC}"/>
              </a:ext>
            </a:extLst>
          </p:cNvPr>
          <p:cNvSpPr txBox="1">
            <a:spLocks/>
          </p:cNvSpPr>
          <p:nvPr/>
        </p:nvSpPr>
        <p:spPr>
          <a:xfrm>
            <a:off x="9252212" y="1570034"/>
            <a:ext cx="2677207" cy="28241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tx2"/>
              </a:buClr>
              <a:buFontTx/>
              <a:buNone/>
              <a:defRPr sz="1600" b="1" kern="1200">
                <a:solidFill>
                  <a:schemeClr val="tx2"/>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pitchFamily="34" charset="0"/>
                <a:ea typeface="+mn-ea"/>
                <a:cs typeface="+mn-cs"/>
              </a:rPr>
              <a:t>Outcomes</a:t>
            </a:r>
          </a:p>
        </p:txBody>
      </p:sp>
      <p:sp>
        <p:nvSpPr>
          <p:cNvPr id="5" name="Rounded Rectangle 30">
            <a:extLst>
              <a:ext uri="{FF2B5EF4-FFF2-40B4-BE49-F238E27FC236}">
                <a16:creationId xmlns:a16="http://schemas.microsoft.com/office/drawing/2014/main" id="{4F024A35-4D18-F49B-7834-CFCBF95C0B40}"/>
              </a:ext>
            </a:extLst>
          </p:cNvPr>
          <p:cNvSpPr/>
          <p:nvPr/>
        </p:nvSpPr>
        <p:spPr>
          <a:xfrm>
            <a:off x="3045867" y="1977283"/>
            <a:ext cx="2834640" cy="615068"/>
          </a:xfrm>
          <a:prstGeom prst="roundRect">
            <a:avLst/>
          </a:prstGeom>
          <a:noFill/>
          <a:ln>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7475"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 Design, Develop, Integrate and Implement cloud-based apps for Agency Mgmt., Remittance and Claims</a:t>
            </a:r>
          </a:p>
        </p:txBody>
      </p:sp>
      <p:sp>
        <p:nvSpPr>
          <p:cNvPr id="7" name="Rounded Rectangle 31">
            <a:extLst>
              <a:ext uri="{FF2B5EF4-FFF2-40B4-BE49-F238E27FC236}">
                <a16:creationId xmlns:a16="http://schemas.microsoft.com/office/drawing/2014/main" id="{447B6CBA-E678-693F-1F5E-16DAAD1043D0}"/>
              </a:ext>
            </a:extLst>
          </p:cNvPr>
          <p:cNvSpPr/>
          <p:nvPr/>
        </p:nvSpPr>
        <p:spPr>
          <a:xfrm>
            <a:off x="6178142" y="1977283"/>
            <a:ext cx="2834640" cy="615068"/>
          </a:xfrm>
          <a:prstGeom prst="roundRect">
            <a:avLst/>
          </a:prstGeom>
          <a:noFill/>
          <a:ln>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7475"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B4D0A"/>
                </a:solidFill>
                <a:effectLst/>
                <a:uLnTx/>
                <a:uFillTx/>
                <a:latin typeface="Calibri" panose="020F0502020204030204" pitchFamily="34" charset="0"/>
                <a:ea typeface="+mn-ea"/>
                <a:cs typeface="+mn-cs"/>
              </a:rPr>
              <a:t>  </a:t>
            </a: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Consolidate Title services and Insurance operation from multiple partners into EXL’s offshore model</a:t>
            </a:r>
          </a:p>
        </p:txBody>
      </p:sp>
      <p:sp>
        <p:nvSpPr>
          <p:cNvPr id="8" name="Oval 7">
            <a:extLst>
              <a:ext uri="{FF2B5EF4-FFF2-40B4-BE49-F238E27FC236}">
                <a16:creationId xmlns:a16="http://schemas.microsoft.com/office/drawing/2014/main" id="{CFCD1F06-59B0-B082-1186-9D0A7257CD5B}"/>
              </a:ext>
            </a:extLst>
          </p:cNvPr>
          <p:cNvSpPr/>
          <p:nvPr/>
        </p:nvSpPr>
        <p:spPr>
          <a:xfrm>
            <a:off x="3045867" y="1886363"/>
            <a:ext cx="274320" cy="2743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1</a:t>
            </a:r>
          </a:p>
        </p:txBody>
      </p:sp>
      <p:sp>
        <p:nvSpPr>
          <p:cNvPr id="9" name="Oval 8">
            <a:extLst>
              <a:ext uri="{FF2B5EF4-FFF2-40B4-BE49-F238E27FC236}">
                <a16:creationId xmlns:a16="http://schemas.microsoft.com/office/drawing/2014/main" id="{9D496A6B-2B48-BBDF-0B36-CE477791D9C1}"/>
              </a:ext>
            </a:extLst>
          </p:cNvPr>
          <p:cNvSpPr/>
          <p:nvPr/>
        </p:nvSpPr>
        <p:spPr>
          <a:xfrm>
            <a:off x="6178142" y="1886363"/>
            <a:ext cx="274320" cy="2743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2</a:t>
            </a:r>
          </a:p>
        </p:txBody>
      </p:sp>
      <p:sp>
        <p:nvSpPr>
          <p:cNvPr id="11" name="TextBox 10">
            <a:extLst>
              <a:ext uri="{FF2B5EF4-FFF2-40B4-BE49-F238E27FC236}">
                <a16:creationId xmlns:a16="http://schemas.microsoft.com/office/drawing/2014/main" id="{8F5501DB-673C-A914-C7FA-8904C822E777}"/>
              </a:ext>
            </a:extLst>
          </p:cNvPr>
          <p:cNvSpPr txBox="1"/>
          <p:nvPr/>
        </p:nvSpPr>
        <p:spPr>
          <a:xfrm>
            <a:off x="3054221" y="2990943"/>
            <a:ext cx="3406596" cy="1122648"/>
          </a:xfrm>
          <a:prstGeom prst="rect">
            <a:avLst/>
          </a:prstGeom>
          <a:noFill/>
          <a:ln w="6350">
            <a:noFill/>
          </a:ln>
        </p:spPr>
        <p:txBody>
          <a:bodyPr wrap="square" lIns="45720" tIns="45720" rIns="45720" bIns="45720" rtlCol="0" anchor="t" anchorCtr="1">
            <a:noAutofit/>
          </a:bodyPr>
          <a:lstStyle/>
          <a:p>
            <a:pPr marL="0" marR="0" lvl="0" indent="0" algn="ctr" defTabSz="914400" rtl="0" eaLnBrk="1" fontAlgn="auto" latinLnBrk="0" hangingPunct="1">
              <a:lnSpc>
                <a:spcPct val="100000"/>
              </a:lnSpc>
              <a:spcBef>
                <a:spcPts val="0"/>
              </a:spcBef>
              <a:spcAft>
                <a:spcPts val="0"/>
              </a:spcAft>
              <a:buClr>
                <a:srgbClr val="0093FF"/>
              </a:buClr>
              <a:buSzTx/>
              <a:buFontTx/>
              <a:buNone/>
              <a:tabLst/>
              <a:defRPr/>
            </a:pPr>
            <a:r>
              <a:rPr kumimoji="0" lang="en-US" sz="11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Cloud receiving centre</a:t>
            </a:r>
          </a:p>
          <a:p>
            <a:pPr marL="0" marR="0" lvl="0" indent="0" algn="ctr" defTabSz="914400" rtl="0" eaLnBrk="1" fontAlgn="auto" latinLnBrk="0" hangingPunct="1">
              <a:lnSpc>
                <a:spcPct val="100000"/>
              </a:lnSpc>
              <a:spcBef>
                <a:spcPts val="0"/>
              </a:spcBef>
              <a:spcAft>
                <a:spcPts val="0"/>
              </a:spcAft>
              <a:buClr>
                <a:srgbClr val="0093FF"/>
              </a:buClr>
              <a:buSzTx/>
              <a:buFontTx/>
              <a:buNone/>
              <a:tabLst/>
              <a:defRPr/>
            </a:pPr>
            <a:endPar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p>
            <a:pPr marL="174625" indent="-174625" fontAlgn="base">
              <a:buClr>
                <a:srgbClr val="FB4E0B"/>
              </a:buClr>
              <a:buSzPct val="100000"/>
              <a:buFont typeface="Calibri" panose="020F0502020204030204" pitchFamily="34" charset="0"/>
              <a:buChar char="•"/>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Offshoring of Title, Agency and Remittance operations</a:t>
            </a:r>
          </a:p>
          <a:p>
            <a:pPr marL="174625" indent="-174625" fontAlgn="base">
              <a:buClr>
                <a:srgbClr val="FB4E0B"/>
              </a:buClr>
              <a:buSzPct val="100000"/>
              <a:buFont typeface="Calibri" panose="020F0502020204030204" pitchFamily="34" charset="0"/>
              <a:buChar char="•"/>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Process optimization </a:t>
            </a:r>
          </a:p>
          <a:p>
            <a:pPr marL="174625" indent="-174625" fontAlgn="base">
              <a:buClr>
                <a:srgbClr val="FB4E0B"/>
              </a:buClr>
              <a:buSzPct val="100000"/>
              <a:buFont typeface="Calibri" panose="020F0502020204030204" pitchFamily="34" charset="0"/>
              <a:buChar char="•"/>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Legacy system replacement</a:t>
            </a:r>
          </a:p>
          <a:p>
            <a:pPr marL="174625" indent="-174625" fontAlgn="base">
              <a:buClr>
                <a:srgbClr val="FB4E0B"/>
              </a:buClr>
              <a:buSzPct val="100000"/>
              <a:buFont typeface="Calibri" panose="020F0502020204030204" pitchFamily="34" charset="0"/>
              <a:buChar char="•"/>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Reimagined workflows leveraging AI and cloud</a:t>
            </a:r>
          </a:p>
        </p:txBody>
      </p:sp>
      <p:sp>
        <p:nvSpPr>
          <p:cNvPr id="12" name="TextBox 11">
            <a:extLst>
              <a:ext uri="{FF2B5EF4-FFF2-40B4-BE49-F238E27FC236}">
                <a16:creationId xmlns:a16="http://schemas.microsoft.com/office/drawing/2014/main" id="{862F5276-0491-F0F5-C6D9-686E3030BFB1}"/>
              </a:ext>
            </a:extLst>
          </p:cNvPr>
          <p:cNvSpPr txBox="1"/>
          <p:nvPr/>
        </p:nvSpPr>
        <p:spPr>
          <a:xfrm>
            <a:off x="6550620" y="2990943"/>
            <a:ext cx="2516236" cy="1122648"/>
          </a:xfrm>
          <a:prstGeom prst="rect">
            <a:avLst/>
          </a:prstGeom>
          <a:noFill/>
          <a:ln w="6350">
            <a:noFill/>
          </a:ln>
        </p:spPr>
        <p:txBody>
          <a:bodyPr wrap="square" lIns="45720" tIns="45720" rIns="45720" bIns="45720" rtlCol="0" anchor="t" anchorCtr="1">
            <a:noAutofit/>
          </a:bodyPr>
          <a:lstStyle/>
          <a:p>
            <a:pPr marL="0" marR="0" lvl="0" indent="0" algn="ctr" defTabSz="914400" rtl="0" eaLnBrk="1" fontAlgn="auto" latinLnBrk="0" hangingPunct="1">
              <a:lnSpc>
                <a:spcPct val="100000"/>
              </a:lnSpc>
              <a:spcBef>
                <a:spcPts val="0"/>
              </a:spcBef>
              <a:spcAft>
                <a:spcPts val="0"/>
              </a:spcAft>
              <a:buClr>
                <a:srgbClr val="0093FF"/>
              </a:buClr>
              <a:buSzTx/>
              <a:buFontTx/>
              <a:buNone/>
              <a:tabLst/>
              <a:defRPr/>
            </a:pPr>
            <a:r>
              <a:rPr kumimoji="0" lang="en-US" sz="11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AI CoE</a:t>
            </a:r>
          </a:p>
          <a:p>
            <a:pPr marL="0" marR="0" lvl="0" indent="0" algn="ctr" defTabSz="914400" rtl="0" eaLnBrk="1" fontAlgn="auto" latinLnBrk="0" hangingPunct="1">
              <a:lnSpc>
                <a:spcPct val="100000"/>
              </a:lnSpc>
              <a:spcBef>
                <a:spcPts val="0"/>
              </a:spcBef>
              <a:spcAft>
                <a:spcPts val="0"/>
              </a:spcAft>
              <a:buClr>
                <a:srgbClr val="0093FF"/>
              </a:buClr>
              <a:buSzTx/>
              <a:buFontTx/>
              <a:buNone/>
              <a:tabLst/>
              <a:defRPr/>
            </a:pPr>
            <a:endParaRPr kumimoji="0" lang="en-US" sz="6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p>
            <a:pPr marL="174625" indent="-174625" fontAlgn="base">
              <a:buClr>
                <a:srgbClr val="FB4E0B"/>
              </a:buClr>
              <a:buSzPct val="100000"/>
              <a:buFont typeface="Calibri" panose="020F0502020204030204" pitchFamily="34" charset="0"/>
              <a:buChar char="•"/>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New claims and agency billing systems with AI, ML, Cloud native and analytics led solutions using Appian low code / no code platform</a:t>
            </a:r>
          </a:p>
        </p:txBody>
      </p:sp>
      <p:sp>
        <p:nvSpPr>
          <p:cNvPr id="25" name="Text Placeholder 21">
            <a:extLst>
              <a:ext uri="{FF2B5EF4-FFF2-40B4-BE49-F238E27FC236}">
                <a16:creationId xmlns:a16="http://schemas.microsoft.com/office/drawing/2014/main" id="{5C31A013-5EA8-4DD7-6D95-6AF8A67DCB66}"/>
              </a:ext>
            </a:extLst>
          </p:cNvPr>
          <p:cNvSpPr txBox="1">
            <a:spLocks/>
          </p:cNvSpPr>
          <p:nvPr/>
        </p:nvSpPr>
        <p:spPr>
          <a:xfrm>
            <a:off x="3059234" y="4268656"/>
            <a:ext cx="2414504" cy="28241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tx2"/>
              </a:buClr>
              <a:buFontTx/>
              <a:buNone/>
              <a:defRPr sz="1600" b="1" kern="1200">
                <a:solidFill>
                  <a:schemeClr val="accent3"/>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pitchFamily="34" charset="0"/>
                <a:ea typeface="+mn-ea"/>
                <a:cs typeface="+mn-cs"/>
              </a:rPr>
              <a:t>EXL Solutions</a:t>
            </a:r>
          </a:p>
        </p:txBody>
      </p:sp>
      <p:grpSp>
        <p:nvGrpSpPr>
          <p:cNvPr id="26" name="Group 25">
            <a:extLst>
              <a:ext uri="{FF2B5EF4-FFF2-40B4-BE49-F238E27FC236}">
                <a16:creationId xmlns:a16="http://schemas.microsoft.com/office/drawing/2014/main" id="{BFF6478B-978A-16B8-7168-F7D2573A9632}"/>
              </a:ext>
            </a:extLst>
          </p:cNvPr>
          <p:cNvGrpSpPr/>
          <p:nvPr/>
        </p:nvGrpSpPr>
        <p:grpSpPr>
          <a:xfrm>
            <a:off x="3059234" y="4494226"/>
            <a:ext cx="6073532" cy="1809923"/>
            <a:chOff x="3229419" y="2972546"/>
            <a:chExt cx="6073532" cy="1809923"/>
          </a:xfrm>
        </p:grpSpPr>
        <p:sp>
          <p:nvSpPr>
            <p:cNvPr id="27" name="TextBox 26">
              <a:extLst>
                <a:ext uri="{FF2B5EF4-FFF2-40B4-BE49-F238E27FC236}">
                  <a16:creationId xmlns:a16="http://schemas.microsoft.com/office/drawing/2014/main" id="{236E68F6-3A2E-5314-3D5C-A95A520EF2A7}"/>
                </a:ext>
              </a:extLst>
            </p:cNvPr>
            <p:cNvSpPr txBox="1"/>
            <p:nvPr/>
          </p:nvSpPr>
          <p:spPr>
            <a:xfrm>
              <a:off x="3229419" y="2972546"/>
              <a:ext cx="1920240" cy="1809923"/>
            </a:xfrm>
            <a:prstGeom prst="rect">
              <a:avLst/>
            </a:prstGeom>
            <a:noFill/>
            <a:ln w="6350">
              <a:noFill/>
            </a:ln>
          </p:spPr>
          <p:txBody>
            <a:bodyPr wrap="square" lIns="45720" tIns="45720" rIns="45720" bIns="45720" rtlCol="0" anchor="t" anchorCtr="1">
              <a:noAutofit/>
            </a:bodyPr>
            <a:lstStyle/>
            <a:p>
              <a:pPr marL="0" marR="0" lvl="0" indent="0" algn="ctr" defTabSz="914400" rtl="0" eaLnBrk="1" fontAlgn="auto" latinLnBrk="0" hangingPunct="1">
                <a:lnSpc>
                  <a:spcPct val="100000"/>
                </a:lnSpc>
                <a:spcBef>
                  <a:spcPts val="0"/>
                </a:spcBef>
                <a:spcAft>
                  <a:spcPts val="0"/>
                </a:spcAft>
                <a:buClr>
                  <a:srgbClr val="0093FF"/>
                </a:buClr>
                <a:buSzTx/>
                <a:buFontTx/>
                <a:buNone/>
                <a:tabLst/>
                <a:defRPr/>
              </a:pPr>
              <a:r>
                <a:rPr kumimoji="0" lang="en-US" sz="12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Claims</a:t>
              </a:r>
            </a:p>
            <a:p>
              <a:pPr marL="0" marR="0" lvl="0" indent="0" algn="ctr" defTabSz="914400" rtl="0" eaLnBrk="1" fontAlgn="auto" latinLnBrk="0" hangingPunct="1">
                <a:lnSpc>
                  <a:spcPct val="100000"/>
                </a:lnSpc>
                <a:spcBef>
                  <a:spcPts val="0"/>
                </a:spcBef>
                <a:spcAft>
                  <a:spcPts val="0"/>
                </a:spcAft>
                <a:buClr>
                  <a:srgbClr val="0093FF"/>
                </a:buClr>
                <a:buSzTx/>
                <a:buFontTx/>
                <a:buNone/>
                <a:tabLst/>
                <a:defRPr/>
              </a:pPr>
              <a:endParaRPr kumimoji="0" lang="en-US" sz="600" b="1"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p>
              <a:pPr marL="177800" indent="-177800">
                <a:buClr>
                  <a:srgbClr val="FB4E0B"/>
                </a:buClr>
                <a:buSzPct val="100000"/>
                <a:buFont typeface="Calibri" panose="020F0502020204030204" pitchFamily="34" charset="0"/>
                <a:buChar char="•"/>
                <a:defRPr/>
              </a:pPr>
              <a:r>
                <a:rPr kumimoji="0" lang="en-US" sz="105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Online Claim portal for Agents and Customers</a:t>
              </a:r>
            </a:p>
            <a:p>
              <a:pPr marL="177800" indent="-177800">
                <a:buClr>
                  <a:srgbClr val="FB4E0B"/>
                </a:buClr>
                <a:buSzPct val="100000"/>
                <a:buFont typeface="Calibri" panose="020F0502020204030204" pitchFamily="34" charset="0"/>
                <a:buChar char="•"/>
                <a:defRPr/>
              </a:pPr>
              <a:r>
                <a:rPr kumimoji="0" lang="en-US" sz="105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IDP: AI based content extraction from claim documents</a:t>
              </a:r>
            </a:p>
            <a:p>
              <a:pPr marL="177800" indent="-177800">
                <a:buClr>
                  <a:srgbClr val="FB4E0B"/>
                </a:buClr>
                <a:buSzPct val="100000"/>
                <a:buFont typeface="Calibri" panose="020F0502020204030204" pitchFamily="34" charset="0"/>
                <a:buChar char="•"/>
                <a:defRPr/>
              </a:pPr>
              <a:r>
                <a:rPr kumimoji="0" lang="en-US" sz="105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Appian based workflows for intake and processing</a:t>
              </a:r>
            </a:p>
            <a:p>
              <a:pPr marL="177800" indent="-177800">
                <a:buClr>
                  <a:srgbClr val="FB4E0B"/>
                </a:buClr>
                <a:buSzPct val="100000"/>
                <a:buFont typeface="Calibri" panose="020F0502020204030204" pitchFamily="34" charset="0"/>
                <a:buChar char="•"/>
                <a:defRPr/>
              </a:pPr>
              <a:r>
                <a:rPr kumimoji="0" lang="en-US" sz="105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Integrated communication solution</a:t>
              </a:r>
            </a:p>
          </p:txBody>
        </p:sp>
        <p:sp>
          <p:nvSpPr>
            <p:cNvPr id="28" name="TextBox 27">
              <a:extLst>
                <a:ext uri="{FF2B5EF4-FFF2-40B4-BE49-F238E27FC236}">
                  <a16:creationId xmlns:a16="http://schemas.microsoft.com/office/drawing/2014/main" id="{71B1528E-EA84-926B-FBF9-FBACCCA587B4}"/>
                </a:ext>
              </a:extLst>
            </p:cNvPr>
            <p:cNvSpPr txBox="1"/>
            <p:nvPr/>
          </p:nvSpPr>
          <p:spPr>
            <a:xfrm>
              <a:off x="5306065" y="2972546"/>
              <a:ext cx="1920240" cy="1809923"/>
            </a:xfrm>
            <a:prstGeom prst="rect">
              <a:avLst/>
            </a:prstGeom>
            <a:noFill/>
            <a:ln w="6350">
              <a:noFill/>
            </a:ln>
          </p:spPr>
          <p:txBody>
            <a:bodyPr wrap="square" lIns="45720" tIns="45720" rIns="45720" bIns="45720" rtlCol="0" anchor="t" anchorCtr="1">
              <a:noAutofit/>
            </a:bodyPr>
            <a:lstStyle/>
            <a:p>
              <a:pPr marL="0" marR="0" lvl="0" indent="0" algn="ctr" defTabSz="457200" rtl="0" eaLnBrk="1" fontAlgn="auto" latinLnBrk="0" hangingPunct="1">
                <a:lnSpc>
                  <a:spcPct val="100000"/>
                </a:lnSpc>
                <a:spcBef>
                  <a:spcPts val="0"/>
                </a:spcBef>
                <a:spcAft>
                  <a:spcPts val="0"/>
                </a:spcAft>
                <a:buClr>
                  <a:srgbClr val="0093FF"/>
                </a:buClr>
                <a:buSzTx/>
                <a:buFontTx/>
                <a:buNone/>
                <a:tabLst/>
                <a:defRPr/>
              </a:pPr>
              <a:r>
                <a:rPr kumimoji="0" lang="en-US" sz="12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Remittance</a:t>
              </a:r>
            </a:p>
            <a:p>
              <a:pPr marL="0" marR="0" lvl="0" indent="0" algn="ctr" defTabSz="914400" rtl="0" eaLnBrk="1" fontAlgn="auto" latinLnBrk="0" hangingPunct="1">
                <a:lnSpc>
                  <a:spcPct val="100000"/>
                </a:lnSpc>
                <a:spcBef>
                  <a:spcPts val="0"/>
                </a:spcBef>
                <a:spcAft>
                  <a:spcPts val="0"/>
                </a:spcAft>
                <a:buClr>
                  <a:srgbClr val="0093FF"/>
                </a:buClr>
                <a:buSzTx/>
                <a:buFontTx/>
                <a:buNone/>
                <a:tabLst/>
                <a:defRPr/>
              </a:pPr>
              <a:endParaRPr kumimoji="0" lang="en-US" sz="6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p>
              <a:pPr marL="177800" marR="0" lvl="0" indent="-177800" fontAlgn="auto">
                <a:lnSpc>
                  <a:spcPct val="100000"/>
                </a:lnSpc>
                <a:spcBef>
                  <a:spcPts val="0"/>
                </a:spcBef>
                <a:spcAft>
                  <a:spcPts val="0"/>
                </a:spcAft>
                <a:buClr>
                  <a:srgbClr val="FB4E0B"/>
                </a:buClr>
                <a:buSzPct val="100000"/>
                <a:buFont typeface="Calibri" panose="020F0502020204030204" pitchFamily="34" charset="0"/>
                <a:buChar char="•"/>
                <a:tabLst/>
                <a:defRPr/>
              </a:pPr>
              <a:r>
                <a:rPr lang="en-US" sz="1050">
                  <a:solidFill>
                    <a:srgbClr val="000000"/>
                  </a:solidFill>
                  <a:latin typeface="Calibri" panose="020F0502020204030204" pitchFamily="34" charset="0"/>
                </a:rPr>
                <a:t>IDP: AI based content extraction from checks</a:t>
              </a:r>
            </a:p>
            <a:p>
              <a:pPr marL="177800" marR="0" lvl="0" indent="-177800" fontAlgn="auto">
                <a:lnSpc>
                  <a:spcPct val="100000"/>
                </a:lnSpc>
                <a:spcBef>
                  <a:spcPts val="0"/>
                </a:spcBef>
                <a:spcAft>
                  <a:spcPts val="0"/>
                </a:spcAft>
                <a:buClr>
                  <a:srgbClr val="FB4E0B"/>
                </a:buClr>
                <a:buSzPct val="100000"/>
                <a:buFont typeface="Calibri" panose="020F0502020204030204" pitchFamily="34" charset="0"/>
                <a:buChar char="•"/>
                <a:tabLst/>
                <a:defRPr/>
              </a:pPr>
              <a:r>
                <a:rPr lang="en-US" sz="1050">
                  <a:solidFill>
                    <a:srgbClr val="000000"/>
                  </a:solidFill>
                  <a:latin typeface="Calibri" panose="020F0502020204030204" pitchFamily="34" charset="0"/>
                </a:rPr>
                <a:t>Appian based workflows for intake and processing</a:t>
              </a:r>
            </a:p>
            <a:p>
              <a:pPr marL="177800" marR="0" lvl="0" indent="-177800" fontAlgn="auto">
                <a:lnSpc>
                  <a:spcPct val="100000"/>
                </a:lnSpc>
                <a:spcBef>
                  <a:spcPts val="0"/>
                </a:spcBef>
                <a:spcAft>
                  <a:spcPts val="0"/>
                </a:spcAft>
                <a:buClr>
                  <a:srgbClr val="FB4E0B"/>
                </a:buClr>
                <a:buSzPct val="100000"/>
                <a:buFont typeface="Calibri" panose="020F0502020204030204" pitchFamily="34" charset="0"/>
                <a:buChar char="•"/>
                <a:tabLst/>
                <a:defRPr/>
              </a:pPr>
              <a:r>
                <a:rPr lang="en-US" sz="1050">
                  <a:solidFill>
                    <a:srgbClr val="000000"/>
                  </a:solidFill>
                  <a:latin typeface="Calibri" panose="020F0502020204030204" pitchFamily="34" charset="0"/>
                </a:rPr>
                <a:t>Rating calculator encompassing 50+ states and complex business rules</a:t>
              </a:r>
            </a:p>
          </p:txBody>
        </p:sp>
        <p:sp>
          <p:nvSpPr>
            <p:cNvPr id="29" name="TextBox 28">
              <a:extLst>
                <a:ext uri="{FF2B5EF4-FFF2-40B4-BE49-F238E27FC236}">
                  <a16:creationId xmlns:a16="http://schemas.microsoft.com/office/drawing/2014/main" id="{B43410A2-6216-B1DC-CCD2-B0745AD5CFBC}"/>
                </a:ext>
              </a:extLst>
            </p:cNvPr>
            <p:cNvSpPr txBox="1"/>
            <p:nvPr/>
          </p:nvSpPr>
          <p:spPr>
            <a:xfrm>
              <a:off x="7382711" y="2972546"/>
              <a:ext cx="1920240" cy="1809923"/>
            </a:xfrm>
            <a:prstGeom prst="rect">
              <a:avLst/>
            </a:prstGeom>
            <a:noFill/>
            <a:ln w="6350">
              <a:noFill/>
            </a:ln>
          </p:spPr>
          <p:txBody>
            <a:bodyPr wrap="square" lIns="45720" tIns="45720" rIns="45720" bIns="45720" rtlCol="0" anchor="t" anchorCtr="1">
              <a:noAutofit/>
            </a:bodyPr>
            <a:lstStyle/>
            <a:p>
              <a:pPr marL="0" marR="0" lvl="0" indent="0" algn="ctr" defTabSz="914400" rtl="0" eaLnBrk="1" fontAlgn="auto" latinLnBrk="0" hangingPunct="1">
                <a:lnSpc>
                  <a:spcPct val="100000"/>
                </a:lnSpc>
                <a:spcBef>
                  <a:spcPts val="0"/>
                </a:spcBef>
                <a:spcAft>
                  <a:spcPts val="0"/>
                </a:spcAft>
                <a:buClr>
                  <a:srgbClr val="0093FF"/>
                </a:buClr>
                <a:buSzTx/>
                <a:buFontTx/>
                <a:buNone/>
                <a:tabLst/>
                <a:defRPr/>
              </a:pPr>
              <a:r>
                <a:rPr kumimoji="0" lang="en-US" sz="12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Title operations</a:t>
              </a:r>
            </a:p>
            <a:p>
              <a:pPr marL="0" marR="0" lvl="0" indent="0" algn="ctr" defTabSz="914400" rtl="0" eaLnBrk="1" fontAlgn="auto" latinLnBrk="0" hangingPunct="1">
                <a:lnSpc>
                  <a:spcPct val="100000"/>
                </a:lnSpc>
                <a:spcBef>
                  <a:spcPts val="0"/>
                </a:spcBef>
                <a:spcAft>
                  <a:spcPts val="0"/>
                </a:spcAft>
                <a:buClr>
                  <a:srgbClr val="0093FF"/>
                </a:buClr>
                <a:buSzTx/>
                <a:buFontTx/>
                <a:buNone/>
                <a:tabLst/>
                <a:defRPr/>
              </a:pPr>
              <a:endParaRPr kumimoji="0" lang="en-US" sz="600" b="1"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p>
              <a:pPr marL="177800" marR="0" lvl="0" indent="-177800" fontAlgn="auto">
                <a:lnSpc>
                  <a:spcPct val="100000"/>
                </a:lnSpc>
                <a:spcBef>
                  <a:spcPts val="0"/>
                </a:spcBef>
                <a:spcAft>
                  <a:spcPts val="0"/>
                </a:spcAft>
                <a:buClr>
                  <a:srgbClr val="FB4E0B"/>
                </a:buClr>
                <a:buSzPct val="100000"/>
                <a:buFont typeface="Calibri" panose="020F0502020204030204" pitchFamily="34" charset="0"/>
                <a:buChar char="•"/>
                <a:tabLst/>
                <a:defRPr/>
              </a:pPr>
              <a:r>
                <a:rPr lang="en-US" sz="1050">
                  <a:solidFill>
                    <a:srgbClr val="000000"/>
                  </a:solidFill>
                  <a:latin typeface="Calibri" panose="020F0502020204030204" pitchFamily="34" charset="0"/>
                </a:rPr>
                <a:t>Automation of customer billing process</a:t>
              </a:r>
            </a:p>
            <a:p>
              <a:pPr marL="177800" marR="0" lvl="0" indent="-177800" fontAlgn="auto">
                <a:lnSpc>
                  <a:spcPct val="100000"/>
                </a:lnSpc>
                <a:spcBef>
                  <a:spcPts val="0"/>
                </a:spcBef>
                <a:spcAft>
                  <a:spcPts val="0"/>
                </a:spcAft>
                <a:buClr>
                  <a:srgbClr val="FB4E0B"/>
                </a:buClr>
                <a:buSzPct val="100000"/>
                <a:buFont typeface="Calibri" panose="020F0502020204030204" pitchFamily="34" charset="0"/>
                <a:buChar char="•"/>
                <a:tabLst/>
                <a:defRPr/>
              </a:pPr>
              <a:r>
                <a:rPr lang="en-US" sz="1050">
                  <a:solidFill>
                    <a:srgbClr val="000000"/>
                  </a:solidFill>
                  <a:latin typeface="Calibri" panose="020F0502020204030204" pitchFamily="34" charset="0"/>
                </a:rPr>
                <a:t>IDP: AI based content extraction for automated Title Search and Title closing process leveraging RPA</a:t>
              </a:r>
            </a:p>
            <a:p>
              <a:pPr marL="177800" marR="0" lvl="0" indent="-177800" fontAlgn="auto">
                <a:lnSpc>
                  <a:spcPct val="100000"/>
                </a:lnSpc>
                <a:spcBef>
                  <a:spcPts val="0"/>
                </a:spcBef>
                <a:spcAft>
                  <a:spcPts val="0"/>
                </a:spcAft>
                <a:buClr>
                  <a:srgbClr val="FB4E0B"/>
                </a:buClr>
                <a:buSzPct val="100000"/>
                <a:buFont typeface="Calibri" panose="020F0502020204030204" pitchFamily="34" charset="0"/>
                <a:buChar char="•"/>
                <a:tabLst/>
                <a:defRPr/>
              </a:pPr>
              <a:r>
                <a:rPr lang="en-US" sz="1050">
                  <a:solidFill>
                    <a:srgbClr val="000000"/>
                  </a:solidFill>
                  <a:latin typeface="Calibri" panose="020F0502020204030204" pitchFamily="34" charset="0"/>
                </a:rPr>
                <a:t>B2B Customer portal for billing reports and reconciliation</a:t>
              </a:r>
            </a:p>
          </p:txBody>
        </p:sp>
      </p:grpSp>
      <p:sp>
        <p:nvSpPr>
          <p:cNvPr id="31" name="Text Placeholder 23">
            <a:extLst>
              <a:ext uri="{FF2B5EF4-FFF2-40B4-BE49-F238E27FC236}">
                <a16:creationId xmlns:a16="http://schemas.microsoft.com/office/drawing/2014/main" id="{C9F55A87-9781-413F-93D4-B8CCABB981DE}"/>
              </a:ext>
            </a:extLst>
          </p:cNvPr>
          <p:cNvSpPr txBox="1">
            <a:spLocks/>
          </p:cNvSpPr>
          <p:nvPr/>
        </p:nvSpPr>
        <p:spPr>
          <a:xfrm>
            <a:off x="9428126" y="5081148"/>
            <a:ext cx="2677207" cy="28241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tx2"/>
              </a:buClr>
              <a:buFontTx/>
              <a:buNone/>
              <a:defRPr sz="1600" b="1" kern="1200">
                <a:solidFill>
                  <a:schemeClr val="tx2"/>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pitchFamily="34" charset="0"/>
                <a:ea typeface="+mn-ea"/>
                <a:cs typeface="+mn-cs"/>
              </a:rPr>
              <a:t>Client VOC</a:t>
            </a:r>
          </a:p>
        </p:txBody>
      </p:sp>
      <p:sp>
        <p:nvSpPr>
          <p:cNvPr id="33" name="TextBox 32">
            <a:extLst>
              <a:ext uri="{FF2B5EF4-FFF2-40B4-BE49-F238E27FC236}">
                <a16:creationId xmlns:a16="http://schemas.microsoft.com/office/drawing/2014/main" id="{D5379B38-0F79-C98A-BF78-19764AA52968}"/>
              </a:ext>
            </a:extLst>
          </p:cNvPr>
          <p:cNvSpPr txBox="1"/>
          <p:nvPr/>
        </p:nvSpPr>
        <p:spPr>
          <a:xfrm>
            <a:off x="9289172" y="5281399"/>
            <a:ext cx="2750862" cy="110799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“EXL is not a vendor, EXL is a high-tech digital partner. EXL understands we are trying to build a new process and suggests where we can leverage AI, Automation to reimagine the business and build a truly digital native cloud-based platform.” - </a:t>
            </a:r>
            <a:r>
              <a:rPr kumimoji="0" lang="en-US" sz="1100" b="1" i="0" u="none" strike="noStrike" kern="1200" cap="none" spc="0" normalizeH="0" baseline="0" noProof="0">
                <a:ln>
                  <a:noFill/>
                </a:ln>
                <a:solidFill>
                  <a:srgbClr val="FB4D0A"/>
                </a:solidFill>
                <a:effectLst/>
                <a:uLnTx/>
                <a:uFillTx/>
                <a:latin typeface="Calibri" panose="020F0502020204030204" pitchFamily="34" charset="0"/>
                <a:ea typeface="+mn-ea"/>
                <a:cs typeface="+mn-cs"/>
              </a:rPr>
              <a:t>CEO</a:t>
            </a:r>
          </a:p>
        </p:txBody>
      </p:sp>
      <p:sp>
        <p:nvSpPr>
          <p:cNvPr id="41" name="Text Placeholder 23">
            <a:extLst>
              <a:ext uri="{FF2B5EF4-FFF2-40B4-BE49-F238E27FC236}">
                <a16:creationId xmlns:a16="http://schemas.microsoft.com/office/drawing/2014/main" id="{E24CB675-2A12-D411-0815-9CC53537F0B8}"/>
              </a:ext>
            </a:extLst>
          </p:cNvPr>
          <p:cNvSpPr txBox="1">
            <a:spLocks/>
          </p:cNvSpPr>
          <p:nvPr/>
        </p:nvSpPr>
        <p:spPr>
          <a:xfrm>
            <a:off x="9390844" y="3184376"/>
            <a:ext cx="2677207" cy="28241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tx2"/>
              </a:buClr>
              <a:buFontTx/>
              <a:buNone/>
              <a:defRPr sz="1600" b="1" kern="1200">
                <a:solidFill>
                  <a:schemeClr val="tx2"/>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pitchFamily="34" charset="0"/>
                <a:ea typeface="+mn-ea"/>
                <a:cs typeface="+mn-cs"/>
              </a:rPr>
              <a:t>Appian Components</a:t>
            </a:r>
          </a:p>
        </p:txBody>
      </p:sp>
      <p:pic>
        <p:nvPicPr>
          <p:cNvPr id="42" name="Picture 41">
            <a:extLst>
              <a:ext uri="{FF2B5EF4-FFF2-40B4-BE49-F238E27FC236}">
                <a16:creationId xmlns:a16="http://schemas.microsoft.com/office/drawing/2014/main" id="{F4CAE187-85B6-5D84-C1AF-6B106C6723EB}"/>
              </a:ext>
            </a:extLst>
          </p:cNvPr>
          <p:cNvPicPr>
            <a:picLocks noChangeAspect="1"/>
          </p:cNvPicPr>
          <p:nvPr/>
        </p:nvPicPr>
        <p:blipFill>
          <a:blip r:embed="rId4">
            <a:duotone>
              <a:schemeClr val="accent3">
                <a:shade val="45000"/>
                <a:satMod val="135000"/>
              </a:schemeClr>
              <a:prstClr val="white"/>
            </a:duotone>
          </a:blip>
          <a:stretch>
            <a:fillRect/>
          </a:stretch>
        </p:blipFill>
        <p:spPr>
          <a:xfrm>
            <a:off x="9340383" y="3529320"/>
            <a:ext cx="618282" cy="523273"/>
          </a:xfrm>
          <a:prstGeom prst="rect">
            <a:avLst/>
          </a:prstGeom>
        </p:spPr>
      </p:pic>
      <p:sp>
        <p:nvSpPr>
          <p:cNvPr id="43" name="Text Placeholder 23">
            <a:extLst>
              <a:ext uri="{FF2B5EF4-FFF2-40B4-BE49-F238E27FC236}">
                <a16:creationId xmlns:a16="http://schemas.microsoft.com/office/drawing/2014/main" id="{9FC0DC7B-9EAE-86A5-5957-6E217E46777E}"/>
              </a:ext>
            </a:extLst>
          </p:cNvPr>
          <p:cNvSpPr txBox="1">
            <a:spLocks/>
          </p:cNvSpPr>
          <p:nvPr/>
        </p:nvSpPr>
        <p:spPr>
          <a:xfrm>
            <a:off x="9296131" y="4141363"/>
            <a:ext cx="793289" cy="147373"/>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Clr>
                <a:schemeClr val="tx2"/>
              </a:buClr>
              <a:buFontTx/>
              <a:buNone/>
              <a:defRPr sz="1600" b="1" kern="1200">
                <a:solidFill>
                  <a:schemeClr val="tx2"/>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
                <a:srgbClr val="FB4D0A"/>
              </a:buClr>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Data Fabric</a:t>
            </a:r>
            <a:endParaRPr kumimoji="0" lang="en-US" sz="1600" b="1" i="0" u="none" strike="noStrike" kern="1200" cap="none" spc="0" normalizeH="0" baseline="0" noProof="0">
              <a:ln>
                <a:noFill/>
              </a:ln>
              <a:solidFill>
                <a:srgbClr val="FB4D0A"/>
              </a:solidFill>
              <a:effectLst/>
              <a:uLnTx/>
              <a:uFillTx/>
              <a:latin typeface="Calibri" panose="020F0502020204030204" pitchFamily="34" charset="0"/>
              <a:ea typeface="+mn-ea"/>
              <a:cs typeface="+mn-cs"/>
            </a:endParaRPr>
          </a:p>
        </p:txBody>
      </p:sp>
      <p:sp>
        <p:nvSpPr>
          <p:cNvPr id="44" name="Text Placeholder 23">
            <a:extLst>
              <a:ext uri="{FF2B5EF4-FFF2-40B4-BE49-F238E27FC236}">
                <a16:creationId xmlns:a16="http://schemas.microsoft.com/office/drawing/2014/main" id="{29005237-384F-8541-E6AD-6AD30351A960}"/>
              </a:ext>
            </a:extLst>
          </p:cNvPr>
          <p:cNvSpPr txBox="1">
            <a:spLocks/>
          </p:cNvSpPr>
          <p:nvPr/>
        </p:nvSpPr>
        <p:spPr>
          <a:xfrm>
            <a:off x="10213724" y="4141363"/>
            <a:ext cx="899390" cy="147373"/>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Clr>
                <a:schemeClr val="tx2"/>
              </a:buClr>
              <a:buFontTx/>
              <a:buNone/>
              <a:defRPr sz="1600" b="1" kern="1200">
                <a:solidFill>
                  <a:schemeClr val="tx2"/>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
                <a:srgbClr val="FB4D0A"/>
              </a:buClr>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API Integration</a:t>
            </a:r>
            <a:endParaRPr kumimoji="0" lang="en-US" sz="1600" b="1" i="0" u="none" strike="noStrike" kern="1200" cap="none" spc="0" normalizeH="0" baseline="0" noProof="0">
              <a:ln>
                <a:noFill/>
              </a:ln>
              <a:solidFill>
                <a:srgbClr val="FB4D0A"/>
              </a:solidFill>
              <a:effectLst/>
              <a:uLnTx/>
              <a:uFillTx/>
              <a:latin typeface="Calibri" panose="020F0502020204030204" pitchFamily="34" charset="0"/>
              <a:ea typeface="+mn-ea"/>
              <a:cs typeface="+mn-cs"/>
            </a:endParaRPr>
          </a:p>
        </p:txBody>
      </p:sp>
      <p:pic>
        <p:nvPicPr>
          <p:cNvPr id="45" name="Picture 44">
            <a:extLst>
              <a:ext uri="{FF2B5EF4-FFF2-40B4-BE49-F238E27FC236}">
                <a16:creationId xmlns:a16="http://schemas.microsoft.com/office/drawing/2014/main" id="{F8289FC5-47C5-617C-7C91-8238E5DDF658}"/>
              </a:ext>
            </a:extLst>
          </p:cNvPr>
          <p:cNvPicPr>
            <a:picLocks noChangeAspect="1"/>
          </p:cNvPicPr>
          <p:nvPr/>
        </p:nvPicPr>
        <p:blipFill>
          <a:blip r:embed="rId5">
            <a:duotone>
              <a:schemeClr val="accent3">
                <a:shade val="45000"/>
                <a:satMod val="135000"/>
              </a:schemeClr>
              <a:prstClr val="white"/>
            </a:duotone>
          </a:blip>
          <a:stretch>
            <a:fillRect/>
          </a:stretch>
        </p:blipFill>
        <p:spPr>
          <a:xfrm>
            <a:off x="10337207" y="3529320"/>
            <a:ext cx="504825" cy="600075"/>
          </a:xfrm>
          <a:prstGeom prst="rect">
            <a:avLst/>
          </a:prstGeom>
        </p:spPr>
      </p:pic>
      <p:sp>
        <p:nvSpPr>
          <p:cNvPr id="46" name="Text Placeholder 23">
            <a:extLst>
              <a:ext uri="{FF2B5EF4-FFF2-40B4-BE49-F238E27FC236}">
                <a16:creationId xmlns:a16="http://schemas.microsoft.com/office/drawing/2014/main" id="{ED49301D-7D1D-5606-EE76-9AA7EE2FA108}"/>
              </a:ext>
            </a:extLst>
          </p:cNvPr>
          <p:cNvSpPr txBox="1">
            <a:spLocks/>
          </p:cNvSpPr>
          <p:nvPr/>
        </p:nvSpPr>
        <p:spPr>
          <a:xfrm>
            <a:off x="9563932" y="4866795"/>
            <a:ext cx="320656" cy="147373"/>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Clr>
                <a:schemeClr val="tx2"/>
              </a:buClr>
              <a:buFontTx/>
              <a:buNone/>
              <a:defRPr sz="1600" b="1" kern="1200">
                <a:solidFill>
                  <a:schemeClr val="tx2"/>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
                <a:srgbClr val="FB4D0A"/>
              </a:buClr>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Calibri"/>
                <a:cs typeface="Calibri"/>
              </a:rPr>
              <a:t>IDP</a:t>
            </a:r>
            <a:endParaRPr kumimoji="0" lang="en-US" sz="1600" b="1" i="0" u="none" strike="noStrike" kern="1200" cap="none" spc="0" normalizeH="0" baseline="0" noProof="0">
              <a:ln>
                <a:noFill/>
              </a:ln>
              <a:solidFill>
                <a:srgbClr val="FB4D0A"/>
              </a:solidFill>
              <a:effectLst/>
              <a:uLnTx/>
              <a:uFillTx/>
              <a:latin typeface="Calibri" panose="020F0502020204030204" pitchFamily="34" charset="0"/>
              <a:ea typeface="+mn-ea"/>
              <a:cs typeface="+mn-cs"/>
            </a:endParaRPr>
          </a:p>
        </p:txBody>
      </p:sp>
      <p:sp>
        <p:nvSpPr>
          <p:cNvPr id="47" name="Text Placeholder 23">
            <a:extLst>
              <a:ext uri="{FF2B5EF4-FFF2-40B4-BE49-F238E27FC236}">
                <a16:creationId xmlns:a16="http://schemas.microsoft.com/office/drawing/2014/main" id="{BB18454C-535E-A21F-EFD2-727AD534C98B}"/>
              </a:ext>
            </a:extLst>
          </p:cNvPr>
          <p:cNvSpPr txBox="1">
            <a:spLocks/>
          </p:cNvSpPr>
          <p:nvPr/>
        </p:nvSpPr>
        <p:spPr>
          <a:xfrm>
            <a:off x="10315755" y="4866795"/>
            <a:ext cx="629314" cy="147373"/>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Clr>
                <a:schemeClr val="tx2"/>
              </a:buClr>
              <a:buFontTx/>
              <a:buNone/>
              <a:defRPr sz="1600" b="1" kern="1200">
                <a:solidFill>
                  <a:schemeClr val="tx2"/>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
                <a:srgbClr val="FB4D0A"/>
              </a:buClr>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Workflow</a:t>
            </a:r>
            <a:endParaRPr kumimoji="0" lang="en-US" sz="1600" b="1" i="0" u="none" strike="noStrike" kern="1200" cap="none" spc="0" normalizeH="0" baseline="0" noProof="0">
              <a:ln>
                <a:noFill/>
              </a:ln>
              <a:solidFill>
                <a:srgbClr val="FB4D0A"/>
              </a:solidFill>
              <a:effectLst/>
              <a:uLnTx/>
              <a:uFillTx/>
              <a:latin typeface="Calibri" panose="020F0502020204030204" pitchFamily="34" charset="0"/>
              <a:ea typeface="+mn-ea"/>
              <a:cs typeface="+mn-cs"/>
            </a:endParaRPr>
          </a:p>
        </p:txBody>
      </p:sp>
      <p:pic>
        <p:nvPicPr>
          <p:cNvPr id="48" name="Picture 47">
            <a:extLst>
              <a:ext uri="{FF2B5EF4-FFF2-40B4-BE49-F238E27FC236}">
                <a16:creationId xmlns:a16="http://schemas.microsoft.com/office/drawing/2014/main" id="{5BB7E11D-D0FE-46BE-6934-6769343DA4C5}"/>
              </a:ext>
            </a:extLst>
          </p:cNvPr>
          <p:cNvPicPr>
            <a:picLocks noChangeAspect="1"/>
          </p:cNvPicPr>
          <p:nvPr/>
        </p:nvPicPr>
        <p:blipFill>
          <a:blip r:embed="rId6"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9398618" y="4402546"/>
            <a:ext cx="617558" cy="512422"/>
          </a:xfrm>
          <a:prstGeom prst="rect">
            <a:avLst/>
          </a:prstGeom>
        </p:spPr>
      </p:pic>
      <p:pic>
        <p:nvPicPr>
          <p:cNvPr id="49" name="Picture 48">
            <a:extLst>
              <a:ext uri="{FF2B5EF4-FFF2-40B4-BE49-F238E27FC236}">
                <a16:creationId xmlns:a16="http://schemas.microsoft.com/office/drawing/2014/main" id="{3418BC55-7218-6BBE-00A5-5AF418639457}"/>
              </a:ext>
            </a:extLst>
          </p:cNvPr>
          <p:cNvPicPr>
            <a:picLocks noChangeAspect="1"/>
          </p:cNvPicPr>
          <p:nvPr/>
        </p:nvPicPr>
        <p:blipFill>
          <a:blip r:embed="rId7"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10136443" y="4402546"/>
            <a:ext cx="627324" cy="522309"/>
          </a:xfrm>
          <a:prstGeom prst="rect">
            <a:avLst/>
          </a:prstGeom>
        </p:spPr>
      </p:pic>
      <p:pic>
        <p:nvPicPr>
          <p:cNvPr id="53" name="Picture 52">
            <a:extLst>
              <a:ext uri="{FF2B5EF4-FFF2-40B4-BE49-F238E27FC236}">
                <a16:creationId xmlns:a16="http://schemas.microsoft.com/office/drawing/2014/main" id="{CAD1AC23-E8B2-A8B3-E26E-CB2CCA75B0A8}"/>
              </a:ext>
            </a:extLst>
          </p:cNvPr>
          <p:cNvPicPr>
            <a:picLocks noChangeAspect="1"/>
          </p:cNvPicPr>
          <p:nvPr/>
        </p:nvPicPr>
        <p:blipFill>
          <a:blip r:embed="rId8"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11220574" y="3529320"/>
            <a:ext cx="636126" cy="512784"/>
          </a:xfrm>
          <a:prstGeom prst="rect">
            <a:avLst/>
          </a:prstGeom>
        </p:spPr>
      </p:pic>
      <p:sp>
        <p:nvSpPr>
          <p:cNvPr id="55" name="Text Placeholder 23">
            <a:extLst>
              <a:ext uri="{FF2B5EF4-FFF2-40B4-BE49-F238E27FC236}">
                <a16:creationId xmlns:a16="http://schemas.microsoft.com/office/drawing/2014/main" id="{37CDEBE1-35A4-AA66-DE4C-EEE9CD933105}"/>
              </a:ext>
            </a:extLst>
          </p:cNvPr>
          <p:cNvSpPr txBox="1">
            <a:spLocks/>
          </p:cNvSpPr>
          <p:nvPr/>
        </p:nvSpPr>
        <p:spPr>
          <a:xfrm>
            <a:off x="11262340" y="4141363"/>
            <a:ext cx="629314" cy="147373"/>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Clr>
                <a:schemeClr val="tx2"/>
              </a:buClr>
              <a:buFontTx/>
              <a:buNone/>
              <a:defRPr sz="1600" b="1" kern="1200">
                <a:solidFill>
                  <a:schemeClr val="tx2"/>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
                <a:srgbClr val="FB4D0A"/>
              </a:buClr>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Insights</a:t>
            </a:r>
            <a:endParaRPr kumimoji="0" lang="en-US" sz="1600" b="1"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3" name="Text Placeholder 19">
            <a:extLst>
              <a:ext uri="{FF2B5EF4-FFF2-40B4-BE49-F238E27FC236}">
                <a16:creationId xmlns:a16="http://schemas.microsoft.com/office/drawing/2014/main" id="{D3A7923C-22CF-4DCD-2125-BFCF13B409AC}"/>
              </a:ext>
            </a:extLst>
          </p:cNvPr>
          <p:cNvSpPr txBox="1">
            <a:spLocks/>
          </p:cNvSpPr>
          <p:nvPr/>
        </p:nvSpPr>
        <p:spPr>
          <a:xfrm>
            <a:off x="3054221" y="2750288"/>
            <a:ext cx="2975104" cy="28241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tx2"/>
              </a:buClr>
              <a:buFontTx/>
              <a:buNone/>
              <a:defRPr sz="1600" b="1" kern="1200">
                <a:solidFill>
                  <a:schemeClr val="accent3"/>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Calibri" panose="020F0502020204030204" pitchFamily="34" charset="0"/>
              </a:rPr>
              <a:t>EXL Engagement</a:t>
            </a:r>
          </a:p>
        </p:txBody>
      </p:sp>
      <p:sp>
        <p:nvSpPr>
          <p:cNvPr id="22" name="Text Placeholder 2">
            <a:extLst>
              <a:ext uri="{FF2B5EF4-FFF2-40B4-BE49-F238E27FC236}">
                <a16:creationId xmlns:a16="http://schemas.microsoft.com/office/drawing/2014/main" id="{B1C97BBC-5701-F3F0-2067-1CC10E1AE617}"/>
              </a:ext>
            </a:extLst>
          </p:cNvPr>
          <p:cNvSpPr txBox="1">
            <a:spLocks/>
          </p:cNvSpPr>
          <p:nvPr/>
        </p:nvSpPr>
        <p:spPr>
          <a:xfrm>
            <a:off x="368300" y="151766"/>
            <a:ext cx="11430000" cy="254000"/>
          </a:xfrm>
          <a:prstGeom prst="rect">
            <a:avLst/>
          </a:prstGeom>
        </p:spPr>
        <p:txBody>
          <a:bodyPr vert="horz" lIns="0" tIns="0" rIns="0" bIns="0" rtlCol="0" anchor="t">
            <a:noAutofit/>
          </a:bodyPr>
          <a:lstStyle>
            <a:lvl1pPr indent="0" defTabSz="914400">
              <a:lnSpc>
                <a:spcPct val="90000"/>
              </a:lnSpc>
              <a:spcBef>
                <a:spcPts val="1000"/>
              </a:spcBef>
              <a:buClr>
                <a:schemeClr val="tx2"/>
              </a:buClr>
              <a:buFontTx/>
              <a:buNone/>
              <a:defRPr sz="1600" b="1">
                <a:solidFill>
                  <a:schemeClr val="accent3"/>
                </a:solidFill>
              </a:defRPr>
            </a:lvl1pPr>
            <a:lvl2pPr marL="290513" indent="0" defTabSz="914400">
              <a:lnSpc>
                <a:spcPct val="90000"/>
              </a:lnSpc>
              <a:spcBef>
                <a:spcPts val="500"/>
              </a:spcBef>
              <a:buFontTx/>
              <a:buNone/>
              <a:tabLst/>
              <a:defRPr>
                <a:solidFill>
                  <a:schemeClr val="accent3"/>
                </a:solidFill>
              </a:defRPr>
            </a:lvl2pPr>
            <a:lvl3pPr marL="582613" indent="0" defTabSz="914400">
              <a:lnSpc>
                <a:spcPct val="90000"/>
              </a:lnSpc>
              <a:spcBef>
                <a:spcPts val="500"/>
              </a:spcBef>
              <a:buFontTx/>
              <a:buNone/>
              <a:tabLst/>
              <a:defRPr>
                <a:solidFill>
                  <a:schemeClr val="accent3"/>
                </a:solidFill>
              </a:defRPr>
            </a:lvl3pPr>
            <a:lvl4pPr marL="855663" indent="0" defTabSz="914400">
              <a:lnSpc>
                <a:spcPct val="90000"/>
              </a:lnSpc>
              <a:spcBef>
                <a:spcPts val="500"/>
              </a:spcBef>
              <a:buFontTx/>
              <a:buNone/>
              <a:tabLst/>
              <a:defRPr>
                <a:solidFill>
                  <a:schemeClr val="accent3"/>
                </a:solidFill>
              </a:defRPr>
            </a:lvl4pPr>
            <a:lvl5pPr marL="1100138" indent="0" defTabSz="914400">
              <a:lnSpc>
                <a:spcPct val="90000"/>
              </a:lnSpc>
              <a:spcBef>
                <a:spcPts val="500"/>
              </a:spcBef>
              <a:buFontTx/>
              <a:buNone/>
              <a:tabLst/>
              <a:defRPr>
                <a:solidFill>
                  <a:schemeClr val="accent3"/>
                </a:solidFill>
              </a:defRP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sz="1400">
                <a:solidFill>
                  <a:srgbClr val="005071"/>
                </a:solidFill>
                <a:latin typeface="Calibri" panose="020F0502020204030204" pitchFamily="34" charset="0"/>
              </a:rPr>
              <a:t>Our Appian Offerings - </a:t>
            </a:r>
            <a:r>
              <a:rPr kumimoji="0" lang="en-US" sz="1400" i="0" u="none" strike="noStrike" kern="1200" cap="none" spc="0" normalizeH="0" baseline="0" noProof="0">
                <a:ln>
                  <a:noFill/>
                </a:ln>
                <a:solidFill>
                  <a:srgbClr val="005071"/>
                </a:solidFill>
                <a:effectLst/>
                <a:uLnTx/>
                <a:uFillTx/>
                <a:latin typeface="Calibri" panose="020F0502020204030204" pitchFamily="34" charset="0"/>
                <a:ea typeface="+mn-ea"/>
                <a:cs typeface="+mn-cs"/>
              </a:rPr>
              <a:t>I</a:t>
            </a:r>
            <a:r>
              <a:rPr kumimoji="0" lang="en-US" altLang="ko-KR" sz="1400" i="0" u="none" strike="noStrike" kern="1200" cap="none" spc="0" normalizeH="0" baseline="0" noProof="0">
                <a:ln>
                  <a:noFill/>
                </a:ln>
                <a:solidFill>
                  <a:srgbClr val="005071"/>
                </a:solidFill>
                <a:effectLst/>
                <a:uLnTx/>
                <a:uFillTx/>
                <a:latin typeface="Calibri" panose="020F0502020204030204" pitchFamily="34" charset="0"/>
                <a:ea typeface="맑은 고딕" panose="020B0503020000020004" pitchFamily="34" charset="-127"/>
                <a:cs typeface="+mn-cs"/>
              </a:rPr>
              <a:t>ndustry Solutions &amp; Accelerators</a:t>
            </a:r>
            <a:r>
              <a:rPr lang="en-US" sz="1400">
                <a:solidFill>
                  <a:srgbClr val="005071"/>
                </a:solidFill>
                <a:latin typeface="Calibri" panose="020F0502020204030204" pitchFamily="34" charset="0"/>
              </a:rPr>
              <a:t> – Case Study</a:t>
            </a:r>
          </a:p>
        </p:txBody>
      </p:sp>
      <p:sp>
        <p:nvSpPr>
          <p:cNvPr id="4" name="Text Placeholder 2">
            <a:extLst>
              <a:ext uri="{FF2B5EF4-FFF2-40B4-BE49-F238E27FC236}">
                <a16:creationId xmlns:a16="http://schemas.microsoft.com/office/drawing/2014/main" id="{2B3864BB-1609-A8AC-F0D9-6576AF7DE7CC}"/>
              </a:ext>
            </a:extLst>
          </p:cNvPr>
          <p:cNvSpPr txBox="1">
            <a:spLocks/>
          </p:cNvSpPr>
          <p:nvPr/>
        </p:nvSpPr>
        <p:spPr>
          <a:xfrm>
            <a:off x="11074400" y="0"/>
            <a:ext cx="1117600" cy="254000"/>
          </a:xfrm>
          <a:prstGeom prst="rect">
            <a:avLst/>
          </a:prstGeom>
        </p:spPr>
        <p:txBody>
          <a:bodyPr vert="horz" lIns="0" tIns="0" rIns="0" bIns="0" rtlCol="0" anchor="ctr">
            <a:noAutofit/>
          </a:bodyPr>
          <a:lstStyle>
            <a:lvl1pPr indent="0" defTabSz="914400">
              <a:lnSpc>
                <a:spcPct val="90000"/>
              </a:lnSpc>
              <a:spcBef>
                <a:spcPts val="1000"/>
              </a:spcBef>
              <a:buClr>
                <a:schemeClr val="tx2"/>
              </a:buClr>
              <a:buFontTx/>
              <a:buNone/>
              <a:defRPr sz="1600" b="1">
                <a:solidFill>
                  <a:schemeClr val="accent3"/>
                </a:solidFill>
              </a:defRPr>
            </a:lvl1pPr>
            <a:lvl2pPr marL="290513" indent="0" defTabSz="914400">
              <a:lnSpc>
                <a:spcPct val="90000"/>
              </a:lnSpc>
              <a:spcBef>
                <a:spcPts val="500"/>
              </a:spcBef>
              <a:buFontTx/>
              <a:buNone/>
              <a:tabLst/>
              <a:defRPr>
                <a:solidFill>
                  <a:schemeClr val="accent3"/>
                </a:solidFill>
              </a:defRPr>
            </a:lvl2pPr>
            <a:lvl3pPr marL="582613" indent="0" defTabSz="914400">
              <a:lnSpc>
                <a:spcPct val="90000"/>
              </a:lnSpc>
              <a:spcBef>
                <a:spcPts val="500"/>
              </a:spcBef>
              <a:buFontTx/>
              <a:buNone/>
              <a:tabLst/>
              <a:defRPr>
                <a:solidFill>
                  <a:schemeClr val="accent3"/>
                </a:solidFill>
              </a:defRPr>
            </a:lvl3pPr>
            <a:lvl4pPr marL="855663" indent="0" defTabSz="914400">
              <a:lnSpc>
                <a:spcPct val="90000"/>
              </a:lnSpc>
              <a:spcBef>
                <a:spcPts val="500"/>
              </a:spcBef>
              <a:buFontTx/>
              <a:buNone/>
              <a:tabLst/>
              <a:defRPr>
                <a:solidFill>
                  <a:schemeClr val="accent3"/>
                </a:solidFill>
              </a:defRPr>
            </a:lvl4pPr>
            <a:lvl5pPr marL="1100138" indent="0" defTabSz="914400">
              <a:lnSpc>
                <a:spcPct val="90000"/>
              </a:lnSpc>
              <a:spcBef>
                <a:spcPts val="500"/>
              </a:spcBef>
              <a:buFontTx/>
              <a:buNone/>
              <a:tabLst/>
              <a:defRPr>
                <a:solidFill>
                  <a:schemeClr val="accent3"/>
                </a:solidFill>
              </a:defRP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90000"/>
              </a:lnSpc>
              <a:spcBef>
                <a:spcPts val="1000"/>
              </a:spcBef>
              <a:spcAft>
                <a:spcPts val="0"/>
              </a:spcAft>
              <a:buClr>
                <a:srgbClr val="FB4D0A"/>
              </a:buClr>
              <a:buSzTx/>
              <a:buFontTx/>
              <a:buNone/>
              <a:tabLst/>
              <a:defRPr/>
            </a:pPr>
            <a:r>
              <a:rPr kumimoji="0" lang="en-US" sz="1400" i="0" u="none" strike="noStrike" kern="1200" cap="none" spc="0" normalizeH="0" baseline="0" noProof="0">
                <a:ln>
                  <a:noFill/>
                </a:ln>
                <a:solidFill>
                  <a:srgbClr val="005071"/>
                </a:solidFill>
                <a:effectLst/>
                <a:uLnTx/>
                <a:uFillTx/>
                <a:latin typeface="Calibri" panose="020F0502020204030204" pitchFamily="34" charset="0"/>
                <a:ea typeface="+mn-ea"/>
                <a:cs typeface="+mn-cs"/>
              </a:rPr>
              <a:t>Case Study #5</a:t>
            </a:r>
          </a:p>
        </p:txBody>
      </p:sp>
    </p:spTree>
    <p:extLst>
      <p:ext uri="{BB962C8B-B14F-4D97-AF65-F5344CB8AC3E}">
        <p14:creationId xmlns:p14="http://schemas.microsoft.com/office/powerpoint/2010/main" val="2564252193"/>
      </p:ext>
    </p:extLst>
  </p:cSld>
  <p:clrMapOvr>
    <a:masterClrMapping/>
  </p:clrMapOvr>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A96C7-77E0-F447-3860-2C65B4B5DB7C}"/>
            </a:ext>
          </a:extLst>
        </p:cNvPr>
        <p:cNvGrpSpPr/>
        <p:nvPr/>
      </p:nvGrpSpPr>
      <p:grpSpPr>
        <a:xfrm>
          <a:off x="0" y="0"/>
          <a:ext cx="0" cy="0"/>
          <a:chOff x="0" y="0"/>
          <a:chExt cx="0" cy="0"/>
        </a:xfrm>
      </p:grpSpPr>
      <p:sp>
        <p:nvSpPr>
          <p:cNvPr id="16" name="Text Placeholder 15">
            <a:extLst>
              <a:ext uri="{FF2B5EF4-FFF2-40B4-BE49-F238E27FC236}">
                <a16:creationId xmlns:a16="http://schemas.microsoft.com/office/drawing/2014/main" id="{96144FAC-6D0E-62EF-F781-B407F64A08C7}"/>
              </a:ext>
            </a:extLst>
          </p:cNvPr>
          <p:cNvSpPr>
            <a:spLocks noGrp="1"/>
          </p:cNvSpPr>
          <p:nvPr>
            <p:ph type="body" sz="quarter" idx="13"/>
          </p:nvPr>
        </p:nvSpPr>
        <p:spPr>
          <a:xfrm>
            <a:off x="473148" y="1413748"/>
            <a:ext cx="2201157" cy="282410"/>
          </a:xfrm>
        </p:spPr>
        <p:txBody>
          <a:bodyPr/>
          <a:lstStyle/>
          <a:p>
            <a:r>
              <a:rPr lang="en-US">
                <a:latin typeface="Calibri" panose="020F0502020204030204" pitchFamily="34" charset="0"/>
              </a:rPr>
              <a:t>Client</a:t>
            </a:r>
          </a:p>
        </p:txBody>
      </p:sp>
      <p:sp>
        <p:nvSpPr>
          <p:cNvPr id="17" name="Text Placeholder 16">
            <a:extLst>
              <a:ext uri="{FF2B5EF4-FFF2-40B4-BE49-F238E27FC236}">
                <a16:creationId xmlns:a16="http://schemas.microsoft.com/office/drawing/2014/main" id="{1E31B23F-6FCB-8010-F3C6-C36CD0237FC2}"/>
              </a:ext>
            </a:extLst>
          </p:cNvPr>
          <p:cNvSpPr>
            <a:spLocks noGrp="1"/>
          </p:cNvSpPr>
          <p:nvPr>
            <p:ph type="body" sz="quarter" idx="14"/>
          </p:nvPr>
        </p:nvSpPr>
        <p:spPr>
          <a:xfrm>
            <a:off x="477335" y="1771698"/>
            <a:ext cx="2196206" cy="282411"/>
          </a:xfrm>
        </p:spPr>
        <p:txBody>
          <a:bodyPr/>
          <a:lstStyle/>
          <a:p>
            <a:r>
              <a:rPr lang="en-US" sz="1600">
                <a:latin typeface="Calibri" panose="020F0502020204030204" pitchFamily="34" charset="0"/>
              </a:rPr>
              <a:t>Leading Insurer</a:t>
            </a:r>
          </a:p>
        </p:txBody>
      </p:sp>
      <p:sp>
        <p:nvSpPr>
          <p:cNvPr id="18" name="Text Placeholder 17">
            <a:extLst>
              <a:ext uri="{FF2B5EF4-FFF2-40B4-BE49-F238E27FC236}">
                <a16:creationId xmlns:a16="http://schemas.microsoft.com/office/drawing/2014/main" id="{C1343408-424C-8884-B4E4-D0F4CBB70502}"/>
              </a:ext>
            </a:extLst>
          </p:cNvPr>
          <p:cNvSpPr>
            <a:spLocks noGrp="1"/>
          </p:cNvSpPr>
          <p:nvPr>
            <p:ph type="body" sz="quarter" idx="15"/>
          </p:nvPr>
        </p:nvSpPr>
        <p:spPr>
          <a:xfrm>
            <a:off x="456437" y="2332846"/>
            <a:ext cx="2201157" cy="282410"/>
          </a:xfrm>
        </p:spPr>
        <p:txBody>
          <a:bodyPr/>
          <a:lstStyle/>
          <a:p>
            <a:r>
              <a:rPr lang="en-US">
                <a:latin typeface="Calibri" panose="020F0502020204030204" pitchFamily="34" charset="0"/>
              </a:rPr>
              <a:t>Client Challenges</a:t>
            </a:r>
          </a:p>
        </p:txBody>
      </p:sp>
      <p:sp>
        <p:nvSpPr>
          <p:cNvPr id="19" name="Text Placeholder 18">
            <a:extLst>
              <a:ext uri="{FF2B5EF4-FFF2-40B4-BE49-F238E27FC236}">
                <a16:creationId xmlns:a16="http://schemas.microsoft.com/office/drawing/2014/main" id="{FBDB2009-E6BC-9ED7-8140-A3602DC527A2}"/>
              </a:ext>
            </a:extLst>
          </p:cNvPr>
          <p:cNvSpPr>
            <a:spLocks noGrp="1"/>
          </p:cNvSpPr>
          <p:nvPr>
            <p:ph type="body" sz="quarter" idx="16"/>
          </p:nvPr>
        </p:nvSpPr>
        <p:spPr>
          <a:xfrm>
            <a:off x="393880" y="2667812"/>
            <a:ext cx="2911510" cy="3613245"/>
          </a:xfrm>
        </p:spPr>
        <p:txBody>
          <a:bodyPr/>
          <a:lstStyle/>
          <a:p>
            <a:pPr marL="342900" marR="0" lvl="0" indent="-342900">
              <a:lnSpc>
                <a:spcPct val="115000"/>
              </a:lnSpc>
              <a:spcAft>
                <a:spcPts val="800"/>
              </a:spcAft>
              <a:buSzPts val="1000"/>
              <a:buFont typeface="Symbol" panose="05050102010706020507" pitchFamily="18" charset="2"/>
              <a:buChar char=""/>
              <a:tabLst>
                <a:tab pos="457200" algn="l"/>
              </a:tabLst>
            </a:pPr>
            <a:r>
              <a:rPr lang="en-US" b="1">
                <a:solidFill>
                  <a:srgbClr val="000000"/>
                </a:solidFill>
                <a:latin typeface="Calibri" panose="020F0502020204030204" pitchFamily="34" charset="0"/>
              </a:rPr>
              <a:t>Manual Processing: </a:t>
            </a:r>
            <a:r>
              <a:rPr lang="en-US">
                <a:solidFill>
                  <a:srgbClr val="000000"/>
                </a:solidFill>
                <a:latin typeface="Calibri" panose="020F0502020204030204" pitchFamily="34" charset="0"/>
              </a:rPr>
              <a:t>The existing MRC document processing workflow was manual and labor-intensive</a:t>
            </a:r>
            <a:endParaRPr lang="en-US" b="1">
              <a:solidFill>
                <a:srgbClr val="000000"/>
              </a:solidFill>
              <a:latin typeface="Calibri" panose="020F0502020204030204" pitchFamily="34"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b="1">
                <a:solidFill>
                  <a:srgbClr val="000000"/>
                </a:solidFill>
                <a:latin typeface="Calibri" panose="020F0502020204030204" pitchFamily="34" charset="0"/>
              </a:rPr>
              <a:t>Time-Consuming: </a:t>
            </a:r>
            <a:r>
              <a:rPr lang="en-US">
                <a:solidFill>
                  <a:srgbClr val="000000"/>
                </a:solidFill>
                <a:latin typeface="Calibri" panose="020F0502020204030204" pitchFamily="34" charset="0"/>
              </a:rPr>
              <a:t>Processing documents took a significant amount of time, leading to delays in policy issuance.</a:t>
            </a:r>
          </a:p>
          <a:p>
            <a:pPr marL="342900" marR="0" lvl="0" indent="-342900">
              <a:lnSpc>
                <a:spcPct val="115000"/>
              </a:lnSpc>
              <a:spcAft>
                <a:spcPts val="800"/>
              </a:spcAft>
              <a:buSzPts val="1000"/>
              <a:buFont typeface="Symbol" panose="05050102010706020507" pitchFamily="18" charset="2"/>
              <a:buChar char=""/>
              <a:tabLst>
                <a:tab pos="457200" algn="l"/>
              </a:tabLst>
            </a:pPr>
            <a:r>
              <a:rPr lang="en-US" b="1">
                <a:solidFill>
                  <a:srgbClr val="000000"/>
                </a:solidFill>
                <a:latin typeface="Calibri" panose="020F0502020204030204" pitchFamily="34" charset="0"/>
              </a:rPr>
              <a:t>Error-Prone: </a:t>
            </a:r>
            <a:r>
              <a:rPr lang="en-US">
                <a:solidFill>
                  <a:srgbClr val="000000"/>
                </a:solidFill>
                <a:latin typeface="Calibri" panose="020F0502020204030204" pitchFamily="34" charset="0"/>
              </a:rPr>
              <a:t>Manual handling and data entry were prone to errors, affecting the accuracy of the processed documents.</a:t>
            </a:r>
          </a:p>
          <a:p>
            <a:pPr marL="342900" marR="0" lvl="0" indent="-342900">
              <a:lnSpc>
                <a:spcPct val="115000"/>
              </a:lnSpc>
              <a:spcAft>
                <a:spcPts val="800"/>
              </a:spcAft>
              <a:buSzPts val="1000"/>
              <a:buFont typeface="Symbol" panose="05050102010706020507" pitchFamily="18" charset="2"/>
              <a:buChar char=""/>
              <a:tabLst>
                <a:tab pos="457200" algn="l"/>
              </a:tabLst>
            </a:pPr>
            <a:r>
              <a:rPr lang="en-US" b="1">
                <a:solidFill>
                  <a:srgbClr val="000000"/>
                </a:solidFill>
                <a:latin typeface="Calibri" panose="020F0502020204030204" pitchFamily="34" charset="0"/>
              </a:rPr>
              <a:t>High Operational Costs: </a:t>
            </a:r>
            <a:r>
              <a:rPr lang="en-US">
                <a:solidFill>
                  <a:srgbClr val="000000"/>
                </a:solidFill>
                <a:latin typeface="Calibri" panose="020F0502020204030204" pitchFamily="34" charset="0"/>
              </a:rPr>
              <a:t>The manual workflow resulted in increased operational costs due to the need for extensive labor.</a:t>
            </a:r>
          </a:p>
          <a:p>
            <a:pPr marL="342900" marR="0" lvl="0" indent="-342900">
              <a:lnSpc>
                <a:spcPct val="115000"/>
              </a:lnSpc>
              <a:spcAft>
                <a:spcPts val="800"/>
              </a:spcAft>
              <a:buSzPts val="1000"/>
              <a:buFont typeface="Symbol" panose="05050102010706020507" pitchFamily="18" charset="2"/>
              <a:buChar char=""/>
              <a:tabLst>
                <a:tab pos="457200" algn="l"/>
              </a:tabLst>
            </a:pPr>
            <a:r>
              <a:rPr lang="en-US" b="1">
                <a:solidFill>
                  <a:srgbClr val="000000"/>
                </a:solidFill>
                <a:latin typeface="Calibri" panose="020F0502020204030204" pitchFamily="34" charset="0"/>
              </a:rPr>
              <a:t>Customer Dissatisfaction: </a:t>
            </a:r>
            <a:r>
              <a:rPr lang="en-US">
                <a:solidFill>
                  <a:srgbClr val="000000"/>
                </a:solidFill>
                <a:latin typeface="Calibri" panose="020F0502020204030204" pitchFamily="34" charset="0"/>
              </a:rPr>
              <a:t>Delays and inaccuracies in document processing led to lower customer satisfaction and retention.</a:t>
            </a:r>
          </a:p>
          <a:p>
            <a:pPr marL="171450" indent="-171450">
              <a:lnSpc>
                <a:spcPts val="1600"/>
              </a:lnSpc>
              <a:buClr>
                <a:srgbClr val="FF6503"/>
              </a:buClr>
              <a:buFont typeface="Arial" panose="020B0604020202020204" pitchFamily="34" charset="0"/>
              <a:buChar char="•"/>
              <a:defRPr/>
            </a:pPr>
            <a:endParaRPr lang="en-US">
              <a:solidFill>
                <a:srgbClr val="000000"/>
              </a:solidFill>
              <a:latin typeface="Calibri" panose="020F0502020204030204" pitchFamily="34" charset="0"/>
            </a:endParaRPr>
          </a:p>
          <a:p>
            <a:pPr marL="0" indent="0">
              <a:lnSpc>
                <a:spcPts val="1600"/>
              </a:lnSpc>
              <a:buClr>
                <a:srgbClr val="FF6503"/>
              </a:buClr>
              <a:buNone/>
              <a:defRPr/>
            </a:pPr>
            <a:endParaRPr lang="en-US">
              <a:solidFill>
                <a:srgbClr val="000000"/>
              </a:solidFill>
              <a:latin typeface="Calibri" panose="020F0502020204030204" pitchFamily="34" charset="0"/>
            </a:endParaRPr>
          </a:p>
        </p:txBody>
      </p:sp>
      <p:sp>
        <p:nvSpPr>
          <p:cNvPr id="20" name="Text Placeholder 19">
            <a:extLst>
              <a:ext uri="{FF2B5EF4-FFF2-40B4-BE49-F238E27FC236}">
                <a16:creationId xmlns:a16="http://schemas.microsoft.com/office/drawing/2014/main" id="{589CB307-EEDB-6EAF-9F4A-DCDA0F39AACF}"/>
              </a:ext>
            </a:extLst>
          </p:cNvPr>
          <p:cNvSpPr>
            <a:spLocks noGrp="1"/>
          </p:cNvSpPr>
          <p:nvPr>
            <p:ph type="body" sz="quarter" idx="17"/>
          </p:nvPr>
        </p:nvSpPr>
        <p:spPr>
          <a:xfrm>
            <a:off x="3823745" y="1388804"/>
            <a:ext cx="2310807" cy="282410"/>
          </a:xfrm>
        </p:spPr>
        <p:txBody>
          <a:bodyPr/>
          <a:lstStyle/>
          <a:p>
            <a:r>
              <a:rPr lang="en-US">
                <a:latin typeface="Calibri" panose="020F0502020204030204" pitchFamily="34" charset="0"/>
              </a:rPr>
              <a:t>Engagement Objective</a:t>
            </a:r>
          </a:p>
        </p:txBody>
      </p:sp>
      <p:sp>
        <p:nvSpPr>
          <p:cNvPr id="22" name="Text Placeholder 21">
            <a:extLst>
              <a:ext uri="{FF2B5EF4-FFF2-40B4-BE49-F238E27FC236}">
                <a16:creationId xmlns:a16="http://schemas.microsoft.com/office/drawing/2014/main" id="{294C8C42-D114-A792-88D7-49CADD24148D}"/>
              </a:ext>
            </a:extLst>
          </p:cNvPr>
          <p:cNvSpPr>
            <a:spLocks noGrp="1"/>
          </p:cNvSpPr>
          <p:nvPr>
            <p:ph type="body" sz="quarter" idx="4294967295"/>
          </p:nvPr>
        </p:nvSpPr>
        <p:spPr>
          <a:xfrm>
            <a:off x="3832098" y="3183717"/>
            <a:ext cx="1875381" cy="282410"/>
          </a:xfrm>
        </p:spPr>
        <p:txBody>
          <a:bodyPr/>
          <a:lstStyle/>
          <a:p>
            <a:r>
              <a:rPr lang="en-US" sz="1600" b="1">
                <a:solidFill>
                  <a:schemeClr val="accent3"/>
                </a:solidFill>
                <a:latin typeface="Calibri" panose="020F0502020204030204" pitchFamily="34" charset="0"/>
              </a:rPr>
              <a:t>EXL Engagement</a:t>
            </a:r>
          </a:p>
        </p:txBody>
      </p:sp>
      <p:sp>
        <p:nvSpPr>
          <p:cNvPr id="5" name="Rounded Rectangle 30">
            <a:extLst>
              <a:ext uri="{FF2B5EF4-FFF2-40B4-BE49-F238E27FC236}">
                <a16:creationId xmlns:a16="http://schemas.microsoft.com/office/drawing/2014/main" id="{878B3C68-8150-E7B5-1736-FFA803CF8EA7}"/>
              </a:ext>
            </a:extLst>
          </p:cNvPr>
          <p:cNvSpPr/>
          <p:nvPr/>
        </p:nvSpPr>
        <p:spPr>
          <a:xfrm>
            <a:off x="3832099" y="1799210"/>
            <a:ext cx="4430158" cy="1072253"/>
          </a:xfrm>
          <a:prstGeom prst="roundRect">
            <a:avLst/>
          </a:prstGeom>
          <a:noFill/>
          <a:ln>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7475"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Automate complex business rules within the MRC process to streamline operations, reduce processing time , minimize errors and ensure regulatory compliance.</a:t>
            </a:r>
          </a:p>
        </p:txBody>
      </p:sp>
      <p:sp>
        <p:nvSpPr>
          <p:cNvPr id="11" name="TextBox 10">
            <a:extLst>
              <a:ext uri="{FF2B5EF4-FFF2-40B4-BE49-F238E27FC236}">
                <a16:creationId xmlns:a16="http://schemas.microsoft.com/office/drawing/2014/main" id="{5C2D08C4-FE97-019D-2F3A-AAF617B74DC0}"/>
              </a:ext>
            </a:extLst>
          </p:cNvPr>
          <p:cNvSpPr txBox="1"/>
          <p:nvPr/>
        </p:nvSpPr>
        <p:spPr>
          <a:xfrm>
            <a:off x="3789730" y="3423480"/>
            <a:ext cx="4732426" cy="3118530"/>
          </a:xfrm>
          <a:prstGeom prst="rect">
            <a:avLst/>
          </a:prstGeom>
          <a:noFill/>
          <a:ln w="6350">
            <a:noFill/>
          </a:ln>
        </p:spPr>
        <p:txBody>
          <a:bodyPr wrap="square" lIns="45720" tIns="45720" rIns="45720" bIns="45720" rtlCol="0" anchor="t" anchorCtr="1">
            <a:noAutofit/>
          </a:bodyPr>
          <a:lstStyle/>
          <a:p>
            <a:pPr marL="0" marR="0" lvl="0" indent="0" algn="l" defTabSz="457200" rtl="0" eaLnBrk="1" fontAlgn="auto" latinLnBrk="0" hangingPunct="1">
              <a:lnSpc>
                <a:spcPct val="115000"/>
              </a:lnSpc>
              <a:spcBef>
                <a:spcPts val="0"/>
              </a:spcBef>
              <a:spcAft>
                <a:spcPts val="800"/>
              </a:spcAft>
              <a:buClrTx/>
              <a:buSzPts val="1000"/>
              <a:buFontTx/>
              <a:buNone/>
              <a:tabLst>
                <a:tab pos="457200" algn="l"/>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To address the client's challenges, we implemented IDP solution integrated with Appian's powerful workflow automation capabilities. Our engagement included:</a:t>
            </a:r>
          </a:p>
          <a:p>
            <a:pPr marL="342900" marR="0" lvl="0" indent="-342900" algn="l" defTabSz="457200" rtl="0" eaLnBrk="1" fontAlgn="auto" latinLnBrk="0" hangingPunct="1">
              <a:lnSpc>
                <a:spcPct val="115000"/>
              </a:lnSpc>
              <a:spcBef>
                <a:spcPts val="0"/>
              </a:spcBef>
              <a:spcAft>
                <a:spcPts val="800"/>
              </a:spcAft>
              <a:buClrTx/>
              <a:buSzPts val="1000"/>
              <a:buFont typeface="Symbol" panose="05050102010706020507" pitchFamily="18" charset="2"/>
              <a:buChar char=""/>
              <a:tabLst>
                <a:tab pos="457200" algn="l"/>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Conducted a thorough assessment of the client's existing MRC document processing workflow to identify pain points and areas for improvement.</a:t>
            </a:r>
          </a:p>
          <a:p>
            <a:pPr marL="342900" marR="0" lvl="0" indent="-342900" algn="l" defTabSz="457200" rtl="0" eaLnBrk="1" fontAlgn="auto" latinLnBrk="0" hangingPunct="1">
              <a:lnSpc>
                <a:spcPct val="115000"/>
              </a:lnSpc>
              <a:spcBef>
                <a:spcPts val="0"/>
              </a:spcBef>
              <a:spcAft>
                <a:spcPts val="800"/>
              </a:spcAft>
              <a:buClrTx/>
              <a:buSzPts val="1000"/>
              <a:buFont typeface="Symbol" panose="05050102010706020507" pitchFamily="18" charset="2"/>
              <a:buChar char=""/>
              <a:tabLst>
                <a:tab pos="457200" algn="l"/>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Designed a comprehensive solution leveraging IDP and Appian's workflow automation platform.</a:t>
            </a:r>
          </a:p>
          <a:p>
            <a:pPr marL="342900" marR="0" lvl="0" indent="-342900" algn="l" defTabSz="457200" rtl="0" eaLnBrk="1" fontAlgn="auto" latinLnBrk="0" hangingPunct="1">
              <a:lnSpc>
                <a:spcPct val="115000"/>
              </a:lnSpc>
              <a:spcBef>
                <a:spcPts val="0"/>
              </a:spcBef>
              <a:spcAft>
                <a:spcPts val="800"/>
              </a:spcAft>
              <a:buClrTx/>
              <a:buSzPts val="1000"/>
              <a:buFont typeface="Symbol" panose="05050102010706020507" pitchFamily="18" charset="2"/>
              <a:buChar char=""/>
              <a:tabLst>
                <a:tab pos="457200" algn="l"/>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Deployed the MRC </a:t>
            </a:r>
            <a:r>
              <a:rPr lang="en-US" sz="1100">
                <a:solidFill>
                  <a:srgbClr val="000000"/>
                </a:solidFill>
                <a:latin typeface="Calibri" panose="020F0502020204030204" pitchFamily="34" charset="0"/>
              </a:rPr>
              <a:t>application</a:t>
            </a: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 ensuring seamless integration with the client's existing systems and processes.</a:t>
            </a:r>
          </a:p>
          <a:p>
            <a:pPr marL="342900" marR="0" lvl="0" indent="-342900" algn="l" defTabSz="457200" rtl="0" eaLnBrk="1" fontAlgn="auto" latinLnBrk="0" hangingPunct="1">
              <a:lnSpc>
                <a:spcPct val="115000"/>
              </a:lnSpc>
              <a:spcBef>
                <a:spcPts val="0"/>
              </a:spcBef>
              <a:spcAft>
                <a:spcPts val="800"/>
              </a:spcAft>
              <a:buClrTx/>
              <a:buSzPts val="1000"/>
              <a:buFont typeface="Symbol" panose="05050102010706020507" pitchFamily="18" charset="2"/>
              <a:buChar char=""/>
              <a:tabLst>
                <a:tab pos="457200" algn="l"/>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Provided training to the client's staff on using the new system and offered ongoing support to ensure smooth operation.</a:t>
            </a:r>
          </a:p>
          <a:p>
            <a:pPr marL="0" marR="0" lvl="0" indent="0" algn="l" defTabSz="914400" rtl="0" eaLnBrk="1" fontAlgn="base" latinLnBrk="0" hangingPunct="1">
              <a:lnSpc>
                <a:spcPct val="100000"/>
              </a:lnSpc>
              <a:spcBef>
                <a:spcPts val="0"/>
              </a:spcBef>
              <a:spcAft>
                <a:spcPts val="0"/>
              </a:spcAft>
              <a:buClrTx/>
              <a:buSzPct val="100000"/>
              <a:buFontTx/>
              <a:buNone/>
              <a:tabLst/>
              <a:defRPr/>
            </a:pPr>
            <a:endPar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25" name="Text Placeholder 21">
            <a:extLst>
              <a:ext uri="{FF2B5EF4-FFF2-40B4-BE49-F238E27FC236}">
                <a16:creationId xmlns:a16="http://schemas.microsoft.com/office/drawing/2014/main" id="{7705656F-1107-69B9-C3B1-1DB8EEF53086}"/>
              </a:ext>
            </a:extLst>
          </p:cNvPr>
          <p:cNvSpPr txBox="1">
            <a:spLocks/>
          </p:cNvSpPr>
          <p:nvPr/>
        </p:nvSpPr>
        <p:spPr>
          <a:xfrm>
            <a:off x="8766174" y="1388804"/>
            <a:ext cx="1875381" cy="28241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tx2"/>
              </a:buClr>
              <a:buFontTx/>
              <a:buNone/>
              <a:defRPr sz="1600" b="1" kern="1200">
                <a:solidFill>
                  <a:schemeClr val="accent3"/>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pitchFamily="34" charset="0"/>
                <a:ea typeface="+mn-ea"/>
                <a:cs typeface="+mn-cs"/>
              </a:rPr>
              <a:t>Outcomes</a:t>
            </a:r>
          </a:p>
        </p:txBody>
      </p:sp>
      <p:sp>
        <p:nvSpPr>
          <p:cNvPr id="27" name="TextBox 26">
            <a:extLst>
              <a:ext uri="{FF2B5EF4-FFF2-40B4-BE49-F238E27FC236}">
                <a16:creationId xmlns:a16="http://schemas.microsoft.com/office/drawing/2014/main" id="{6F96E5CB-B469-EAC3-A2B2-5C5BB471838C}"/>
              </a:ext>
            </a:extLst>
          </p:cNvPr>
          <p:cNvSpPr txBox="1"/>
          <p:nvPr/>
        </p:nvSpPr>
        <p:spPr>
          <a:xfrm>
            <a:off x="8733977" y="1710599"/>
            <a:ext cx="3426744" cy="2470710"/>
          </a:xfrm>
          <a:prstGeom prst="rect">
            <a:avLst/>
          </a:prstGeom>
          <a:noFill/>
          <a:ln w="6350">
            <a:noFill/>
          </a:ln>
        </p:spPr>
        <p:txBody>
          <a:bodyPr wrap="square" lIns="45720" tIns="45720" rIns="45720" bIns="45720" rtlCol="0" anchor="t" anchorCtr="1">
            <a:noAutofit/>
          </a:bodyPr>
          <a:lstStyle/>
          <a:p>
            <a:pPr marL="342900" marR="0" lvl="0" indent="-342900" algn="l" defTabSz="457200" rtl="0" eaLnBrk="1" fontAlgn="auto" latinLnBrk="0" hangingPunct="1">
              <a:lnSpc>
                <a:spcPct val="115000"/>
              </a:lnSpc>
              <a:spcBef>
                <a:spcPts val="0"/>
              </a:spcBef>
              <a:spcAft>
                <a:spcPts val="800"/>
              </a:spcAft>
              <a:buClrTx/>
              <a:buSzPts val="1000"/>
              <a:buFont typeface="Symbol" panose="05050102010706020507" pitchFamily="18" charset="2"/>
              <a:buChar char=""/>
              <a:tabLst>
                <a:tab pos="457200" algn="l"/>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Calibri Light" panose="020F0302020204030204" pitchFamily="34" charset="0"/>
                <a:cs typeface="Calibri Light" panose="020F0302020204030204" pitchFamily="34" charset="0"/>
              </a:rPr>
              <a:t>Automated the MRC document processing workflow, </a:t>
            </a:r>
            <a:r>
              <a:rPr kumimoji="0" lang="en-US" sz="1100" b="1" i="0" u="none" strike="noStrike" kern="1200" cap="none" spc="0" normalizeH="0" baseline="0" noProof="0">
                <a:ln>
                  <a:noFill/>
                </a:ln>
                <a:solidFill>
                  <a:srgbClr val="000000"/>
                </a:solidFill>
                <a:effectLst/>
                <a:uLnTx/>
                <a:uFillTx/>
                <a:latin typeface="Calibri" panose="020F0502020204030204" pitchFamily="34" charset="0"/>
                <a:ea typeface="Calibri Light" panose="020F0302020204030204" pitchFamily="34" charset="0"/>
                <a:cs typeface="Calibri Light" panose="020F0302020204030204" pitchFamily="34" charset="0"/>
              </a:rPr>
              <a:t>reducing processing time by 50%.</a:t>
            </a:r>
          </a:p>
          <a:p>
            <a:pPr marL="342900" marR="0" lvl="0" indent="-342900" algn="l" defTabSz="457200" rtl="0" eaLnBrk="1" fontAlgn="auto" latinLnBrk="0" hangingPunct="1">
              <a:lnSpc>
                <a:spcPct val="115000"/>
              </a:lnSpc>
              <a:spcBef>
                <a:spcPts val="0"/>
              </a:spcBef>
              <a:spcAft>
                <a:spcPts val="800"/>
              </a:spcAft>
              <a:buClrTx/>
              <a:buSzPts val="1000"/>
              <a:buFont typeface="Symbol" panose="05050102010706020507" pitchFamily="18" charset="2"/>
              <a:buChar char=""/>
              <a:tabLst>
                <a:tab pos="457200" algn="l"/>
              </a:tabLst>
              <a:defRPr/>
            </a:pPr>
            <a:r>
              <a:rPr kumimoji="0" lang="en-US" sz="1100" b="1" i="0" u="none" strike="noStrike" kern="1200" cap="none" spc="0" normalizeH="0" baseline="0" noProof="0">
                <a:ln>
                  <a:noFill/>
                </a:ln>
                <a:solidFill>
                  <a:srgbClr val="000000"/>
                </a:solidFill>
                <a:effectLst/>
                <a:uLnTx/>
                <a:uFillTx/>
                <a:latin typeface="Calibri" panose="020F0502020204030204" pitchFamily="34" charset="0"/>
                <a:ea typeface="Calibri Light" panose="020F0302020204030204" pitchFamily="34" charset="0"/>
                <a:cs typeface="Calibri Light" panose="020F0302020204030204" pitchFamily="34" charset="0"/>
              </a:rPr>
              <a:t>5-10 percent reduction in data errors</a:t>
            </a: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Calibri Light" panose="020F0302020204030204" pitchFamily="34" charset="0"/>
                <a:cs typeface="Calibri Light" panose="020F0302020204030204" pitchFamily="34" charset="0"/>
              </a:rPr>
              <a:t>, leading to more accurate claims settlement</a:t>
            </a:r>
          </a:p>
          <a:p>
            <a:pPr marL="342900" marR="0" lvl="0" indent="-342900" algn="l" defTabSz="457200" rtl="0" eaLnBrk="1" fontAlgn="auto" latinLnBrk="0" hangingPunct="1">
              <a:lnSpc>
                <a:spcPct val="115000"/>
              </a:lnSpc>
              <a:spcBef>
                <a:spcPts val="0"/>
              </a:spcBef>
              <a:spcAft>
                <a:spcPts val="800"/>
              </a:spcAft>
              <a:buClrTx/>
              <a:buSzPts val="1000"/>
              <a:buFont typeface="Symbol" panose="05050102010706020507" pitchFamily="18" charset="2"/>
              <a:buChar char=""/>
              <a:tabLst>
                <a:tab pos="457200" algn="l"/>
              </a:tabLst>
              <a:defRPr/>
            </a:pPr>
            <a:r>
              <a:rPr kumimoji="0" lang="en-US" sz="1100" b="1" i="0" u="none" strike="noStrike" kern="1200" cap="none" spc="0" normalizeH="0" baseline="0" noProof="0">
                <a:ln>
                  <a:noFill/>
                </a:ln>
                <a:solidFill>
                  <a:srgbClr val="000000"/>
                </a:solidFill>
                <a:effectLst/>
                <a:uLnTx/>
                <a:uFillTx/>
                <a:latin typeface="Calibri" panose="020F0502020204030204" pitchFamily="34" charset="0"/>
                <a:ea typeface="Calibri Light" panose="020F0302020204030204" pitchFamily="34" charset="0"/>
                <a:cs typeface="Calibri Light" panose="020F0302020204030204" pitchFamily="34" charset="0"/>
              </a:rPr>
              <a:t>Reduced operational costs by 30% </a:t>
            </a: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Calibri Light" panose="020F0302020204030204" pitchFamily="34" charset="0"/>
                <a:cs typeface="Calibri Light" panose="020F0302020204030204" pitchFamily="34" charset="0"/>
              </a:rPr>
              <a:t>due to decreased manual labor and faster processing times.</a:t>
            </a:r>
          </a:p>
          <a:p>
            <a:pPr marL="342900" marR="0" lvl="0" indent="-342900" algn="l" defTabSz="457200" rtl="0" eaLnBrk="1" fontAlgn="auto" latinLnBrk="0" hangingPunct="1">
              <a:lnSpc>
                <a:spcPct val="115000"/>
              </a:lnSpc>
              <a:spcBef>
                <a:spcPts val="0"/>
              </a:spcBef>
              <a:spcAft>
                <a:spcPts val="800"/>
              </a:spcAft>
              <a:buClrTx/>
              <a:buSzPts val="1000"/>
              <a:buFont typeface="Symbol" panose="05050102010706020507" pitchFamily="18" charset="2"/>
              <a:buChar char=""/>
              <a:tabLst>
                <a:tab pos="457200" algn="l"/>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Calibri Light" panose="020F0302020204030204" pitchFamily="34" charset="0"/>
                <a:cs typeface="Calibri Light" panose="020F0302020204030204" pitchFamily="34" charset="0"/>
              </a:rPr>
              <a:t>Ensured </a:t>
            </a:r>
            <a:r>
              <a:rPr kumimoji="0" lang="en-US" sz="1100" b="1" i="0" u="none" strike="noStrike" kern="1200" cap="none" spc="0" normalizeH="0" baseline="0" noProof="0">
                <a:ln>
                  <a:noFill/>
                </a:ln>
                <a:solidFill>
                  <a:srgbClr val="000000"/>
                </a:solidFill>
                <a:effectLst/>
                <a:uLnTx/>
                <a:uFillTx/>
                <a:latin typeface="Calibri" panose="020F0502020204030204" pitchFamily="34" charset="0"/>
                <a:ea typeface="Calibri Light" panose="020F0302020204030204" pitchFamily="34" charset="0"/>
                <a:cs typeface="Calibri Light" panose="020F0302020204030204" pitchFamily="34" charset="0"/>
              </a:rPr>
              <a:t>adherence to Underwriting guidance </a:t>
            </a: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Calibri Light" panose="020F0302020204030204" pitchFamily="34" charset="0"/>
                <a:cs typeface="Calibri Light" panose="020F0302020204030204" pitchFamily="34" charset="0"/>
              </a:rPr>
              <a:t>with automated checks and data validations</a:t>
            </a:r>
          </a:p>
          <a:p>
            <a:pPr marL="342900" marR="0" lvl="0" indent="-342900" algn="l" defTabSz="457200" rtl="0" eaLnBrk="1" fontAlgn="auto" latinLnBrk="0" hangingPunct="1">
              <a:lnSpc>
                <a:spcPct val="115000"/>
              </a:lnSpc>
              <a:spcBef>
                <a:spcPts val="0"/>
              </a:spcBef>
              <a:spcAft>
                <a:spcPts val="800"/>
              </a:spcAft>
              <a:buClrTx/>
              <a:buSzPts val="1000"/>
              <a:buFont typeface="Symbol" panose="05050102010706020507" pitchFamily="18" charset="2"/>
              <a:buChar char=""/>
              <a:tabLst>
                <a:tab pos="457200" algn="l"/>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Calibri Light" panose="020F0302020204030204" pitchFamily="34" charset="0"/>
                <a:cs typeface="Calibri Light" panose="020F0302020204030204" pitchFamily="34" charset="0"/>
              </a:rPr>
              <a:t>Faster and more accurate processing led to </a:t>
            </a:r>
            <a:r>
              <a:rPr kumimoji="0" lang="en-US" sz="1100" i="0" u="none" strike="noStrike" kern="1200" cap="none" spc="0" normalizeH="0" baseline="0" noProof="0">
                <a:ln>
                  <a:noFill/>
                </a:ln>
                <a:solidFill>
                  <a:srgbClr val="000000"/>
                </a:solidFill>
                <a:effectLst/>
                <a:uLnTx/>
                <a:uFillTx/>
                <a:latin typeface="Calibri" panose="020F0502020204030204" pitchFamily="34" charset="0"/>
                <a:ea typeface="Calibri Light" panose="020F0302020204030204" pitchFamily="34" charset="0"/>
                <a:cs typeface="Calibri Light" panose="020F0302020204030204" pitchFamily="34" charset="0"/>
              </a:rPr>
              <a:t>improved customer satisfaction.</a:t>
            </a:r>
          </a:p>
        </p:txBody>
      </p:sp>
      <p:sp>
        <p:nvSpPr>
          <p:cNvPr id="4" name="Text Placeholder 2">
            <a:extLst>
              <a:ext uri="{FF2B5EF4-FFF2-40B4-BE49-F238E27FC236}">
                <a16:creationId xmlns:a16="http://schemas.microsoft.com/office/drawing/2014/main" id="{37AE211B-FB2E-7A6E-9F76-761A01126C2A}"/>
              </a:ext>
            </a:extLst>
          </p:cNvPr>
          <p:cNvSpPr txBox="1">
            <a:spLocks/>
          </p:cNvSpPr>
          <p:nvPr/>
        </p:nvSpPr>
        <p:spPr>
          <a:xfrm>
            <a:off x="203200" y="99259"/>
            <a:ext cx="11430000" cy="254000"/>
          </a:xfrm>
          <a:prstGeom prst="rect">
            <a:avLst/>
          </a:prstGeom>
        </p:spPr>
        <p:txBody>
          <a:bodyPr vert="horz" lIns="0" tIns="0" rIns="0" bIns="0" rtlCol="0" anchor="t">
            <a:noAutofit/>
          </a:bodyPr>
          <a:lstStyle>
            <a:lvl1pPr indent="0" defTabSz="914400">
              <a:lnSpc>
                <a:spcPct val="90000"/>
              </a:lnSpc>
              <a:spcBef>
                <a:spcPts val="1000"/>
              </a:spcBef>
              <a:buClr>
                <a:schemeClr val="tx2"/>
              </a:buClr>
              <a:buFontTx/>
              <a:buNone/>
              <a:defRPr sz="1600" b="1">
                <a:solidFill>
                  <a:schemeClr val="accent3"/>
                </a:solidFill>
              </a:defRPr>
            </a:lvl1pPr>
            <a:lvl2pPr marL="290513" indent="0" defTabSz="914400">
              <a:lnSpc>
                <a:spcPct val="90000"/>
              </a:lnSpc>
              <a:spcBef>
                <a:spcPts val="500"/>
              </a:spcBef>
              <a:buFontTx/>
              <a:buNone/>
              <a:tabLst/>
              <a:defRPr>
                <a:solidFill>
                  <a:schemeClr val="accent3"/>
                </a:solidFill>
              </a:defRPr>
            </a:lvl2pPr>
            <a:lvl3pPr marL="582613" indent="0" defTabSz="914400">
              <a:lnSpc>
                <a:spcPct val="90000"/>
              </a:lnSpc>
              <a:spcBef>
                <a:spcPts val="500"/>
              </a:spcBef>
              <a:buFontTx/>
              <a:buNone/>
              <a:tabLst/>
              <a:defRPr>
                <a:solidFill>
                  <a:schemeClr val="accent3"/>
                </a:solidFill>
              </a:defRPr>
            </a:lvl3pPr>
            <a:lvl4pPr marL="855663" indent="0" defTabSz="914400">
              <a:lnSpc>
                <a:spcPct val="90000"/>
              </a:lnSpc>
              <a:spcBef>
                <a:spcPts val="500"/>
              </a:spcBef>
              <a:buFontTx/>
              <a:buNone/>
              <a:tabLst/>
              <a:defRPr>
                <a:solidFill>
                  <a:schemeClr val="accent3"/>
                </a:solidFill>
              </a:defRPr>
            </a:lvl4pPr>
            <a:lvl5pPr marL="1100138" indent="0" defTabSz="914400">
              <a:lnSpc>
                <a:spcPct val="90000"/>
              </a:lnSpc>
              <a:spcBef>
                <a:spcPts val="500"/>
              </a:spcBef>
              <a:buFontTx/>
              <a:buNone/>
              <a:tabLst/>
              <a:defRPr>
                <a:solidFill>
                  <a:schemeClr val="accent3"/>
                </a:solidFill>
              </a:defRP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sz="1400">
                <a:solidFill>
                  <a:srgbClr val="005071"/>
                </a:solidFill>
                <a:latin typeface="Calibri" panose="020F0502020204030204" pitchFamily="34" charset="0"/>
              </a:rPr>
              <a:t>Our Appian Offerings - </a:t>
            </a:r>
            <a:r>
              <a:rPr kumimoji="0" lang="en-US" sz="1400" i="0" u="none" strike="noStrike" kern="1200" cap="none" spc="0" normalizeH="0" baseline="0" noProof="0">
                <a:ln>
                  <a:noFill/>
                </a:ln>
                <a:solidFill>
                  <a:srgbClr val="005071"/>
                </a:solidFill>
                <a:effectLst/>
                <a:uLnTx/>
                <a:uFillTx/>
                <a:latin typeface="Calibri" panose="020F0502020204030204" pitchFamily="34" charset="0"/>
                <a:ea typeface="+mn-ea"/>
                <a:cs typeface="+mn-cs"/>
              </a:rPr>
              <a:t>I</a:t>
            </a:r>
            <a:r>
              <a:rPr kumimoji="0" lang="en-US" altLang="ko-KR" sz="1400" i="0" u="none" strike="noStrike" kern="1200" cap="none" spc="0" normalizeH="0" baseline="0" noProof="0">
                <a:ln>
                  <a:noFill/>
                </a:ln>
                <a:solidFill>
                  <a:srgbClr val="005071"/>
                </a:solidFill>
                <a:effectLst/>
                <a:uLnTx/>
                <a:uFillTx/>
                <a:latin typeface="Calibri" panose="020F0502020204030204" pitchFamily="34" charset="0"/>
                <a:ea typeface="맑은 고딕" panose="020B0503020000020004" pitchFamily="34" charset="-127"/>
                <a:cs typeface="+mn-cs"/>
              </a:rPr>
              <a:t>ndustry Solutions &amp; Accelerators</a:t>
            </a:r>
            <a:r>
              <a:rPr lang="en-US" sz="1400">
                <a:solidFill>
                  <a:srgbClr val="005071"/>
                </a:solidFill>
                <a:latin typeface="Calibri" panose="020F0502020204030204" pitchFamily="34" charset="0"/>
              </a:rPr>
              <a:t> – Case Study</a:t>
            </a:r>
          </a:p>
        </p:txBody>
      </p:sp>
      <p:sp>
        <p:nvSpPr>
          <p:cNvPr id="6" name="Text Placeholder 13">
            <a:extLst>
              <a:ext uri="{FF2B5EF4-FFF2-40B4-BE49-F238E27FC236}">
                <a16:creationId xmlns:a16="http://schemas.microsoft.com/office/drawing/2014/main" id="{608F1653-21B7-9E53-E02E-10A713BE366C}"/>
              </a:ext>
            </a:extLst>
          </p:cNvPr>
          <p:cNvSpPr txBox="1">
            <a:spLocks/>
          </p:cNvSpPr>
          <p:nvPr/>
        </p:nvSpPr>
        <p:spPr>
          <a:xfrm>
            <a:off x="368300" y="368300"/>
            <a:ext cx="11557000" cy="641350"/>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Clr>
                <a:schemeClr val="tx2"/>
              </a:buClr>
              <a:buFont typeface="Arial" panose="020B0604020202020204" pitchFamily="34" charset="0"/>
              <a:buNone/>
              <a:defRPr sz="3600" kern="1200">
                <a:solidFill>
                  <a:schemeClr val="tx2"/>
                </a:solidFill>
                <a:latin typeface="+mj-lt"/>
                <a:ea typeface="+mn-ea"/>
                <a:cs typeface="+mn-cs"/>
              </a:defRPr>
            </a:lvl1pPr>
            <a:lvl2pPr marL="290513" indent="0" algn="l" defTabSz="914400" rtl="0" eaLnBrk="1" latinLnBrk="0" hangingPunct="1">
              <a:lnSpc>
                <a:spcPct val="90000"/>
              </a:lnSpc>
              <a:spcBef>
                <a:spcPts val="500"/>
              </a:spcBef>
              <a:buFont typeface="System Font Regular"/>
              <a:buNone/>
              <a:tabLst/>
              <a:defRPr sz="2400" kern="1200">
                <a:solidFill>
                  <a:schemeClr val="tx2"/>
                </a:solidFill>
                <a:latin typeface="+mj-lt"/>
                <a:ea typeface="+mn-ea"/>
                <a:cs typeface="+mn-cs"/>
              </a:defRPr>
            </a:lvl2pPr>
            <a:lvl3pPr marL="582613" indent="0" algn="l" defTabSz="914400" rtl="0" eaLnBrk="1" latinLnBrk="0" hangingPunct="1">
              <a:lnSpc>
                <a:spcPct val="90000"/>
              </a:lnSpc>
              <a:spcBef>
                <a:spcPts val="500"/>
              </a:spcBef>
              <a:buFont typeface="System Font Regular"/>
              <a:buNone/>
              <a:tabLst/>
              <a:defRPr sz="2000" kern="1200">
                <a:solidFill>
                  <a:schemeClr val="tx2"/>
                </a:solidFill>
                <a:latin typeface="+mj-lt"/>
                <a:ea typeface="+mn-ea"/>
                <a:cs typeface="+mn-cs"/>
              </a:defRPr>
            </a:lvl3pPr>
            <a:lvl4pPr marL="855663" indent="0" algn="l" defTabSz="914400" rtl="0" eaLnBrk="1" latinLnBrk="0" hangingPunct="1">
              <a:lnSpc>
                <a:spcPct val="90000"/>
              </a:lnSpc>
              <a:spcBef>
                <a:spcPts val="500"/>
              </a:spcBef>
              <a:buFont typeface="System Font Regular"/>
              <a:buNone/>
              <a:tabLst/>
              <a:defRPr sz="1800" kern="1200">
                <a:solidFill>
                  <a:schemeClr val="tx2"/>
                </a:solidFill>
                <a:latin typeface="+mj-lt"/>
                <a:ea typeface="+mn-ea"/>
                <a:cs typeface="+mn-cs"/>
              </a:defRPr>
            </a:lvl4pPr>
            <a:lvl5pPr marL="1100138" indent="0" algn="l" defTabSz="914400" rtl="0" eaLnBrk="1" latinLnBrk="0" hangingPunct="1">
              <a:lnSpc>
                <a:spcPct val="90000"/>
              </a:lnSpc>
              <a:spcBef>
                <a:spcPts val="500"/>
              </a:spcBef>
              <a:buFont typeface="System Font Regular"/>
              <a:buNone/>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kern="0">
                <a:solidFill>
                  <a:srgbClr val="FB4D0A"/>
                </a:solidFill>
                <a:latin typeface="Calibri" panose="020F0502020204030204" pitchFamily="34" charset="0"/>
                <a:cs typeface="Calibri Light" panose="020F0302020204030204" pitchFamily="34" charset="0"/>
              </a:rPr>
              <a:t>Post-bind workflow automation powered by Appian and IDP</a:t>
            </a:r>
            <a:endParaRPr lang="en-US" sz="2400">
              <a:solidFill>
                <a:srgbClr val="FB4D0A"/>
              </a:solidFill>
              <a:latin typeface="Calibri" panose="020F0502020204030204" pitchFamily="34" charset="0"/>
            </a:endParaRPr>
          </a:p>
        </p:txBody>
      </p:sp>
      <p:sp>
        <p:nvSpPr>
          <p:cNvPr id="7" name="Text Placeholder 23">
            <a:extLst>
              <a:ext uri="{FF2B5EF4-FFF2-40B4-BE49-F238E27FC236}">
                <a16:creationId xmlns:a16="http://schemas.microsoft.com/office/drawing/2014/main" id="{734FB0D5-BC6F-730A-7A3B-EB01E217E495}"/>
              </a:ext>
            </a:extLst>
          </p:cNvPr>
          <p:cNvSpPr txBox="1">
            <a:spLocks/>
          </p:cNvSpPr>
          <p:nvPr/>
        </p:nvSpPr>
        <p:spPr>
          <a:xfrm>
            <a:off x="8856788" y="4294138"/>
            <a:ext cx="2677207" cy="28241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tx2"/>
              </a:buClr>
              <a:buFontTx/>
              <a:buNone/>
              <a:defRPr sz="1600" b="1" kern="1200">
                <a:solidFill>
                  <a:schemeClr val="tx2"/>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pitchFamily="34" charset="0"/>
                <a:ea typeface="+mn-ea"/>
                <a:cs typeface="+mn-cs"/>
              </a:rPr>
              <a:t>Ap</a:t>
            </a:r>
            <a:r>
              <a:rPr lang="en-US">
                <a:solidFill>
                  <a:srgbClr val="005071"/>
                </a:solidFill>
                <a:latin typeface="Calibri" panose="020F0502020204030204" pitchFamily="34" charset="0"/>
              </a:rPr>
              <a:t>pian Components</a:t>
            </a:r>
          </a:p>
        </p:txBody>
      </p:sp>
      <p:pic>
        <p:nvPicPr>
          <p:cNvPr id="10" name="Picture 9">
            <a:extLst>
              <a:ext uri="{FF2B5EF4-FFF2-40B4-BE49-F238E27FC236}">
                <a16:creationId xmlns:a16="http://schemas.microsoft.com/office/drawing/2014/main" id="{72B9300C-81F8-5D1A-63FE-28A12449AADD}"/>
              </a:ext>
            </a:extLst>
          </p:cNvPr>
          <p:cNvPicPr>
            <a:picLocks noChangeAspect="1"/>
          </p:cNvPicPr>
          <p:nvPr/>
        </p:nvPicPr>
        <p:blipFill>
          <a:blip r:embed="rId3">
            <a:duotone>
              <a:schemeClr val="accent3">
                <a:shade val="45000"/>
                <a:satMod val="135000"/>
              </a:schemeClr>
              <a:prstClr val="white"/>
            </a:duotone>
          </a:blip>
          <a:stretch>
            <a:fillRect/>
          </a:stretch>
        </p:blipFill>
        <p:spPr>
          <a:xfrm>
            <a:off x="8806326" y="4639082"/>
            <a:ext cx="618282" cy="523273"/>
          </a:xfrm>
          <a:prstGeom prst="rect">
            <a:avLst/>
          </a:prstGeom>
        </p:spPr>
      </p:pic>
      <p:sp>
        <p:nvSpPr>
          <p:cNvPr id="13" name="Text Placeholder 23">
            <a:extLst>
              <a:ext uri="{FF2B5EF4-FFF2-40B4-BE49-F238E27FC236}">
                <a16:creationId xmlns:a16="http://schemas.microsoft.com/office/drawing/2014/main" id="{A11A1275-B2F5-AAD4-1D60-1A8215EB5D33}"/>
              </a:ext>
            </a:extLst>
          </p:cNvPr>
          <p:cNvSpPr txBox="1">
            <a:spLocks/>
          </p:cNvSpPr>
          <p:nvPr/>
        </p:nvSpPr>
        <p:spPr>
          <a:xfrm>
            <a:off x="8762074" y="5251125"/>
            <a:ext cx="793289" cy="147373"/>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Clr>
                <a:schemeClr val="tx2"/>
              </a:buClr>
              <a:buFontTx/>
              <a:buNone/>
              <a:defRPr sz="1600" b="1" kern="1200">
                <a:solidFill>
                  <a:schemeClr val="tx2"/>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
                <a:srgbClr val="FB4D0A"/>
              </a:buClr>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Data Fabric</a:t>
            </a:r>
            <a:endParaRPr kumimoji="0" lang="en-US" sz="1600" b="1" i="0" u="none" strike="noStrike" kern="1200" cap="none" spc="0" normalizeH="0" baseline="0" noProof="0">
              <a:ln>
                <a:noFill/>
              </a:ln>
              <a:solidFill>
                <a:srgbClr val="FB4D0A"/>
              </a:solidFill>
              <a:effectLst/>
              <a:uLnTx/>
              <a:uFillTx/>
              <a:latin typeface="Calibri" panose="020F0502020204030204" pitchFamily="34" charset="0"/>
              <a:ea typeface="+mn-ea"/>
              <a:cs typeface="+mn-cs"/>
            </a:endParaRPr>
          </a:p>
        </p:txBody>
      </p:sp>
      <p:sp>
        <p:nvSpPr>
          <p:cNvPr id="23" name="Text Placeholder 23">
            <a:extLst>
              <a:ext uri="{FF2B5EF4-FFF2-40B4-BE49-F238E27FC236}">
                <a16:creationId xmlns:a16="http://schemas.microsoft.com/office/drawing/2014/main" id="{E31AE9B3-5850-CCEF-6369-36E2C0286783}"/>
              </a:ext>
            </a:extLst>
          </p:cNvPr>
          <p:cNvSpPr txBox="1">
            <a:spLocks/>
          </p:cNvSpPr>
          <p:nvPr/>
        </p:nvSpPr>
        <p:spPr>
          <a:xfrm>
            <a:off x="9679668" y="5251125"/>
            <a:ext cx="899390" cy="147373"/>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Clr>
                <a:schemeClr val="tx2"/>
              </a:buClr>
              <a:buFontTx/>
              <a:buNone/>
              <a:defRPr sz="1600" b="1" kern="1200">
                <a:solidFill>
                  <a:schemeClr val="tx2"/>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
                <a:srgbClr val="FB4D0A"/>
              </a:buClr>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API Integration</a:t>
            </a:r>
            <a:endParaRPr kumimoji="0" lang="en-US" sz="1600" b="1" i="0" u="none" strike="noStrike" kern="1200" cap="none" spc="0" normalizeH="0" baseline="0" noProof="0">
              <a:ln>
                <a:noFill/>
              </a:ln>
              <a:solidFill>
                <a:srgbClr val="FB4D0A"/>
              </a:solidFill>
              <a:effectLst/>
              <a:uLnTx/>
              <a:uFillTx/>
              <a:latin typeface="Calibri" panose="020F0502020204030204" pitchFamily="34" charset="0"/>
              <a:ea typeface="+mn-ea"/>
              <a:cs typeface="+mn-cs"/>
            </a:endParaRPr>
          </a:p>
        </p:txBody>
      </p:sp>
      <p:pic>
        <p:nvPicPr>
          <p:cNvPr id="26" name="Picture 25">
            <a:extLst>
              <a:ext uri="{FF2B5EF4-FFF2-40B4-BE49-F238E27FC236}">
                <a16:creationId xmlns:a16="http://schemas.microsoft.com/office/drawing/2014/main" id="{1F24BF60-BE96-51BF-2C22-9B985F6C0C28}"/>
              </a:ext>
            </a:extLst>
          </p:cNvPr>
          <p:cNvPicPr>
            <a:picLocks noChangeAspect="1"/>
          </p:cNvPicPr>
          <p:nvPr/>
        </p:nvPicPr>
        <p:blipFill>
          <a:blip r:embed="rId4">
            <a:duotone>
              <a:schemeClr val="accent3">
                <a:shade val="45000"/>
                <a:satMod val="135000"/>
              </a:schemeClr>
              <a:prstClr val="white"/>
            </a:duotone>
          </a:blip>
          <a:stretch>
            <a:fillRect/>
          </a:stretch>
        </p:blipFill>
        <p:spPr>
          <a:xfrm>
            <a:off x="9803151" y="4639082"/>
            <a:ext cx="504825" cy="600075"/>
          </a:xfrm>
          <a:prstGeom prst="rect">
            <a:avLst/>
          </a:prstGeom>
        </p:spPr>
      </p:pic>
      <p:sp>
        <p:nvSpPr>
          <p:cNvPr id="29" name="Text Placeholder 23">
            <a:extLst>
              <a:ext uri="{FF2B5EF4-FFF2-40B4-BE49-F238E27FC236}">
                <a16:creationId xmlns:a16="http://schemas.microsoft.com/office/drawing/2014/main" id="{9B7C2C0B-1979-8321-F2DF-CA1397F8338A}"/>
              </a:ext>
            </a:extLst>
          </p:cNvPr>
          <p:cNvSpPr txBox="1">
            <a:spLocks/>
          </p:cNvSpPr>
          <p:nvPr/>
        </p:nvSpPr>
        <p:spPr>
          <a:xfrm>
            <a:off x="8984382" y="6090288"/>
            <a:ext cx="320656" cy="147373"/>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Clr>
                <a:schemeClr val="tx2"/>
              </a:buClr>
              <a:buFontTx/>
              <a:buNone/>
              <a:defRPr sz="1600" b="1" kern="1200">
                <a:solidFill>
                  <a:schemeClr val="tx2"/>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
                <a:srgbClr val="FB4D0A"/>
              </a:buClr>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Calibri"/>
                <a:cs typeface="Calibri"/>
              </a:rPr>
              <a:t>IDP</a:t>
            </a:r>
            <a:endParaRPr kumimoji="0" lang="en-US" sz="1600" b="1" i="0" u="none" strike="noStrike" kern="1200" cap="none" spc="0" normalizeH="0" baseline="0" noProof="0">
              <a:ln>
                <a:noFill/>
              </a:ln>
              <a:solidFill>
                <a:srgbClr val="FB4D0A"/>
              </a:solidFill>
              <a:effectLst/>
              <a:uLnTx/>
              <a:uFillTx/>
              <a:latin typeface="Calibri" panose="020F0502020204030204" pitchFamily="34" charset="0"/>
              <a:ea typeface="+mn-ea"/>
              <a:cs typeface="+mn-cs"/>
            </a:endParaRPr>
          </a:p>
        </p:txBody>
      </p:sp>
      <p:sp>
        <p:nvSpPr>
          <p:cNvPr id="31" name="Text Placeholder 23">
            <a:extLst>
              <a:ext uri="{FF2B5EF4-FFF2-40B4-BE49-F238E27FC236}">
                <a16:creationId xmlns:a16="http://schemas.microsoft.com/office/drawing/2014/main" id="{5FDED173-3468-0721-F207-55ADEB8AE0B0}"/>
              </a:ext>
            </a:extLst>
          </p:cNvPr>
          <p:cNvSpPr txBox="1">
            <a:spLocks/>
          </p:cNvSpPr>
          <p:nvPr/>
        </p:nvSpPr>
        <p:spPr>
          <a:xfrm>
            <a:off x="9736206" y="6090288"/>
            <a:ext cx="629314" cy="147373"/>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Clr>
                <a:schemeClr val="tx2"/>
              </a:buClr>
              <a:buFontTx/>
              <a:buNone/>
              <a:defRPr sz="1600" b="1" kern="1200">
                <a:solidFill>
                  <a:schemeClr val="tx2"/>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
                <a:srgbClr val="FB4D0A"/>
              </a:buClr>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Workflow</a:t>
            </a:r>
            <a:endParaRPr kumimoji="0" lang="en-US" sz="1600" b="1" i="0" u="none" strike="noStrike" kern="1200" cap="none" spc="0" normalizeH="0" baseline="0" noProof="0">
              <a:ln>
                <a:noFill/>
              </a:ln>
              <a:solidFill>
                <a:srgbClr val="FB4D0A"/>
              </a:solidFill>
              <a:effectLst/>
              <a:uLnTx/>
              <a:uFillTx/>
              <a:latin typeface="Calibri" panose="020F0502020204030204" pitchFamily="34" charset="0"/>
              <a:ea typeface="+mn-ea"/>
              <a:cs typeface="+mn-cs"/>
            </a:endParaRPr>
          </a:p>
        </p:txBody>
      </p:sp>
      <p:pic>
        <p:nvPicPr>
          <p:cNvPr id="33" name="Picture 32">
            <a:extLst>
              <a:ext uri="{FF2B5EF4-FFF2-40B4-BE49-F238E27FC236}">
                <a16:creationId xmlns:a16="http://schemas.microsoft.com/office/drawing/2014/main" id="{169B8511-CA91-6B0C-74ED-87C897647B63}"/>
              </a:ext>
            </a:extLst>
          </p:cNvPr>
          <p:cNvPicPr>
            <a:picLocks noChangeAspect="1"/>
          </p:cNvPicPr>
          <p:nvPr/>
        </p:nvPicPr>
        <p:blipFill>
          <a:blip r:embed="rId5"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8864562" y="5512308"/>
            <a:ext cx="617558" cy="512422"/>
          </a:xfrm>
          <a:prstGeom prst="rect">
            <a:avLst/>
          </a:prstGeom>
        </p:spPr>
      </p:pic>
      <p:pic>
        <p:nvPicPr>
          <p:cNvPr id="35" name="Picture 34">
            <a:extLst>
              <a:ext uri="{FF2B5EF4-FFF2-40B4-BE49-F238E27FC236}">
                <a16:creationId xmlns:a16="http://schemas.microsoft.com/office/drawing/2014/main" id="{F6010315-13FF-369E-1DC2-E5554BF8F8CF}"/>
              </a:ext>
            </a:extLst>
          </p:cNvPr>
          <p:cNvPicPr>
            <a:picLocks noChangeAspect="1"/>
          </p:cNvPicPr>
          <p:nvPr/>
        </p:nvPicPr>
        <p:blipFill>
          <a:blip r:embed="rId6"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9602386" y="5512308"/>
            <a:ext cx="627324" cy="522309"/>
          </a:xfrm>
          <a:prstGeom prst="rect">
            <a:avLst/>
          </a:prstGeom>
        </p:spPr>
      </p:pic>
      <p:pic>
        <p:nvPicPr>
          <p:cNvPr id="37" name="Picture 36">
            <a:extLst>
              <a:ext uri="{FF2B5EF4-FFF2-40B4-BE49-F238E27FC236}">
                <a16:creationId xmlns:a16="http://schemas.microsoft.com/office/drawing/2014/main" id="{0A93BB2B-3CBC-E328-D6D5-49C18ED7EFC1}"/>
              </a:ext>
            </a:extLst>
          </p:cNvPr>
          <p:cNvPicPr>
            <a:picLocks noChangeAspect="1"/>
          </p:cNvPicPr>
          <p:nvPr/>
        </p:nvPicPr>
        <p:blipFill>
          <a:blip r:embed="rId7"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10686517" y="4639082"/>
            <a:ext cx="636126" cy="512784"/>
          </a:xfrm>
          <a:prstGeom prst="rect">
            <a:avLst/>
          </a:prstGeom>
        </p:spPr>
      </p:pic>
      <p:sp>
        <p:nvSpPr>
          <p:cNvPr id="39" name="Text Placeholder 23">
            <a:extLst>
              <a:ext uri="{FF2B5EF4-FFF2-40B4-BE49-F238E27FC236}">
                <a16:creationId xmlns:a16="http://schemas.microsoft.com/office/drawing/2014/main" id="{CB846BED-C57B-5A44-5016-E90637F29B71}"/>
              </a:ext>
            </a:extLst>
          </p:cNvPr>
          <p:cNvSpPr txBox="1">
            <a:spLocks/>
          </p:cNvSpPr>
          <p:nvPr/>
        </p:nvSpPr>
        <p:spPr>
          <a:xfrm>
            <a:off x="10728284" y="5251125"/>
            <a:ext cx="629314" cy="147373"/>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Clr>
                <a:schemeClr val="tx2"/>
              </a:buClr>
              <a:buFontTx/>
              <a:buNone/>
              <a:defRPr sz="1600" b="1" kern="1200">
                <a:solidFill>
                  <a:schemeClr val="tx2"/>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
                <a:srgbClr val="FB4D0A"/>
              </a:buClr>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Insights</a:t>
            </a:r>
            <a:endParaRPr kumimoji="0" lang="en-US" sz="1600" b="1"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2" name="Text Placeholder 2">
            <a:extLst>
              <a:ext uri="{FF2B5EF4-FFF2-40B4-BE49-F238E27FC236}">
                <a16:creationId xmlns:a16="http://schemas.microsoft.com/office/drawing/2014/main" id="{D61796C3-018A-5E7B-A38C-D8F5B79B24B1}"/>
              </a:ext>
            </a:extLst>
          </p:cNvPr>
          <p:cNvSpPr txBox="1">
            <a:spLocks/>
          </p:cNvSpPr>
          <p:nvPr/>
        </p:nvSpPr>
        <p:spPr>
          <a:xfrm>
            <a:off x="11074400" y="0"/>
            <a:ext cx="1117600" cy="254000"/>
          </a:xfrm>
          <a:prstGeom prst="rect">
            <a:avLst/>
          </a:prstGeom>
        </p:spPr>
        <p:txBody>
          <a:bodyPr vert="horz" lIns="0" tIns="0" rIns="0" bIns="0" rtlCol="0" anchor="ctr">
            <a:noAutofit/>
          </a:bodyPr>
          <a:lstStyle>
            <a:lvl1pPr indent="0" defTabSz="914400">
              <a:lnSpc>
                <a:spcPct val="90000"/>
              </a:lnSpc>
              <a:spcBef>
                <a:spcPts val="1000"/>
              </a:spcBef>
              <a:buClr>
                <a:schemeClr val="tx2"/>
              </a:buClr>
              <a:buFontTx/>
              <a:buNone/>
              <a:defRPr sz="1600" b="1">
                <a:solidFill>
                  <a:schemeClr val="accent3"/>
                </a:solidFill>
              </a:defRPr>
            </a:lvl1pPr>
            <a:lvl2pPr marL="290513" indent="0" defTabSz="914400">
              <a:lnSpc>
                <a:spcPct val="90000"/>
              </a:lnSpc>
              <a:spcBef>
                <a:spcPts val="500"/>
              </a:spcBef>
              <a:buFontTx/>
              <a:buNone/>
              <a:tabLst/>
              <a:defRPr>
                <a:solidFill>
                  <a:schemeClr val="accent3"/>
                </a:solidFill>
              </a:defRPr>
            </a:lvl2pPr>
            <a:lvl3pPr marL="582613" indent="0" defTabSz="914400">
              <a:lnSpc>
                <a:spcPct val="90000"/>
              </a:lnSpc>
              <a:spcBef>
                <a:spcPts val="500"/>
              </a:spcBef>
              <a:buFontTx/>
              <a:buNone/>
              <a:tabLst/>
              <a:defRPr>
                <a:solidFill>
                  <a:schemeClr val="accent3"/>
                </a:solidFill>
              </a:defRPr>
            </a:lvl3pPr>
            <a:lvl4pPr marL="855663" indent="0" defTabSz="914400">
              <a:lnSpc>
                <a:spcPct val="90000"/>
              </a:lnSpc>
              <a:spcBef>
                <a:spcPts val="500"/>
              </a:spcBef>
              <a:buFontTx/>
              <a:buNone/>
              <a:tabLst/>
              <a:defRPr>
                <a:solidFill>
                  <a:schemeClr val="accent3"/>
                </a:solidFill>
              </a:defRPr>
            </a:lvl4pPr>
            <a:lvl5pPr marL="1100138" indent="0" defTabSz="914400">
              <a:lnSpc>
                <a:spcPct val="90000"/>
              </a:lnSpc>
              <a:spcBef>
                <a:spcPts val="500"/>
              </a:spcBef>
              <a:buFontTx/>
              <a:buNone/>
              <a:tabLst/>
              <a:defRPr>
                <a:solidFill>
                  <a:schemeClr val="accent3"/>
                </a:solidFill>
              </a:defRP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90000"/>
              </a:lnSpc>
              <a:spcBef>
                <a:spcPts val="1000"/>
              </a:spcBef>
              <a:spcAft>
                <a:spcPts val="0"/>
              </a:spcAft>
              <a:buClr>
                <a:srgbClr val="FB4D0A"/>
              </a:buClr>
              <a:buSzTx/>
              <a:buFontTx/>
              <a:buNone/>
              <a:tabLst/>
              <a:defRPr/>
            </a:pPr>
            <a:r>
              <a:rPr kumimoji="0" lang="en-US" sz="1400" i="0" u="none" strike="noStrike" kern="1200" cap="none" spc="0" normalizeH="0" baseline="0" noProof="0">
                <a:ln>
                  <a:noFill/>
                </a:ln>
                <a:solidFill>
                  <a:srgbClr val="005071"/>
                </a:solidFill>
                <a:effectLst/>
                <a:uLnTx/>
                <a:uFillTx/>
                <a:latin typeface="Calibri" panose="020F0502020204030204" pitchFamily="34" charset="0"/>
                <a:ea typeface="+mn-ea"/>
                <a:cs typeface="+mn-cs"/>
              </a:rPr>
              <a:t>Case Study #6</a:t>
            </a:r>
          </a:p>
        </p:txBody>
      </p:sp>
    </p:spTree>
    <p:extLst>
      <p:ext uri="{BB962C8B-B14F-4D97-AF65-F5344CB8AC3E}">
        <p14:creationId xmlns:p14="http://schemas.microsoft.com/office/powerpoint/2010/main" val="3809500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383AC1-6B2C-3974-C485-951CED4673C7}"/>
            </a:ext>
          </a:extLst>
        </p:cNvPr>
        <p:cNvGrpSpPr/>
        <p:nvPr/>
      </p:nvGrpSpPr>
      <p:grpSpPr>
        <a:xfrm>
          <a:off x="0" y="0"/>
          <a:ext cx="0" cy="0"/>
          <a:chOff x="0" y="0"/>
          <a:chExt cx="0" cy="0"/>
        </a:xfrm>
      </p:grpSpPr>
      <p:sp>
        <p:nvSpPr>
          <p:cNvPr id="8" name="Text Placeholder 18">
            <a:extLst>
              <a:ext uri="{FF2B5EF4-FFF2-40B4-BE49-F238E27FC236}">
                <a16:creationId xmlns:a16="http://schemas.microsoft.com/office/drawing/2014/main" id="{51B62CE6-A6A5-CA3B-81B8-40A8E52B80F9}"/>
              </a:ext>
            </a:extLst>
          </p:cNvPr>
          <p:cNvSpPr txBox="1">
            <a:spLocks/>
          </p:cNvSpPr>
          <p:nvPr/>
        </p:nvSpPr>
        <p:spPr>
          <a:xfrm>
            <a:off x="3051156" y="1924655"/>
            <a:ext cx="5971237" cy="1401677"/>
          </a:xfrm>
          <a:prstGeom prst="rect">
            <a:avLst/>
          </a:prstGeom>
        </p:spPr>
        <p:txBody>
          <a:bodyPr vert="horz" lIns="0" tIns="0" rIns="0" bIns="0" rtlCol="0">
            <a:noAutofit/>
          </a:bodyPr>
          <a:lstStyle>
            <a:lvl1pPr marL="112713" indent="-112713" algn="l" defTabSz="914400" rtl="0" eaLnBrk="1" latinLnBrk="0" hangingPunct="1">
              <a:lnSpc>
                <a:spcPct val="90000"/>
              </a:lnSpc>
              <a:spcBef>
                <a:spcPts val="200"/>
              </a:spcBef>
              <a:spcAft>
                <a:spcPts val="200"/>
              </a:spcAft>
              <a:buClr>
                <a:schemeClr val="accent3"/>
              </a:buClr>
              <a:buFont typeface="Arial" panose="020B0604020202020204" pitchFamily="34" charset="0"/>
              <a:buChar char="•"/>
              <a:defRPr sz="1100" kern="1200">
                <a:solidFill>
                  <a:schemeClr val="tx1"/>
                </a:solidFill>
                <a:latin typeface="+mj-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5071"/>
              </a:buClr>
              <a:buSzTx/>
              <a:buFont typeface="Arial" panose="020B0604020202020204" pitchFamily="34" charset="0"/>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The insurer had requirement to completely own digital function by:</a:t>
            </a:r>
          </a:p>
          <a:p>
            <a:pPr>
              <a:lnSpc>
                <a:spcPct val="100000"/>
              </a:lnSpc>
              <a:spcBef>
                <a:spcPts val="0"/>
              </a:spcBef>
              <a:spcAft>
                <a:spcPts val="0"/>
              </a:spcAft>
              <a:buClr>
                <a:srgbClr val="FB4E0B"/>
              </a:buClr>
              <a:buSzPct val="100000"/>
              <a:buFont typeface="Calibri" panose="020F0502020204030204" pitchFamily="34" charset="0"/>
              <a:buChar char="•"/>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Understanding business problems and ask</a:t>
            </a:r>
          </a:p>
          <a:p>
            <a:pPr>
              <a:lnSpc>
                <a:spcPct val="100000"/>
              </a:lnSpc>
              <a:spcBef>
                <a:spcPts val="0"/>
              </a:spcBef>
              <a:spcAft>
                <a:spcPts val="0"/>
              </a:spcAft>
              <a:buClr>
                <a:srgbClr val="FB4E0B"/>
              </a:buClr>
              <a:buSzPct val="100000"/>
              <a:buFont typeface="Calibri" panose="020F0502020204030204" pitchFamily="34" charset="0"/>
              <a:buChar char="•"/>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Identify automation opportunities</a:t>
            </a:r>
          </a:p>
          <a:p>
            <a:pPr>
              <a:lnSpc>
                <a:spcPct val="100000"/>
              </a:lnSpc>
              <a:spcBef>
                <a:spcPts val="0"/>
              </a:spcBef>
              <a:spcAft>
                <a:spcPts val="0"/>
              </a:spcAft>
              <a:buClr>
                <a:srgbClr val="FB4E0B"/>
              </a:buClr>
              <a:buSzPct val="100000"/>
              <a:buFont typeface="Calibri" panose="020F0502020204030204" pitchFamily="34" charset="0"/>
              <a:buChar char="•"/>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Develop automation pipeline and prioritize with business</a:t>
            </a:r>
          </a:p>
          <a:p>
            <a:pPr>
              <a:lnSpc>
                <a:spcPct val="100000"/>
              </a:lnSpc>
              <a:spcBef>
                <a:spcPts val="0"/>
              </a:spcBef>
              <a:spcAft>
                <a:spcPts val="0"/>
              </a:spcAft>
              <a:buClr>
                <a:srgbClr val="FB4E0B"/>
              </a:buClr>
              <a:buSzPct val="100000"/>
              <a:buFont typeface="Calibri" panose="020F0502020204030204" pitchFamily="34" charset="0"/>
              <a:buChar char="•"/>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Propose solutions for new opportunities &amp; existing automations</a:t>
            </a:r>
          </a:p>
          <a:p>
            <a:pPr>
              <a:lnSpc>
                <a:spcPct val="100000"/>
              </a:lnSpc>
              <a:spcBef>
                <a:spcPts val="0"/>
              </a:spcBef>
              <a:spcAft>
                <a:spcPts val="0"/>
              </a:spcAft>
              <a:buClr>
                <a:srgbClr val="FB4E0B"/>
              </a:buClr>
              <a:buSzPct val="100000"/>
              <a:buFont typeface="Calibri" panose="020F0502020204030204" pitchFamily="34" charset="0"/>
              <a:buChar char="•"/>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Prioritize automation related solutions</a:t>
            </a:r>
          </a:p>
          <a:p>
            <a:pPr>
              <a:lnSpc>
                <a:spcPct val="100000"/>
              </a:lnSpc>
              <a:spcBef>
                <a:spcPts val="0"/>
              </a:spcBef>
              <a:spcAft>
                <a:spcPts val="0"/>
              </a:spcAft>
              <a:buClr>
                <a:srgbClr val="FB4E0B"/>
              </a:buClr>
              <a:buSzPct val="100000"/>
              <a:buFont typeface="Calibri" panose="020F0502020204030204" pitchFamily="34" charset="0"/>
              <a:buChar char="•"/>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Own production run, enhancements/bugs </a:t>
            </a:r>
          </a:p>
          <a:p>
            <a:pPr>
              <a:lnSpc>
                <a:spcPct val="100000"/>
              </a:lnSpc>
              <a:spcBef>
                <a:spcPts val="0"/>
              </a:spcBef>
              <a:spcAft>
                <a:spcPts val="0"/>
              </a:spcAft>
              <a:buClr>
                <a:srgbClr val="FB4E0B"/>
              </a:buClr>
              <a:buSzPct val="100000"/>
              <a:buFont typeface="Calibri" panose="020F0502020204030204" pitchFamily="34" charset="0"/>
              <a:buChar char="•"/>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End to end project management</a:t>
            </a:r>
          </a:p>
        </p:txBody>
      </p:sp>
      <p:sp>
        <p:nvSpPr>
          <p:cNvPr id="14" name="Text Placeholder 13">
            <a:extLst>
              <a:ext uri="{FF2B5EF4-FFF2-40B4-BE49-F238E27FC236}">
                <a16:creationId xmlns:a16="http://schemas.microsoft.com/office/drawing/2014/main" id="{8733894B-DD70-63F3-3288-9626F0DED0D0}"/>
              </a:ext>
            </a:extLst>
          </p:cNvPr>
          <p:cNvSpPr>
            <a:spLocks noGrp="1"/>
          </p:cNvSpPr>
          <p:nvPr>
            <p:ph type="body" sz="quarter" idx="10"/>
          </p:nvPr>
        </p:nvSpPr>
        <p:spPr>
          <a:xfrm>
            <a:off x="368300" y="368300"/>
            <a:ext cx="11557000" cy="641350"/>
          </a:xfrm>
        </p:spPr>
        <p:txBody>
          <a:bodyPr lIns="0" tIns="0" rIns="0" bIns="0" anchor="t">
            <a:noAutofit/>
          </a:bodyPr>
          <a:lstStyle/>
          <a:p>
            <a:r>
              <a:rPr lang="en-US" sz="2400" kern="0">
                <a:solidFill>
                  <a:srgbClr val="FB4D0A"/>
                </a:solidFill>
                <a:latin typeface="Calibri" panose="020F0502020204030204" pitchFamily="34" charset="0"/>
                <a:cs typeface="Calibri Light" panose="020F0302020204030204" pitchFamily="34" charset="0"/>
              </a:rPr>
              <a:t>Managed services </a:t>
            </a:r>
            <a:r>
              <a:rPr lang="en-US" sz="2400" kern="0" err="1">
                <a:solidFill>
                  <a:srgbClr val="FB4D0A"/>
                </a:solidFill>
                <a:latin typeface="Calibri" panose="020F0502020204030204" pitchFamily="34" charset="0"/>
                <a:cs typeface="Calibri Light" panose="020F0302020204030204" pitchFamily="34" charset="0"/>
              </a:rPr>
              <a:t>CoE</a:t>
            </a:r>
            <a:r>
              <a:rPr lang="en-US" sz="2400" kern="0">
                <a:solidFill>
                  <a:srgbClr val="FB4D0A"/>
                </a:solidFill>
                <a:latin typeface="Calibri" panose="020F0502020204030204" pitchFamily="34" charset="0"/>
                <a:cs typeface="Calibri Light" panose="020F0302020204030204" pitchFamily="34" charset="0"/>
              </a:rPr>
              <a:t> to support workflow and RPA based solutions</a:t>
            </a:r>
            <a:endParaRPr lang="en-US" sz="2400">
              <a:solidFill>
                <a:srgbClr val="FB4D0A"/>
              </a:solidFill>
              <a:latin typeface="Calibri" panose="020F0502020204030204" pitchFamily="34" charset="0"/>
            </a:endParaRPr>
          </a:p>
        </p:txBody>
      </p:sp>
      <p:sp>
        <p:nvSpPr>
          <p:cNvPr id="16" name="Text Placeholder 15">
            <a:extLst>
              <a:ext uri="{FF2B5EF4-FFF2-40B4-BE49-F238E27FC236}">
                <a16:creationId xmlns:a16="http://schemas.microsoft.com/office/drawing/2014/main" id="{F9A19253-242A-CA36-3EF4-E88DD06BFD9F}"/>
              </a:ext>
            </a:extLst>
          </p:cNvPr>
          <p:cNvSpPr>
            <a:spLocks noGrp="1"/>
          </p:cNvSpPr>
          <p:nvPr>
            <p:ph type="body" sz="quarter" idx="13"/>
          </p:nvPr>
        </p:nvSpPr>
        <p:spPr/>
        <p:txBody>
          <a:bodyPr/>
          <a:lstStyle/>
          <a:p>
            <a:r>
              <a:rPr lang="en-US">
                <a:latin typeface="Calibri" panose="020F0502020204030204" pitchFamily="34" charset="0"/>
              </a:rPr>
              <a:t>Client</a:t>
            </a:r>
          </a:p>
        </p:txBody>
      </p:sp>
      <p:sp>
        <p:nvSpPr>
          <p:cNvPr id="17" name="Text Placeholder 16">
            <a:extLst>
              <a:ext uri="{FF2B5EF4-FFF2-40B4-BE49-F238E27FC236}">
                <a16:creationId xmlns:a16="http://schemas.microsoft.com/office/drawing/2014/main" id="{03489965-F341-C0AC-38A9-A88BEA117267}"/>
              </a:ext>
            </a:extLst>
          </p:cNvPr>
          <p:cNvSpPr>
            <a:spLocks noGrp="1"/>
          </p:cNvSpPr>
          <p:nvPr>
            <p:ph type="body" sz="quarter" idx="14"/>
          </p:nvPr>
        </p:nvSpPr>
        <p:spPr>
          <a:xfrm>
            <a:off x="461388" y="1924655"/>
            <a:ext cx="2196206" cy="282411"/>
          </a:xfrm>
        </p:spPr>
        <p:txBody>
          <a:bodyPr/>
          <a:lstStyle/>
          <a:p>
            <a:r>
              <a:rPr lang="en-US">
                <a:latin typeface="Calibri" panose="020F0502020204030204" pitchFamily="34" charset="0"/>
              </a:rPr>
              <a:t>Leading Insurer</a:t>
            </a:r>
          </a:p>
        </p:txBody>
      </p:sp>
      <p:sp>
        <p:nvSpPr>
          <p:cNvPr id="18" name="Text Placeholder 17">
            <a:extLst>
              <a:ext uri="{FF2B5EF4-FFF2-40B4-BE49-F238E27FC236}">
                <a16:creationId xmlns:a16="http://schemas.microsoft.com/office/drawing/2014/main" id="{4906BBC9-B8F9-84CC-ED79-3F01051CF9D5}"/>
              </a:ext>
            </a:extLst>
          </p:cNvPr>
          <p:cNvSpPr>
            <a:spLocks noGrp="1"/>
          </p:cNvSpPr>
          <p:nvPr>
            <p:ph type="body" sz="quarter" idx="15"/>
          </p:nvPr>
        </p:nvSpPr>
        <p:spPr>
          <a:xfrm>
            <a:off x="456436" y="2402964"/>
            <a:ext cx="2201157" cy="282410"/>
          </a:xfrm>
        </p:spPr>
        <p:txBody>
          <a:bodyPr/>
          <a:lstStyle/>
          <a:p>
            <a:r>
              <a:rPr lang="en-US">
                <a:latin typeface="Calibri" panose="020F0502020204030204" pitchFamily="34" charset="0"/>
              </a:rPr>
              <a:t>Client Challenges</a:t>
            </a:r>
          </a:p>
        </p:txBody>
      </p:sp>
      <p:sp>
        <p:nvSpPr>
          <p:cNvPr id="19" name="Text Placeholder 18">
            <a:extLst>
              <a:ext uri="{FF2B5EF4-FFF2-40B4-BE49-F238E27FC236}">
                <a16:creationId xmlns:a16="http://schemas.microsoft.com/office/drawing/2014/main" id="{71C11BA3-AF6A-607A-CD8C-D0225981B721}"/>
              </a:ext>
            </a:extLst>
          </p:cNvPr>
          <p:cNvSpPr>
            <a:spLocks noGrp="1"/>
          </p:cNvSpPr>
          <p:nvPr>
            <p:ph type="body" sz="quarter" idx="16"/>
          </p:nvPr>
        </p:nvSpPr>
        <p:spPr>
          <a:xfrm>
            <a:off x="461388" y="2761511"/>
            <a:ext cx="2201157" cy="2177413"/>
          </a:xfrm>
        </p:spPr>
        <p:txBody>
          <a:bodyPr/>
          <a:lstStyle/>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Existing applications were owned by incumbent vendor who did not maintain any documentation </a:t>
            </a:r>
          </a:p>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Unstable code/implementation. All automations required manual trigger (human intervention)</a:t>
            </a:r>
          </a:p>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Almost no exception handling leading to fragile Production </a:t>
            </a:r>
          </a:p>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Complex IT processes.  Requires approval from IT owners for every small change. </a:t>
            </a:r>
          </a:p>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Client IT lacks documentation &amp; understanding of processes</a:t>
            </a:r>
          </a:p>
        </p:txBody>
      </p:sp>
      <p:sp>
        <p:nvSpPr>
          <p:cNvPr id="20" name="Text Placeholder 19">
            <a:extLst>
              <a:ext uri="{FF2B5EF4-FFF2-40B4-BE49-F238E27FC236}">
                <a16:creationId xmlns:a16="http://schemas.microsoft.com/office/drawing/2014/main" id="{28211AB7-44D1-FD8E-19BD-C674A57FBD66}"/>
              </a:ext>
            </a:extLst>
          </p:cNvPr>
          <p:cNvSpPr>
            <a:spLocks noGrp="1"/>
          </p:cNvSpPr>
          <p:nvPr>
            <p:ph type="body" sz="quarter" idx="17"/>
          </p:nvPr>
        </p:nvSpPr>
        <p:spPr>
          <a:xfrm>
            <a:off x="3054221" y="1570034"/>
            <a:ext cx="2975104" cy="282410"/>
          </a:xfrm>
        </p:spPr>
        <p:txBody>
          <a:bodyPr/>
          <a:lstStyle/>
          <a:p>
            <a:r>
              <a:rPr lang="en-US">
                <a:latin typeface="Calibri" panose="020F0502020204030204" pitchFamily="34" charset="0"/>
              </a:rPr>
              <a:t>Engagement Objectives</a:t>
            </a:r>
          </a:p>
        </p:txBody>
      </p:sp>
      <p:sp>
        <p:nvSpPr>
          <p:cNvPr id="78" name="Text Placeholder 23">
            <a:extLst>
              <a:ext uri="{FF2B5EF4-FFF2-40B4-BE49-F238E27FC236}">
                <a16:creationId xmlns:a16="http://schemas.microsoft.com/office/drawing/2014/main" id="{5E81934F-0279-4D84-DB04-B73BD58C21AB}"/>
              </a:ext>
            </a:extLst>
          </p:cNvPr>
          <p:cNvSpPr txBox="1">
            <a:spLocks/>
          </p:cNvSpPr>
          <p:nvPr/>
        </p:nvSpPr>
        <p:spPr>
          <a:xfrm>
            <a:off x="9411004" y="2620043"/>
            <a:ext cx="2677207" cy="28241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tx2"/>
              </a:buClr>
              <a:buFontTx/>
              <a:buNone/>
              <a:defRPr sz="1600" b="1" kern="1200">
                <a:solidFill>
                  <a:schemeClr val="tx2"/>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pitchFamily="34" charset="0"/>
                <a:ea typeface="+mn-ea"/>
                <a:cs typeface="+mn-cs"/>
              </a:rPr>
              <a:t>Technology Stack</a:t>
            </a:r>
          </a:p>
        </p:txBody>
      </p:sp>
      <p:sp>
        <p:nvSpPr>
          <p:cNvPr id="10" name="Text Placeholder 21">
            <a:extLst>
              <a:ext uri="{FF2B5EF4-FFF2-40B4-BE49-F238E27FC236}">
                <a16:creationId xmlns:a16="http://schemas.microsoft.com/office/drawing/2014/main" id="{D2AC3FFB-65B9-4952-B70A-1814095F262A}"/>
              </a:ext>
            </a:extLst>
          </p:cNvPr>
          <p:cNvSpPr txBox="1">
            <a:spLocks/>
          </p:cNvSpPr>
          <p:nvPr/>
        </p:nvSpPr>
        <p:spPr>
          <a:xfrm>
            <a:off x="3051156" y="3429000"/>
            <a:ext cx="2414504" cy="28241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tx2"/>
              </a:buClr>
              <a:buFontTx/>
              <a:buNone/>
              <a:defRPr sz="1600" b="1" kern="1200">
                <a:solidFill>
                  <a:schemeClr val="accent3"/>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pitchFamily="34" charset="0"/>
                <a:ea typeface="+mn-ea"/>
                <a:cs typeface="+mn-cs"/>
              </a:rPr>
              <a:t>EXL Engagement</a:t>
            </a:r>
          </a:p>
        </p:txBody>
      </p:sp>
      <p:sp>
        <p:nvSpPr>
          <p:cNvPr id="11" name="Text Placeholder 18">
            <a:extLst>
              <a:ext uri="{FF2B5EF4-FFF2-40B4-BE49-F238E27FC236}">
                <a16:creationId xmlns:a16="http://schemas.microsoft.com/office/drawing/2014/main" id="{FD0D7523-B267-8CCE-B055-F16DCEC9EB61}"/>
              </a:ext>
            </a:extLst>
          </p:cNvPr>
          <p:cNvSpPr txBox="1">
            <a:spLocks/>
          </p:cNvSpPr>
          <p:nvPr/>
        </p:nvSpPr>
        <p:spPr>
          <a:xfrm>
            <a:off x="3051156" y="3674803"/>
            <a:ext cx="5971237" cy="2089071"/>
          </a:xfrm>
          <a:prstGeom prst="rect">
            <a:avLst/>
          </a:prstGeom>
        </p:spPr>
        <p:txBody>
          <a:bodyPr vert="horz" lIns="0" tIns="0" rIns="0" bIns="0" rtlCol="0">
            <a:noAutofit/>
          </a:bodyPr>
          <a:lstStyle>
            <a:lvl1pPr marL="112713" indent="-112713" algn="l" defTabSz="914400" rtl="0" eaLnBrk="1" latinLnBrk="0" hangingPunct="1">
              <a:lnSpc>
                <a:spcPct val="90000"/>
              </a:lnSpc>
              <a:spcBef>
                <a:spcPts val="200"/>
              </a:spcBef>
              <a:spcAft>
                <a:spcPts val="200"/>
              </a:spcAft>
              <a:buClr>
                <a:schemeClr val="accent3"/>
              </a:buClr>
              <a:buFont typeface="Arial" panose="020B0604020202020204" pitchFamily="34" charset="0"/>
              <a:buChar char="•"/>
              <a:defRPr sz="1100" kern="1200">
                <a:solidFill>
                  <a:schemeClr val="tx1"/>
                </a:solidFill>
                <a:latin typeface="+mj-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0"/>
              </a:spcAft>
              <a:buClr>
                <a:srgbClr val="FB4E0B"/>
              </a:buClr>
              <a:buSzPct val="100000"/>
              <a:buFont typeface="Calibri" panose="020F0502020204030204" pitchFamily="34" charset="0"/>
              <a:buChar char="•"/>
              <a:defRPr/>
            </a:pPr>
            <a:r>
              <a:rPr kumimoji="0" lang="en-US" sz="11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Transition:</a:t>
            </a: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 Successfully took transition of over 70 Insurance processes and 50+ automations. Identified and marked gaps in code, documentation, Application consolidation and optimization opportunity while taking transition</a:t>
            </a:r>
          </a:p>
          <a:p>
            <a:pPr>
              <a:lnSpc>
                <a:spcPct val="100000"/>
              </a:lnSpc>
              <a:spcBef>
                <a:spcPts val="0"/>
              </a:spcBef>
              <a:spcAft>
                <a:spcPts val="0"/>
              </a:spcAft>
              <a:buClr>
                <a:srgbClr val="FB4E0B"/>
              </a:buClr>
              <a:buSzPct val="100000"/>
              <a:buFont typeface="Calibri" panose="020F0502020204030204" pitchFamily="34" charset="0"/>
              <a:buChar char="•"/>
              <a:defRPr/>
            </a:pPr>
            <a:r>
              <a:rPr kumimoji="0" lang="en-US" sz="11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Feature teams:</a:t>
            </a: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 Feature teams formed and deployed for each business functions to support and develop applications across multiple automation lever like RPA, Workflow, Power BI and Python</a:t>
            </a:r>
          </a:p>
          <a:p>
            <a:pPr>
              <a:lnSpc>
                <a:spcPct val="100000"/>
              </a:lnSpc>
              <a:spcBef>
                <a:spcPts val="0"/>
              </a:spcBef>
              <a:spcAft>
                <a:spcPts val="0"/>
              </a:spcAft>
              <a:buClr>
                <a:srgbClr val="FB4E0B"/>
              </a:buClr>
              <a:buSzPct val="100000"/>
              <a:buFont typeface="Calibri" panose="020F0502020204030204" pitchFamily="34" charset="0"/>
              <a:buChar char="•"/>
              <a:defRPr/>
            </a:pPr>
            <a:r>
              <a:rPr kumimoji="0" lang="en-US" sz="11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Documentation:</a:t>
            </a: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 Developed Process documents &amp; production manual while taking transition</a:t>
            </a:r>
          </a:p>
          <a:p>
            <a:pPr>
              <a:lnSpc>
                <a:spcPct val="100000"/>
              </a:lnSpc>
              <a:spcBef>
                <a:spcPts val="0"/>
              </a:spcBef>
              <a:spcAft>
                <a:spcPts val="0"/>
              </a:spcAft>
              <a:buClr>
                <a:srgbClr val="FB4E0B"/>
              </a:buClr>
              <a:buSzPct val="100000"/>
              <a:buFont typeface="Calibri" panose="020F0502020204030204" pitchFamily="34" charset="0"/>
              <a:buChar char="•"/>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Project Management: Configured DevOps for better tracking and  end to end project management </a:t>
            </a:r>
          </a:p>
          <a:p>
            <a:pPr>
              <a:lnSpc>
                <a:spcPct val="100000"/>
              </a:lnSpc>
              <a:spcBef>
                <a:spcPts val="0"/>
              </a:spcBef>
              <a:spcAft>
                <a:spcPts val="0"/>
              </a:spcAft>
              <a:buClr>
                <a:srgbClr val="FB4E0B"/>
              </a:buClr>
              <a:buSzPct val="100000"/>
              <a:buFont typeface="Calibri" panose="020F0502020204030204" pitchFamily="34" charset="0"/>
              <a:buChar char="•"/>
              <a:defRPr/>
            </a:pPr>
            <a:r>
              <a:rPr kumimoji="0" lang="en-US" sz="11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Digital Framework:</a:t>
            </a: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 Deployed best practices for better documentation, and streamlining end to end project delivery</a:t>
            </a:r>
          </a:p>
          <a:p>
            <a:pPr>
              <a:lnSpc>
                <a:spcPct val="100000"/>
              </a:lnSpc>
              <a:spcBef>
                <a:spcPts val="0"/>
              </a:spcBef>
              <a:spcAft>
                <a:spcPts val="0"/>
              </a:spcAft>
              <a:buClr>
                <a:srgbClr val="FB4E0B"/>
              </a:buClr>
              <a:buSzPct val="100000"/>
              <a:buFont typeface="Calibri" panose="020F0502020204030204" pitchFamily="34" charset="0"/>
              <a:buChar char="•"/>
              <a:defRPr/>
            </a:pPr>
            <a:r>
              <a:rPr kumimoji="0" lang="en-US" sz="11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Production Stabilization:</a:t>
            </a: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 Analysis of existing processes to optimize production run and identify gaps in production code.  Configured and enabled Audit logs, enhanced exception handling for better issue resolution. </a:t>
            </a:r>
          </a:p>
        </p:txBody>
      </p:sp>
      <p:sp>
        <p:nvSpPr>
          <p:cNvPr id="2" name="Text Placeholder 23">
            <a:extLst>
              <a:ext uri="{FF2B5EF4-FFF2-40B4-BE49-F238E27FC236}">
                <a16:creationId xmlns:a16="http://schemas.microsoft.com/office/drawing/2014/main" id="{2E8F69ED-1AEC-1012-4FEC-8FD75BA31491}"/>
              </a:ext>
            </a:extLst>
          </p:cNvPr>
          <p:cNvSpPr txBox="1">
            <a:spLocks/>
          </p:cNvSpPr>
          <p:nvPr/>
        </p:nvSpPr>
        <p:spPr>
          <a:xfrm>
            <a:off x="9403032" y="4618753"/>
            <a:ext cx="2760985" cy="28241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tx2"/>
              </a:buClr>
              <a:buFontTx/>
              <a:buNone/>
              <a:defRPr sz="1600" b="1" kern="1200">
                <a:solidFill>
                  <a:schemeClr val="tx2"/>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pitchFamily="34" charset="0"/>
                <a:ea typeface="+mn-ea"/>
                <a:cs typeface="+mn-cs"/>
              </a:rPr>
              <a:t>Client VOC</a:t>
            </a:r>
          </a:p>
        </p:txBody>
      </p:sp>
      <p:sp>
        <p:nvSpPr>
          <p:cNvPr id="3" name="TextBox 2">
            <a:extLst>
              <a:ext uri="{FF2B5EF4-FFF2-40B4-BE49-F238E27FC236}">
                <a16:creationId xmlns:a16="http://schemas.microsoft.com/office/drawing/2014/main" id="{293861C8-7678-CD64-05B8-A720398183DC}"/>
              </a:ext>
            </a:extLst>
          </p:cNvPr>
          <p:cNvSpPr txBox="1"/>
          <p:nvPr/>
        </p:nvSpPr>
        <p:spPr>
          <a:xfrm>
            <a:off x="9325867" y="4831811"/>
            <a:ext cx="2700302" cy="1277273"/>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“Our Team was eloquent to suggest that they were thrilled and elated to work with EXL Automation team, and that they were pleasantly surprised about the pace at which the automations are delivered by EXL when compared to Major Organizations of the Industry”</a:t>
            </a:r>
          </a:p>
        </p:txBody>
      </p:sp>
      <p:sp>
        <p:nvSpPr>
          <p:cNvPr id="4" name="TextBox 3">
            <a:extLst>
              <a:ext uri="{FF2B5EF4-FFF2-40B4-BE49-F238E27FC236}">
                <a16:creationId xmlns:a16="http://schemas.microsoft.com/office/drawing/2014/main" id="{5635306F-8BB0-A4FB-D95F-6F6670EEB688}"/>
              </a:ext>
            </a:extLst>
          </p:cNvPr>
          <p:cNvSpPr txBox="1"/>
          <p:nvPr/>
        </p:nvSpPr>
        <p:spPr>
          <a:xfrm>
            <a:off x="9327448" y="1850515"/>
            <a:ext cx="2834640" cy="696866"/>
          </a:xfrm>
          <a:prstGeom prst="rect">
            <a:avLst/>
          </a:prstGeom>
          <a:noFill/>
        </p:spPr>
        <p:txBody>
          <a:bodyPr wrap="square" lIns="0" tIns="45720" rIns="0" bIns="45720" rtlCol="0" anchor="t" anchorCtr="0">
            <a:noAutofit/>
          </a:bodyPr>
          <a:lstStyle/>
          <a:p>
            <a:pPr marL="112395" marR="0" lvl="0" indent="-112395" algn="l" defTabSz="914400" rtl="0" eaLnBrk="1" fontAlgn="auto" latinLnBrk="0" hangingPunct="1">
              <a:lnSpc>
                <a:spcPct val="90000"/>
              </a:lnSpc>
              <a:spcBef>
                <a:spcPts val="200"/>
              </a:spcBef>
              <a:spcAft>
                <a:spcPts val="200"/>
              </a:spcAft>
              <a:buClr>
                <a:srgbClr val="FB4D0A"/>
              </a:buClr>
              <a:buSzTx/>
              <a:buFont typeface="Arial" panose="020B0604020202020204" pitchFamily="34" charset="0"/>
              <a:buChar char="•"/>
              <a:tabLst/>
              <a:defRPr/>
            </a:pPr>
            <a:r>
              <a:rPr kumimoji="0" lang="en-US" sz="1200" b="1" i="0" u="none" strike="noStrike" kern="1200" cap="none" spc="0" normalizeH="0" baseline="0" noProof="0">
                <a:ln>
                  <a:noFill/>
                </a:ln>
                <a:solidFill>
                  <a:srgbClr val="FB4D0A"/>
                </a:solidFill>
                <a:effectLst/>
                <a:uLnTx/>
                <a:uFillTx/>
                <a:latin typeface="Calibri" panose="020F0502020204030204" pitchFamily="34" charset="0"/>
                <a:ea typeface="+mn-ea"/>
                <a:cs typeface="+mn-cs"/>
              </a:rPr>
              <a:t>50% </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less dependency on Client SMEs</a:t>
            </a:r>
            <a:endParaRPr kumimoji="0" lang="en-US" sz="20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p>
            <a:pPr marL="112395" marR="0" lvl="0" indent="-112395" algn="l" defTabSz="914400" rtl="0" eaLnBrk="1" fontAlgn="auto" latinLnBrk="0" hangingPunct="1">
              <a:lnSpc>
                <a:spcPct val="90000"/>
              </a:lnSpc>
              <a:spcBef>
                <a:spcPts val="200"/>
              </a:spcBef>
              <a:spcAft>
                <a:spcPts val="200"/>
              </a:spcAft>
              <a:buClr>
                <a:srgbClr val="FB4D0A"/>
              </a:buClr>
              <a:buSzTx/>
              <a:buFont typeface="Arial" panose="020B0604020202020204" pitchFamily="34" charset="0"/>
              <a:buChar char="•"/>
              <a:tabLst/>
              <a:defRPr/>
            </a:pPr>
            <a:r>
              <a:rPr kumimoji="0" lang="en-US" sz="1200" b="1" i="0" u="none" strike="noStrike" kern="1200" cap="none" spc="0" normalizeH="0" baseline="0" noProof="0">
                <a:ln>
                  <a:noFill/>
                </a:ln>
                <a:solidFill>
                  <a:srgbClr val="FB4D0A"/>
                </a:solidFill>
                <a:effectLst/>
                <a:uLnTx/>
                <a:uFillTx/>
                <a:latin typeface="Calibri" panose="020F0502020204030204" pitchFamily="34" charset="0"/>
                <a:ea typeface="+mn-ea"/>
                <a:cs typeface="+mn-cs"/>
              </a:rPr>
              <a:t>70% </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more stable production</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Calibri Light"/>
              <a:cs typeface="Calibri Light"/>
            </a:endParaRPr>
          </a:p>
          <a:p>
            <a:pPr marL="112395" marR="0" lvl="0" indent="-112395" algn="l" defTabSz="914400" rtl="0" eaLnBrk="1" fontAlgn="auto" latinLnBrk="0" hangingPunct="1">
              <a:lnSpc>
                <a:spcPct val="90000"/>
              </a:lnSpc>
              <a:spcBef>
                <a:spcPts val="200"/>
              </a:spcBef>
              <a:spcAft>
                <a:spcPts val="200"/>
              </a:spcAft>
              <a:buClr>
                <a:srgbClr val="FB4D0A"/>
              </a:buClr>
              <a:buSzTx/>
              <a:buFont typeface="Arial" panose="020B0604020202020204" pitchFamily="34" charset="0"/>
              <a:buChar char="•"/>
              <a:tabLst/>
              <a:defRPr/>
            </a:pPr>
            <a:r>
              <a:rPr kumimoji="0" lang="en-US" sz="1200" b="1" i="0" u="none" strike="noStrike" kern="1200" cap="none" spc="0" normalizeH="0" baseline="0" noProof="0">
                <a:ln>
                  <a:noFill/>
                </a:ln>
                <a:solidFill>
                  <a:srgbClr val="FB4D0A"/>
                </a:solidFill>
                <a:effectLst/>
                <a:uLnTx/>
                <a:uFillTx/>
                <a:latin typeface="Calibri" panose="020F0502020204030204" pitchFamily="34" charset="0"/>
                <a:ea typeface="+mn-ea"/>
                <a:cs typeface="+mn-cs"/>
              </a:rPr>
              <a:t>40% </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improved resolution turnaround time</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Calibri Light"/>
              <a:cs typeface="Calibri Light"/>
            </a:endParaRPr>
          </a:p>
        </p:txBody>
      </p:sp>
      <p:sp>
        <p:nvSpPr>
          <p:cNvPr id="5" name="Text Placeholder 23">
            <a:extLst>
              <a:ext uri="{FF2B5EF4-FFF2-40B4-BE49-F238E27FC236}">
                <a16:creationId xmlns:a16="http://schemas.microsoft.com/office/drawing/2014/main" id="{F71C9D51-293A-1080-DCBA-3070529BC2C2}"/>
              </a:ext>
            </a:extLst>
          </p:cNvPr>
          <p:cNvSpPr txBox="1">
            <a:spLocks/>
          </p:cNvSpPr>
          <p:nvPr/>
        </p:nvSpPr>
        <p:spPr>
          <a:xfrm>
            <a:off x="9404612" y="1568105"/>
            <a:ext cx="2677207" cy="28241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tx2"/>
              </a:buClr>
              <a:buFontTx/>
              <a:buNone/>
              <a:defRPr sz="1600" b="1" kern="1200">
                <a:solidFill>
                  <a:schemeClr val="tx2"/>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pitchFamily="34" charset="0"/>
                <a:ea typeface="+mn-ea"/>
                <a:cs typeface="+mn-cs"/>
              </a:rPr>
              <a:t>Outcomes</a:t>
            </a:r>
          </a:p>
        </p:txBody>
      </p:sp>
      <p:pic>
        <p:nvPicPr>
          <p:cNvPr id="6" name="Picture 5">
            <a:extLst>
              <a:ext uri="{FF2B5EF4-FFF2-40B4-BE49-F238E27FC236}">
                <a16:creationId xmlns:a16="http://schemas.microsoft.com/office/drawing/2014/main" id="{9ADA73D3-9030-F513-A984-5F9DC5A6EDA2}"/>
              </a:ext>
            </a:extLst>
          </p:cNvPr>
          <p:cNvPicPr>
            <a:picLocks noChangeAspect="1"/>
          </p:cNvPicPr>
          <p:nvPr/>
        </p:nvPicPr>
        <p:blipFill>
          <a:blip r:embed="rId4"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9668478" y="2992353"/>
            <a:ext cx="523272" cy="442864"/>
          </a:xfrm>
          <a:prstGeom prst="rect">
            <a:avLst/>
          </a:prstGeom>
        </p:spPr>
      </p:pic>
      <p:sp>
        <p:nvSpPr>
          <p:cNvPr id="7" name="Text Placeholder 23">
            <a:extLst>
              <a:ext uri="{FF2B5EF4-FFF2-40B4-BE49-F238E27FC236}">
                <a16:creationId xmlns:a16="http://schemas.microsoft.com/office/drawing/2014/main" id="{0657B345-C3C1-7D1B-26EB-EB0FAAD3B7B1}"/>
              </a:ext>
            </a:extLst>
          </p:cNvPr>
          <p:cNvSpPr txBox="1">
            <a:spLocks/>
          </p:cNvSpPr>
          <p:nvPr/>
        </p:nvSpPr>
        <p:spPr>
          <a:xfrm>
            <a:off x="9574080" y="3519157"/>
            <a:ext cx="793289" cy="147373"/>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Clr>
                <a:schemeClr val="tx2"/>
              </a:buClr>
              <a:buFontTx/>
              <a:buNone/>
              <a:defRPr sz="1600" b="1" kern="1200">
                <a:solidFill>
                  <a:schemeClr val="tx2"/>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
                <a:srgbClr val="FB4D0A"/>
              </a:buClr>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Data Fabric</a:t>
            </a:r>
            <a:endParaRPr kumimoji="0" lang="en-US" sz="1600" b="1" i="0" u="none" strike="noStrike" kern="1200" cap="none" spc="0" normalizeH="0" baseline="0" noProof="0">
              <a:ln>
                <a:noFill/>
              </a:ln>
              <a:solidFill>
                <a:srgbClr val="FB4D0A"/>
              </a:solidFill>
              <a:effectLst/>
              <a:uLnTx/>
              <a:uFillTx/>
              <a:latin typeface="Calibri" panose="020F0502020204030204" pitchFamily="34" charset="0"/>
              <a:ea typeface="+mn-ea"/>
              <a:cs typeface="+mn-cs"/>
            </a:endParaRPr>
          </a:p>
        </p:txBody>
      </p:sp>
      <p:sp>
        <p:nvSpPr>
          <p:cNvPr id="12" name="Text Placeholder 23">
            <a:extLst>
              <a:ext uri="{FF2B5EF4-FFF2-40B4-BE49-F238E27FC236}">
                <a16:creationId xmlns:a16="http://schemas.microsoft.com/office/drawing/2014/main" id="{8EAAF50B-08C5-761F-F8AD-17FDCA67E5D2}"/>
              </a:ext>
            </a:extLst>
          </p:cNvPr>
          <p:cNvSpPr txBox="1">
            <a:spLocks/>
          </p:cNvSpPr>
          <p:nvPr/>
        </p:nvSpPr>
        <p:spPr>
          <a:xfrm>
            <a:off x="10461472" y="3519157"/>
            <a:ext cx="899390" cy="147373"/>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Clr>
                <a:schemeClr val="tx2"/>
              </a:buClr>
              <a:buFontTx/>
              <a:buNone/>
              <a:defRPr sz="1600" b="1" kern="1200">
                <a:solidFill>
                  <a:schemeClr val="tx2"/>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
                <a:srgbClr val="FB4D0A"/>
              </a:buClr>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API Integration</a:t>
            </a:r>
            <a:endParaRPr kumimoji="0" lang="en-US" sz="1600" b="1" i="0" u="none" strike="noStrike" kern="1200" cap="none" spc="0" normalizeH="0" baseline="0" noProof="0">
              <a:ln>
                <a:noFill/>
              </a:ln>
              <a:solidFill>
                <a:srgbClr val="FB4D0A"/>
              </a:solidFill>
              <a:effectLst/>
              <a:uLnTx/>
              <a:uFillTx/>
              <a:latin typeface="Calibri" panose="020F0502020204030204" pitchFamily="34" charset="0"/>
              <a:ea typeface="+mn-ea"/>
              <a:cs typeface="+mn-cs"/>
            </a:endParaRPr>
          </a:p>
        </p:txBody>
      </p:sp>
      <p:pic>
        <p:nvPicPr>
          <p:cNvPr id="21" name="Picture 20">
            <a:extLst>
              <a:ext uri="{FF2B5EF4-FFF2-40B4-BE49-F238E27FC236}">
                <a16:creationId xmlns:a16="http://schemas.microsoft.com/office/drawing/2014/main" id="{67099C9F-B69B-D0EC-62E3-31E35F046F61}"/>
              </a:ext>
            </a:extLst>
          </p:cNvPr>
          <p:cNvPicPr>
            <a:picLocks noChangeAspect="1"/>
          </p:cNvPicPr>
          <p:nvPr/>
        </p:nvPicPr>
        <p:blipFill>
          <a:blip r:embed="rId5"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10607628" y="2962214"/>
            <a:ext cx="390820" cy="464560"/>
          </a:xfrm>
          <a:prstGeom prst="rect">
            <a:avLst/>
          </a:prstGeom>
        </p:spPr>
      </p:pic>
      <p:pic>
        <p:nvPicPr>
          <p:cNvPr id="22" name="Picture 21">
            <a:extLst>
              <a:ext uri="{FF2B5EF4-FFF2-40B4-BE49-F238E27FC236}">
                <a16:creationId xmlns:a16="http://schemas.microsoft.com/office/drawing/2014/main" id="{2BE13E4F-728D-387E-8B40-89CABF68FA5E}"/>
              </a:ext>
            </a:extLst>
          </p:cNvPr>
          <p:cNvPicPr>
            <a:picLocks noChangeAspect="1"/>
          </p:cNvPicPr>
          <p:nvPr/>
        </p:nvPicPr>
        <p:blipFill>
          <a:blip r:embed="rId6"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10604648" y="3848452"/>
            <a:ext cx="502880" cy="405374"/>
          </a:xfrm>
          <a:prstGeom prst="rect">
            <a:avLst/>
          </a:prstGeom>
        </p:spPr>
      </p:pic>
      <p:sp>
        <p:nvSpPr>
          <p:cNvPr id="25" name="Text Placeholder 23">
            <a:extLst>
              <a:ext uri="{FF2B5EF4-FFF2-40B4-BE49-F238E27FC236}">
                <a16:creationId xmlns:a16="http://schemas.microsoft.com/office/drawing/2014/main" id="{18AE2175-BF80-192A-6BBD-58AF220EEF3C}"/>
              </a:ext>
            </a:extLst>
          </p:cNvPr>
          <p:cNvSpPr txBox="1">
            <a:spLocks/>
          </p:cNvSpPr>
          <p:nvPr/>
        </p:nvSpPr>
        <p:spPr>
          <a:xfrm>
            <a:off x="10599082" y="4342771"/>
            <a:ext cx="629314" cy="147373"/>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Clr>
                <a:schemeClr val="tx2"/>
              </a:buClr>
              <a:buFontTx/>
              <a:buNone/>
              <a:defRPr sz="1600" b="1" kern="1200">
                <a:solidFill>
                  <a:schemeClr val="tx2"/>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
                <a:srgbClr val="FB4D0A"/>
              </a:buClr>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Insights</a:t>
            </a:r>
            <a:endParaRPr kumimoji="0" lang="en-US" sz="1600" b="1"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28" name="Text Placeholder 23">
            <a:extLst>
              <a:ext uri="{FF2B5EF4-FFF2-40B4-BE49-F238E27FC236}">
                <a16:creationId xmlns:a16="http://schemas.microsoft.com/office/drawing/2014/main" id="{37323998-DD8A-5A3C-4534-48E730205C9D}"/>
              </a:ext>
            </a:extLst>
          </p:cNvPr>
          <p:cNvSpPr txBox="1">
            <a:spLocks/>
          </p:cNvSpPr>
          <p:nvPr/>
        </p:nvSpPr>
        <p:spPr>
          <a:xfrm>
            <a:off x="9644169" y="4342770"/>
            <a:ext cx="629314" cy="147373"/>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Clr>
                <a:schemeClr val="tx2"/>
              </a:buClr>
              <a:buFontTx/>
              <a:buNone/>
              <a:defRPr sz="1600" b="1" kern="1200">
                <a:solidFill>
                  <a:schemeClr val="tx2"/>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
                <a:srgbClr val="FB4D0A"/>
              </a:buClr>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Workflow</a:t>
            </a:r>
            <a:endParaRPr kumimoji="0" lang="en-US" sz="1600" b="1" i="0" u="none" strike="noStrike" kern="1200" cap="none" spc="0" normalizeH="0" baseline="0" noProof="0">
              <a:ln>
                <a:noFill/>
              </a:ln>
              <a:solidFill>
                <a:srgbClr val="FB4D0A"/>
              </a:solidFill>
              <a:effectLst/>
              <a:uLnTx/>
              <a:uFillTx/>
              <a:latin typeface="Calibri" panose="020F0502020204030204" pitchFamily="34" charset="0"/>
              <a:ea typeface="+mn-ea"/>
              <a:cs typeface="+mn-cs"/>
            </a:endParaRPr>
          </a:p>
        </p:txBody>
      </p:sp>
      <p:pic>
        <p:nvPicPr>
          <p:cNvPr id="31" name="Picture 30">
            <a:extLst>
              <a:ext uri="{FF2B5EF4-FFF2-40B4-BE49-F238E27FC236}">
                <a16:creationId xmlns:a16="http://schemas.microsoft.com/office/drawing/2014/main" id="{06EC12F3-747C-E14A-5B00-CD3CAA32363A}"/>
              </a:ext>
            </a:extLst>
          </p:cNvPr>
          <p:cNvPicPr>
            <a:picLocks noChangeAspect="1"/>
          </p:cNvPicPr>
          <p:nvPr/>
        </p:nvPicPr>
        <p:blipFill>
          <a:blip r:embed="rId7"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9624880" y="3844485"/>
            <a:ext cx="519576" cy="432600"/>
          </a:xfrm>
          <a:prstGeom prst="rect">
            <a:avLst/>
          </a:prstGeom>
        </p:spPr>
      </p:pic>
      <p:sp>
        <p:nvSpPr>
          <p:cNvPr id="24" name="Text Placeholder 2">
            <a:extLst>
              <a:ext uri="{FF2B5EF4-FFF2-40B4-BE49-F238E27FC236}">
                <a16:creationId xmlns:a16="http://schemas.microsoft.com/office/drawing/2014/main" id="{67CD683E-DF5C-D2EE-2EBA-2BD170635FC5}"/>
              </a:ext>
            </a:extLst>
          </p:cNvPr>
          <p:cNvSpPr txBox="1">
            <a:spLocks/>
          </p:cNvSpPr>
          <p:nvPr/>
        </p:nvSpPr>
        <p:spPr>
          <a:xfrm>
            <a:off x="368300" y="151766"/>
            <a:ext cx="11430000" cy="254000"/>
          </a:xfrm>
          <a:prstGeom prst="rect">
            <a:avLst/>
          </a:prstGeom>
        </p:spPr>
        <p:txBody>
          <a:bodyPr vert="horz" lIns="0" tIns="0" rIns="0" bIns="0" rtlCol="0" anchor="t">
            <a:noAutofit/>
          </a:bodyPr>
          <a:lstStyle>
            <a:lvl1pPr indent="0" defTabSz="914400">
              <a:lnSpc>
                <a:spcPct val="90000"/>
              </a:lnSpc>
              <a:spcBef>
                <a:spcPts val="1000"/>
              </a:spcBef>
              <a:buClr>
                <a:schemeClr val="tx2"/>
              </a:buClr>
              <a:buFontTx/>
              <a:buNone/>
              <a:defRPr sz="1600" b="1">
                <a:solidFill>
                  <a:schemeClr val="accent3"/>
                </a:solidFill>
              </a:defRPr>
            </a:lvl1pPr>
            <a:lvl2pPr marL="290513" indent="0" defTabSz="914400">
              <a:lnSpc>
                <a:spcPct val="90000"/>
              </a:lnSpc>
              <a:spcBef>
                <a:spcPts val="500"/>
              </a:spcBef>
              <a:buFontTx/>
              <a:buNone/>
              <a:tabLst/>
              <a:defRPr>
                <a:solidFill>
                  <a:schemeClr val="accent3"/>
                </a:solidFill>
              </a:defRPr>
            </a:lvl2pPr>
            <a:lvl3pPr marL="582613" indent="0" defTabSz="914400">
              <a:lnSpc>
                <a:spcPct val="90000"/>
              </a:lnSpc>
              <a:spcBef>
                <a:spcPts val="500"/>
              </a:spcBef>
              <a:buFontTx/>
              <a:buNone/>
              <a:tabLst/>
              <a:defRPr>
                <a:solidFill>
                  <a:schemeClr val="accent3"/>
                </a:solidFill>
              </a:defRPr>
            </a:lvl3pPr>
            <a:lvl4pPr marL="855663" indent="0" defTabSz="914400">
              <a:lnSpc>
                <a:spcPct val="90000"/>
              </a:lnSpc>
              <a:spcBef>
                <a:spcPts val="500"/>
              </a:spcBef>
              <a:buFontTx/>
              <a:buNone/>
              <a:tabLst/>
              <a:defRPr>
                <a:solidFill>
                  <a:schemeClr val="accent3"/>
                </a:solidFill>
              </a:defRPr>
            </a:lvl4pPr>
            <a:lvl5pPr marL="1100138" indent="0" defTabSz="914400">
              <a:lnSpc>
                <a:spcPct val="90000"/>
              </a:lnSpc>
              <a:spcBef>
                <a:spcPts val="500"/>
              </a:spcBef>
              <a:buFontTx/>
              <a:buNone/>
              <a:tabLst/>
              <a:defRPr>
                <a:solidFill>
                  <a:schemeClr val="accent3"/>
                </a:solidFill>
              </a:defRP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kumimoji="0" lang="en-US" sz="1400" i="0" u="none" strike="noStrike" kern="1200" cap="none" spc="0" normalizeH="0" baseline="0" noProof="0">
                <a:ln>
                  <a:noFill/>
                </a:ln>
                <a:solidFill>
                  <a:srgbClr val="005071"/>
                </a:solidFill>
                <a:effectLst/>
                <a:uLnTx/>
                <a:uFillTx/>
                <a:latin typeface="Calibri" panose="020F0502020204030204" pitchFamily="34" charset="0"/>
                <a:ea typeface="+mn-ea"/>
                <a:cs typeface="+mn-cs"/>
              </a:rPr>
              <a:t>Our Appian Offerings - </a:t>
            </a:r>
            <a:r>
              <a:rPr kumimoji="0" lang="en-US" altLang="ko-KR" sz="1400" i="0" u="none" strike="noStrike" kern="1200" cap="none" spc="0" normalizeH="0" baseline="0" noProof="0">
                <a:ln>
                  <a:noFill/>
                </a:ln>
                <a:solidFill>
                  <a:srgbClr val="005071"/>
                </a:solidFill>
                <a:effectLst/>
                <a:uLnTx/>
                <a:uFillTx/>
                <a:latin typeface="Calibri" panose="020F0502020204030204" pitchFamily="34" charset="0"/>
                <a:ea typeface="맑은 고딕" panose="020B0503020000020004" pitchFamily="34" charset="-127"/>
                <a:cs typeface="+mn-cs"/>
              </a:rPr>
              <a:t>Managed Services </a:t>
            </a:r>
            <a:r>
              <a:rPr lang="en-US" sz="1400">
                <a:solidFill>
                  <a:srgbClr val="005071"/>
                </a:solidFill>
                <a:latin typeface="Calibri" panose="020F0502020204030204" pitchFamily="34" charset="0"/>
              </a:rPr>
              <a:t>– Case Study</a:t>
            </a:r>
          </a:p>
        </p:txBody>
      </p:sp>
      <p:pic>
        <p:nvPicPr>
          <p:cNvPr id="13" name="Picture 12">
            <a:extLst>
              <a:ext uri="{FF2B5EF4-FFF2-40B4-BE49-F238E27FC236}">
                <a16:creationId xmlns:a16="http://schemas.microsoft.com/office/drawing/2014/main" id="{3B52444E-9381-81DF-C2F3-6FD3F0B7ECE0}"/>
              </a:ext>
            </a:extLst>
          </p:cNvPr>
          <p:cNvPicPr>
            <a:picLocks noChangeAspect="1"/>
          </p:cNvPicPr>
          <p:nvPr/>
        </p:nvPicPr>
        <p:blipFill>
          <a:blip r:embed="rId8">
            <a:duotone>
              <a:schemeClr val="accent3">
                <a:shade val="45000"/>
                <a:satMod val="135000"/>
              </a:schemeClr>
              <a:prstClr val="white"/>
            </a:duotone>
          </a:blip>
          <a:stretch>
            <a:fillRect/>
          </a:stretch>
        </p:blipFill>
        <p:spPr>
          <a:xfrm>
            <a:off x="11400882" y="3264240"/>
            <a:ext cx="627325" cy="599593"/>
          </a:xfrm>
          <a:prstGeom prst="rect">
            <a:avLst/>
          </a:prstGeom>
        </p:spPr>
      </p:pic>
      <p:sp>
        <p:nvSpPr>
          <p:cNvPr id="15" name="Text Placeholder 23">
            <a:extLst>
              <a:ext uri="{FF2B5EF4-FFF2-40B4-BE49-F238E27FC236}">
                <a16:creationId xmlns:a16="http://schemas.microsoft.com/office/drawing/2014/main" id="{D66E0CE5-9806-F1BD-D042-DD7D5D343503}"/>
              </a:ext>
            </a:extLst>
          </p:cNvPr>
          <p:cNvSpPr txBox="1">
            <a:spLocks/>
          </p:cNvSpPr>
          <p:nvPr/>
        </p:nvSpPr>
        <p:spPr>
          <a:xfrm>
            <a:off x="11399664" y="3976239"/>
            <a:ext cx="629314" cy="147373"/>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Clr>
                <a:schemeClr val="tx2"/>
              </a:buClr>
              <a:buFontTx/>
              <a:buNone/>
              <a:defRPr sz="1600" b="1" kern="1200">
                <a:solidFill>
                  <a:schemeClr val="tx2"/>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
                <a:srgbClr val="FB4D0A"/>
              </a:buClr>
              <a:buSzTx/>
              <a:buFontTx/>
              <a:buNone/>
              <a:tabLst/>
              <a:defRPr/>
            </a:pPr>
            <a:r>
              <a:rPr lang="en-US" sz="1100" b="0">
                <a:solidFill>
                  <a:srgbClr val="000000"/>
                </a:solidFill>
                <a:latin typeface="Calibri" panose="020F0502020204030204" pitchFamily="34" charset="0"/>
                <a:ea typeface="Calibri"/>
                <a:cs typeface="Calibri"/>
              </a:rPr>
              <a:t>RPA</a:t>
            </a:r>
            <a:endParaRPr kumimoji="0" lang="en-US" sz="1600" b="1"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9" name="Text Placeholder 2">
            <a:extLst>
              <a:ext uri="{FF2B5EF4-FFF2-40B4-BE49-F238E27FC236}">
                <a16:creationId xmlns:a16="http://schemas.microsoft.com/office/drawing/2014/main" id="{72B56FDB-DD5C-AEFD-79DB-8117B71FAF36}"/>
              </a:ext>
            </a:extLst>
          </p:cNvPr>
          <p:cNvSpPr txBox="1">
            <a:spLocks/>
          </p:cNvSpPr>
          <p:nvPr/>
        </p:nvSpPr>
        <p:spPr>
          <a:xfrm>
            <a:off x="11074400" y="0"/>
            <a:ext cx="1117600" cy="254000"/>
          </a:xfrm>
          <a:prstGeom prst="rect">
            <a:avLst/>
          </a:prstGeom>
        </p:spPr>
        <p:txBody>
          <a:bodyPr vert="horz" lIns="0" tIns="0" rIns="0" bIns="0" rtlCol="0" anchor="ctr">
            <a:noAutofit/>
          </a:bodyPr>
          <a:lstStyle>
            <a:lvl1pPr indent="0" defTabSz="914400">
              <a:lnSpc>
                <a:spcPct val="90000"/>
              </a:lnSpc>
              <a:spcBef>
                <a:spcPts val="1000"/>
              </a:spcBef>
              <a:buClr>
                <a:schemeClr val="tx2"/>
              </a:buClr>
              <a:buFontTx/>
              <a:buNone/>
              <a:defRPr sz="1600" b="1">
                <a:solidFill>
                  <a:schemeClr val="accent3"/>
                </a:solidFill>
              </a:defRPr>
            </a:lvl1pPr>
            <a:lvl2pPr marL="290513" indent="0" defTabSz="914400">
              <a:lnSpc>
                <a:spcPct val="90000"/>
              </a:lnSpc>
              <a:spcBef>
                <a:spcPts val="500"/>
              </a:spcBef>
              <a:buFontTx/>
              <a:buNone/>
              <a:tabLst/>
              <a:defRPr>
                <a:solidFill>
                  <a:schemeClr val="accent3"/>
                </a:solidFill>
              </a:defRPr>
            </a:lvl2pPr>
            <a:lvl3pPr marL="582613" indent="0" defTabSz="914400">
              <a:lnSpc>
                <a:spcPct val="90000"/>
              </a:lnSpc>
              <a:spcBef>
                <a:spcPts val="500"/>
              </a:spcBef>
              <a:buFontTx/>
              <a:buNone/>
              <a:tabLst/>
              <a:defRPr>
                <a:solidFill>
                  <a:schemeClr val="accent3"/>
                </a:solidFill>
              </a:defRPr>
            </a:lvl3pPr>
            <a:lvl4pPr marL="855663" indent="0" defTabSz="914400">
              <a:lnSpc>
                <a:spcPct val="90000"/>
              </a:lnSpc>
              <a:spcBef>
                <a:spcPts val="500"/>
              </a:spcBef>
              <a:buFontTx/>
              <a:buNone/>
              <a:tabLst/>
              <a:defRPr>
                <a:solidFill>
                  <a:schemeClr val="accent3"/>
                </a:solidFill>
              </a:defRPr>
            </a:lvl4pPr>
            <a:lvl5pPr marL="1100138" indent="0" defTabSz="914400">
              <a:lnSpc>
                <a:spcPct val="90000"/>
              </a:lnSpc>
              <a:spcBef>
                <a:spcPts val="500"/>
              </a:spcBef>
              <a:buFontTx/>
              <a:buNone/>
              <a:tabLst/>
              <a:defRPr>
                <a:solidFill>
                  <a:schemeClr val="accent3"/>
                </a:solidFill>
              </a:defRP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90000"/>
              </a:lnSpc>
              <a:spcBef>
                <a:spcPts val="1000"/>
              </a:spcBef>
              <a:spcAft>
                <a:spcPts val="0"/>
              </a:spcAft>
              <a:buClr>
                <a:srgbClr val="FB4D0A"/>
              </a:buClr>
              <a:buSzTx/>
              <a:buFontTx/>
              <a:buNone/>
              <a:tabLst/>
              <a:defRPr/>
            </a:pPr>
            <a:r>
              <a:rPr kumimoji="0" lang="en-US" sz="1400" i="0" u="none" strike="noStrike" kern="1200" cap="none" spc="0" normalizeH="0" baseline="0" noProof="0">
                <a:ln>
                  <a:noFill/>
                </a:ln>
                <a:solidFill>
                  <a:srgbClr val="005071"/>
                </a:solidFill>
                <a:effectLst/>
                <a:uLnTx/>
                <a:uFillTx/>
                <a:latin typeface="Calibri" panose="020F0502020204030204" pitchFamily="34" charset="0"/>
                <a:ea typeface="+mn-ea"/>
                <a:cs typeface="+mn-cs"/>
              </a:rPr>
              <a:t>Case Study #7</a:t>
            </a:r>
          </a:p>
        </p:txBody>
      </p:sp>
    </p:spTree>
    <p:extLst>
      <p:ext uri="{BB962C8B-B14F-4D97-AF65-F5344CB8AC3E}">
        <p14:creationId xmlns:p14="http://schemas.microsoft.com/office/powerpoint/2010/main" val="16757457"/>
      </p:ext>
    </p:extLst>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7">
            <a:extLst>
              <a:ext uri="{FF2B5EF4-FFF2-40B4-BE49-F238E27FC236}">
                <a16:creationId xmlns:a16="http://schemas.microsoft.com/office/drawing/2014/main" id="{2B45A044-4282-52EC-7B5C-25E0AB6C1FFC}"/>
              </a:ext>
            </a:extLst>
          </p:cNvPr>
          <p:cNvSpPr>
            <a:spLocks noEditPoints="1"/>
          </p:cNvSpPr>
          <p:nvPr/>
        </p:nvSpPr>
        <p:spPr bwMode="auto">
          <a:xfrm>
            <a:off x="1309677" y="5027186"/>
            <a:ext cx="855954" cy="291854"/>
          </a:xfrm>
          <a:custGeom>
            <a:avLst/>
            <a:gdLst>
              <a:gd name="T0" fmla="*/ 461 w 473"/>
              <a:gd name="T1" fmla="*/ 7 h 161"/>
              <a:gd name="T2" fmla="*/ 473 w 473"/>
              <a:gd name="T3" fmla="*/ 7 h 161"/>
              <a:gd name="T4" fmla="*/ 438 w 473"/>
              <a:gd name="T5" fmla="*/ 131 h 161"/>
              <a:gd name="T6" fmla="*/ 443 w 473"/>
              <a:gd name="T7" fmla="*/ 127 h 161"/>
              <a:gd name="T8" fmla="*/ 432 w 473"/>
              <a:gd name="T9" fmla="*/ 124 h 161"/>
              <a:gd name="T10" fmla="*/ 438 w 473"/>
              <a:gd name="T11" fmla="*/ 131 h 161"/>
              <a:gd name="T12" fmla="*/ 451 w 473"/>
              <a:gd name="T13" fmla="*/ 97 h 161"/>
              <a:gd name="T14" fmla="*/ 446 w 473"/>
              <a:gd name="T15" fmla="*/ 90 h 161"/>
              <a:gd name="T16" fmla="*/ 444 w 473"/>
              <a:gd name="T17" fmla="*/ 101 h 161"/>
              <a:gd name="T18" fmla="*/ 452 w 473"/>
              <a:gd name="T19" fmla="*/ 72 h 161"/>
              <a:gd name="T20" fmla="*/ 454 w 473"/>
              <a:gd name="T21" fmla="*/ 60 h 161"/>
              <a:gd name="T22" fmla="*/ 446 w 473"/>
              <a:gd name="T23" fmla="*/ 65 h 161"/>
              <a:gd name="T24" fmla="*/ 460 w 473"/>
              <a:gd name="T25" fmla="*/ 42 h 161"/>
              <a:gd name="T26" fmla="*/ 465 w 473"/>
              <a:gd name="T27" fmla="*/ 38 h 161"/>
              <a:gd name="T28" fmla="*/ 454 w 473"/>
              <a:gd name="T29" fmla="*/ 35 h 161"/>
              <a:gd name="T30" fmla="*/ 460 w 473"/>
              <a:gd name="T31" fmla="*/ 42 h 161"/>
              <a:gd name="T32" fmla="*/ 435 w 473"/>
              <a:gd name="T33" fmla="*/ 151 h 161"/>
              <a:gd name="T34" fmla="*/ 426 w 473"/>
              <a:gd name="T35" fmla="*/ 159 h 161"/>
              <a:gd name="T36" fmla="*/ 402 w 473"/>
              <a:gd name="T37" fmla="*/ 161 h 161"/>
              <a:gd name="T38" fmla="*/ 408 w 473"/>
              <a:gd name="T39" fmla="*/ 155 h 161"/>
              <a:gd name="T40" fmla="*/ 396 w 473"/>
              <a:gd name="T41" fmla="*/ 155 h 161"/>
              <a:gd name="T42" fmla="*/ 374 w 473"/>
              <a:gd name="T43" fmla="*/ 161 h 161"/>
              <a:gd name="T44" fmla="*/ 374 w 473"/>
              <a:gd name="T45" fmla="*/ 149 h 161"/>
              <a:gd name="T46" fmla="*/ 374 w 473"/>
              <a:gd name="T47" fmla="*/ 161 h 161"/>
              <a:gd name="T48" fmla="*/ 351 w 473"/>
              <a:gd name="T49" fmla="*/ 155 h 161"/>
              <a:gd name="T50" fmla="*/ 345 w 473"/>
              <a:gd name="T51" fmla="*/ 149 h 161"/>
              <a:gd name="T52" fmla="*/ 317 w 473"/>
              <a:gd name="T53" fmla="*/ 161 h 161"/>
              <a:gd name="T54" fmla="*/ 323 w 473"/>
              <a:gd name="T55" fmla="*/ 155 h 161"/>
              <a:gd name="T56" fmla="*/ 311 w 473"/>
              <a:gd name="T57" fmla="*/ 155 h 161"/>
              <a:gd name="T58" fmla="*/ 289 w 473"/>
              <a:gd name="T59" fmla="*/ 161 h 161"/>
              <a:gd name="T60" fmla="*/ 289 w 473"/>
              <a:gd name="T61" fmla="*/ 149 h 161"/>
              <a:gd name="T62" fmla="*/ 289 w 473"/>
              <a:gd name="T63" fmla="*/ 161 h 161"/>
              <a:gd name="T64" fmla="*/ 267 w 473"/>
              <a:gd name="T65" fmla="*/ 155 h 161"/>
              <a:gd name="T66" fmla="*/ 261 w 473"/>
              <a:gd name="T67" fmla="*/ 149 h 161"/>
              <a:gd name="T68" fmla="*/ 232 w 473"/>
              <a:gd name="T69" fmla="*/ 161 h 161"/>
              <a:gd name="T70" fmla="*/ 238 w 473"/>
              <a:gd name="T71" fmla="*/ 155 h 161"/>
              <a:gd name="T72" fmla="*/ 226 w 473"/>
              <a:gd name="T73" fmla="*/ 155 h 161"/>
              <a:gd name="T74" fmla="*/ 204 w 473"/>
              <a:gd name="T75" fmla="*/ 161 h 161"/>
              <a:gd name="T76" fmla="*/ 204 w 473"/>
              <a:gd name="T77" fmla="*/ 149 h 161"/>
              <a:gd name="T78" fmla="*/ 204 w 473"/>
              <a:gd name="T79" fmla="*/ 161 h 161"/>
              <a:gd name="T80" fmla="*/ 182 w 473"/>
              <a:gd name="T81" fmla="*/ 155 h 161"/>
              <a:gd name="T82" fmla="*/ 176 w 473"/>
              <a:gd name="T83" fmla="*/ 149 h 161"/>
              <a:gd name="T84" fmla="*/ 147 w 473"/>
              <a:gd name="T85" fmla="*/ 161 h 161"/>
              <a:gd name="T86" fmla="*/ 153 w 473"/>
              <a:gd name="T87" fmla="*/ 155 h 161"/>
              <a:gd name="T88" fmla="*/ 141 w 473"/>
              <a:gd name="T89" fmla="*/ 155 h 161"/>
              <a:gd name="T90" fmla="*/ 119 w 473"/>
              <a:gd name="T91" fmla="*/ 161 h 161"/>
              <a:gd name="T92" fmla="*/ 119 w 473"/>
              <a:gd name="T93" fmla="*/ 149 h 161"/>
              <a:gd name="T94" fmla="*/ 119 w 473"/>
              <a:gd name="T95" fmla="*/ 161 h 161"/>
              <a:gd name="T96" fmla="*/ 97 w 473"/>
              <a:gd name="T97" fmla="*/ 155 h 161"/>
              <a:gd name="T98" fmla="*/ 91 w 473"/>
              <a:gd name="T99" fmla="*/ 149 h 161"/>
              <a:gd name="T100" fmla="*/ 63 w 473"/>
              <a:gd name="T101" fmla="*/ 161 h 161"/>
              <a:gd name="T102" fmla="*/ 69 w 473"/>
              <a:gd name="T103" fmla="*/ 155 h 161"/>
              <a:gd name="T104" fmla="*/ 57 w 473"/>
              <a:gd name="T105" fmla="*/ 155 h 161"/>
              <a:gd name="T106" fmla="*/ 34 w 473"/>
              <a:gd name="T107" fmla="*/ 161 h 161"/>
              <a:gd name="T108" fmla="*/ 34 w 473"/>
              <a:gd name="T109" fmla="*/ 149 h 161"/>
              <a:gd name="T110" fmla="*/ 34 w 473"/>
              <a:gd name="T111" fmla="*/ 161 h 161"/>
              <a:gd name="T112" fmla="*/ 10 w 473"/>
              <a:gd name="T113" fmla="*/ 151 h 161"/>
              <a:gd name="T114" fmla="*/ 2 w 473"/>
              <a:gd name="T115" fmla="*/ 15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3" h="161">
                <a:moveTo>
                  <a:pt x="467" y="13"/>
                </a:moveTo>
                <a:cubicBezTo>
                  <a:pt x="465" y="13"/>
                  <a:pt x="464" y="12"/>
                  <a:pt x="463" y="11"/>
                </a:cubicBezTo>
                <a:cubicBezTo>
                  <a:pt x="462" y="10"/>
                  <a:pt x="461" y="8"/>
                  <a:pt x="461" y="7"/>
                </a:cubicBezTo>
                <a:cubicBezTo>
                  <a:pt x="461" y="5"/>
                  <a:pt x="462" y="4"/>
                  <a:pt x="463" y="3"/>
                </a:cubicBezTo>
                <a:cubicBezTo>
                  <a:pt x="465" y="0"/>
                  <a:pt x="469" y="0"/>
                  <a:pt x="471" y="3"/>
                </a:cubicBezTo>
                <a:cubicBezTo>
                  <a:pt x="472" y="4"/>
                  <a:pt x="473" y="5"/>
                  <a:pt x="473" y="7"/>
                </a:cubicBezTo>
                <a:cubicBezTo>
                  <a:pt x="473" y="8"/>
                  <a:pt x="472" y="10"/>
                  <a:pt x="471" y="11"/>
                </a:cubicBezTo>
                <a:cubicBezTo>
                  <a:pt x="470" y="12"/>
                  <a:pt x="469" y="13"/>
                  <a:pt x="467" y="13"/>
                </a:cubicBezTo>
                <a:close/>
                <a:moveTo>
                  <a:pt x="438" y="131"/>
                </a:moveTo>
                <a:cubicBezTo>
                  <a:pt x="438" y="131"/>
                  <a:pt x="438" y="131"/>
                  <a:pt x="438" y="131"/>
                </a:cubicBezTo>
                <a:cubicBezTo>
                  <a:pt x="440" y="131"/>
                  <a:pt x="443" y="129"/>
                  <a:pt x="443" y="127"/>
                </a:cubicBezTo>
                <a:cubicBezTo>
                  <a:pt x="443" y="127"/>
                  <a:pt x="443" y="127"/>
                  <a:pt x="443" y="127"/>
                </a:cubicBezTo>
                <a:cubicBezTo>
                  <a:pt x="444" y="123"/>
                  <a:pt x="442" y="120"/>
                  <a:pt x="439" y="119"/>
                </a:cubicBezTo>
                <a:cubicBezTo>
                  <a:pt x="439" y="119"/>
                  <a:pt x="439" y="119"/>
                  <a:pt x="439" y="119"/>
                </a:cubicBezTo>
                <a:cubicBezTo>
                  <a:pt x="436" y="119"/>
                  <a:pt x="433" y="121"/>
                  <a:pt x="432" y="124"/>
                </a:cubicBezTo>
                <a:cubicBezTo>
                  <a:pt x="432" y="124"/>
                  <a:pt x="432" y="124"/>
                  <a:pt x="432" y="124"/>
                </a:cubicBezTo>
                <a:cubicBezTo>
                  <a:pt x="431" y="127"/>
                  <a:pt x="433" y="130"/>
                  <a:pt x="436" y="131"/>
                </a:cubicBezTo>
                <a:cubicBezTo>
                  <a:pt x="437" y="131"/>
                  <a:pt x="437" y="131"/>
                  <a:pt x="438" y="131"/>
                </a:cubicBezTo>
                <a:close/>
                <a:moveTo>
                  <a:pt x="445" y="102"/>
                </a:moveTo>
                <a:cubicBezTo>
                  <a:pt x="445" y="102"/>
                  <a:pt x="445" y="102"/>
                  <a:pt x="445" y="102"/>
                </a:cubicBezTo>
                <a:cubicBezTo>
                  <a:pt x="448" y="102"/>
                  <a:pt x="450" y="100"/>
                  <a:pt x="451" y="97"/>
                </a:cubicBezTo>
                <a:cubicBezTo>
                  <a:pt x="451" y="97"/>
                  <a:pt x="451" y="97"/>
                  <a:pt x="451" y="97"/>
                </a:cubicBezTo>
                <a:cubicBezTo>
                  <a:pt x="452" y="94"/>
                  <a:pt x="450" y="91"/>
                  <a:pt x="446" y="90"/>
                </a:cubicBezTo>
                <a:cubicBezTo>
                  <a:pt x="446" y="90"/>
                  <a:pt x="446" y="90"/>
                  <a:pt x="446" y="90"/>
                </a:cubicBezTo>
                <a:cubicBezTo>
                  <a:pt x="443" y="89"/>
                  <a:pt x="440" y="91"/>
                  <a:pt x="439" y="94"/>
                </a:cubicBezTo>
                <a:cubicBezTo>
                  <a:pt x="439" y="94"/>
                  <a:pt x="439" y="94"/>
                  <a:pt x="439" y="94"/>
                </a:cubicBezTo>
                <a:cubicBezTo>
                  <a:pt x="438" y="97"/>
                  <a:pt x="440" y="101"/>
                  <a:pt x="444" y="101"/>
                </a:cubicBezTo>
                <a:cubicBezTo>
                  <a:pt x="444" y="102"/>
                  <a:pt x="445" y="102"/>
                  <a:pt x="445" y="102"/>
                </a:cubicBezTo>
                <a:close/>
                <a:moveTo>
                  <a:pt x="452" y="72"/>
                </a:moveTo>
                <a:cubicBezTo>
                  <a:pt x="452" y="72"/>
                  <a:pt x="452" y="72"/>
                  <a:pt x="452" y="72"/>
                </a:cubicBezTo>
                <a:cubicBezTo>
                  <a:pt x="455" y="72"/>
                  <a:pt x="457" y="70"/>
                  <a:pt x="458" y="68"/>
                </a:cubicBezTo>
                <a:cubicBezTo>
                  <a:pt x="458" y="68"/>
                  <a:pt x="458" y="68"/>
                  <a:pt x="458" y="68"/>
                </a:cubicBezTo>
                <a:cubicBezTo>
                  <a:pt x="459" y="64"/>
                  <a:pt x="457" y="61"/>
                  <a:pt x="454" y="60"/>
                </a:cubicBezTo>
                <a:cubicBezTo>
                  <a:pt x="454" y="60"/>
                  <a:pt x="454" y="60"/>
                  <a:pt x="454" y="60"/>
                </a:cubicBezTo>
                <a:cubicBezTo>
                  <a:pt x="451" y="59"/>
                  <a:pt x="447" y="61"/>
                  <a:pt x="446" y="65"/>
                </a:cubicBezTo>
                <a:cubicBezTo>
                  <a:pt x="446" y="65"/>
                  <a:pt x="446" y="65"/>
                  <a:pt x="446" y="65"/>
                </a:cubicBezTo>
                <a:cubicBezTo>
                  <a:pt x="446" y="68"/>
                  <a:pt x="448" y="71"/>
                  <a:pt x="451" y="72"/>
                </a:cubicBezTo>
                <a:cubicBezTo>
                  <a:pt x="451" y="72"/>
                  <a:pt x="452" y="72"/>
                  <a:pt x="452" y="72"/>
                </a:cubicBezTo>
                <a:close/>
                <a:moveTo>
                  <a:pt x="460" y="42"/>
                </a:moveTo>
                <a:cubicBezTo>
                  <a:pt x="460" y="42"/>
                  <a:pt x="460" y="42"/>
                  <a:pt x="460" y="42"/>
                </a:cubicBezTo>
                <a:cubicBezTo>
                  <a:pt x="462" y="42"/>
                  <a:pt x="465" y="41"/>
                  <a:pt x="465" y="38"/>
                </a:cubicBezTo>
                <a:cubicBezTo>
                  <a:pt x="465" y="38"/>
                  <a:pt x="465" y="38"/>
                  <a:pt x="465" y="38"/>
                </a:cubicBezTo>
                <a:cubicBezTo>
                  <a:pt x="466" y="35"/>
                  <a:pt x="464" y="31"/>
                  <a:pt x="461" y="31"/>
                </a:cubicBezTo>
                <a:cubicBezTo>
                  <a:pt x="461" y="31"/>
                  <a:pt x="461" y="31"/>
                  <a:pt x="461" y="31"/>
                </a:cubicBezTo>
                <a:cubicBezTo>
                  <a:pt x="458" y="30"/>
                  <a:pt x="455" y="32"/>
                  <a:pt x="454" y="35"/>
                </a:cubicBezTo>
                <a:cubicBezTo>
                  <a:pt x="454" y="35"/>
                  <a:pt x="454" y="35"/>
                  <a:pt x="454" y="35"/>
                </a:cubicBezTo>
                <a:cubicBezTo>
                  <a:pt x="453" y="38"/>
                  <a:pt x="455" y="42"/>
                  <a:pt x="458" y="42"/>
                </a:cubicBezTo>
                <a:cubicBezTo>
                  <a:pt x="459" y="42"/>
                  <a:pt x="459" y="42"/>
                  <a:pt x="460" y="42"/>
                </a:cubicBezTo>
                <a:close/>
                <a:moveTo>
                  <a:pt x="435" y="159"/>
                </a:moveTo>
                <a:cubicBezTo>
                  <a:pt x="436" y="158"/>
                  <a:pt x="436" y="156"/>
                  <a:pt x="436" y="155"/>
                </a:cubicBezTo>
                <a:cubicBezTo>
                  <a:pt x="436" y="153"/>
                  <a:pt x="436" y="152"/>
                  <a:pt x="435" y="151"/>
                </a:cubicBezTo>
                <a:cubicBezTo>
                  <a:pt x="432" y="148"/>
                  <a:pt x="428" y="148"/>
                  <a:pt x="426" y="151"/>
                </a:cubicBezTo>
                <a:cubicBezTo>
                  <a:pt x="425" y="152"/>
                  <a:pt x="424" y="153"/>
                  <a:pt x="424" y="155"/>
                </a:cubicBezTo>
                <a:cubicBezTo>
                  <a:pt x="424" y="156"/>
                  <a:pt x="425" y="158"/>
                  <a:pt x="426" y="159"/>
                </a:cubicBezTo>
                <a:cubicBezTo>
                  <a:pt x="427" y="160"/>
                  <a:pt x="429" y="161"/>
                  <a:pt x="430" y="161"/>
                </a:cubicBezTo>
                <a:cubicBezTo>
                  <a:pt x="432" y="161"/>
                  <a:pt x="433" y="160"/>
                  <a:pt x="435" y="159"/>
                </a:cubicBezTo>
                <a:close/>
                <a:moveTo>
                  <a:pt x="402" y="161"/>
                </a:moveTo>
                <a:cubicBezTo>
                  <a:pt x="402" y="161"/>
                  <a:pt x="402" y="161"/>
                  <a:pt x="402" y="161"/>
                </a:cubicBezTo>
                <a:cubicBezTo>
                  <a:pt x="405" y="161"/>
                  <a:pt x="408" y="158"/>
                  <a:pt x="408" y="155"/>
                </a:cubicBezTo>
                <a:cubicBezTo>
                  <a:pt x="408" y="155"/>
                  <a:pt x="408" y="155"/>
                  <a:pt x="408" y="155"/>
                </a:cubicBezTo>
                <a:cubicBezTo>
                  <a:pt x="408" y="151"/>
                  <a:pt x="405" y="149"/>
                  <a:pt x="402" y="149"/>
                </a:cubicBezTo>
                <a:cubicBezTo>
                  <a:pt x="402" y="149"/>
                  <a:pt x="402" y="149"/>
                  <a:pt x="402" y="149"/>
                </a:cubicBezTo>
                <a:cubicBezTo>
                  <a:pt x="399" y="149"/>
                  <a:pt x="396" y="151"/>
                  <a:pt x="396" y="155"/>
                </a:cubicBezTo>
                <a:cubicBezTo>
                  <a:pt x="396" y="158"/>
                  <a:pt x="399" y="161"/>
                  <a:pt x="402" y="161"/>
                </a:cubicBezTo>
                <a:close/>
                <a:moveTo>
                  <a:pt x="374" y="161"/>
                </a:moveTo>
                <a:cubicBezTo>
                  <a:pt x="374" y="161"/>
                  <a:pt x="374" y="161"/>
                  <a:pt x="374" y="161"/>
                </a:cubicBezTo>
                <a:cubicBezTo>
                  <a:pt x="377" y="161"/>
                  <a:pt x="380" y="158"/>
                  <a:pt x="380" y="155"/>
                </a:cubicBezTo>
                <a:cubicBezTo>
                  <a:pt x="380" y="155"/>
                  <a:pt x="380" y="155"/>
                  <a:pt x="380" y="155"/>
                </a:cubicBezTo>
                <a:cubicBezTo>
                  <a:pt x="380" y="151"/>
                  <a:pt x="377" y="149"/>
                  <a:pt x="374" y="149"/>
                </a:cubicBezTo>
                <a:cubicBezTo>
                  <a:pt x="374" y="149"/>
                  <a:pt x="374" y="149"/>
                  <a:pt x="374" y="149"/>
                </a:cubicBezTo>
                <a:cubicBezTo>
                  <a:pt x="370" y="149"/>
                  <a:pt x="368" y="151"/>
                  <a:pt x="368" y="155"/>
                </a:cubicBezTo>
                <a:cubicBezTo>
                  <a:pt x="368" y="158"/>
                  <a:pt x="370" y="161"/>
                  <a:pt x="374" y="161"/>
                </a:cubicBezTo>
                <a:close/>
                <a:moveTo>
                  <a:pt x="345" y="161"/>
                </a:moveTo>
                <a:cubicBezTo>
                  <a:pt x="345" y="161"/>
                  <a:pt x="345" y="161"/>
                  <a:pt x="345" y="161"/>
                </a:cubicBezTo>
                <a:cubicBezTo>
                  <a:pt x="349" y="161"/>
                  <a:pt x="351" y="158"/>
                  <a:pt x="351" y="155"/>
                </a:cubicBezTo>
                <a:cubicBezTo>
                  <a:pt x="351" y="155"/>
                  <a:pt x="351" y="155"/>
                  <a:pt x="351" y="155"/>
                </a:cubicBezTo>
                <a:cubicBezTo>
                  <a:pt x="351" y="151"/>
                  <a:pt x="349" y="149"/>
                  <a:pt x="345" y="149"/>
                </a:cubicBezTo>
                <a:cubicBezTo>
                  <a:pt x="345" y="149"/>
                  <a:pt x="345" y="149"/>
                  <a:pt x="345" y="149"/>
                </a:cubicBezTo>
                <a:cubicBezTo>
                  <a:pt x="342" y="149"/>
                  <a:pt x="339" y="151"/>
                  <a:pt x="339" y="155"/>
                </a:cubicBezTo>
                <a:cubicBezTo>
                  <a:pt x="339" y="158"/>
                  <a:pt x="342" y="161"/>
                  <a:pt x="345" y="161"/>
                </a:cubicBezTo>
                <a:close/>
                <a:moveTo>
                  <a:pt x="317" y="161"/>
                </a:moveTo>
                <a:cubicBezTo>
                  <a:pt x="317" y="161"/>
                  <a:pt x="317" y="161"/>
                  <a:pt x="317" y="161"/>
                </a:cubicBezTo>
                <a:cubicBezTo>
                  <a:pt x="321" y="161"/>
                  <a:pt x="323" y="158"/>
                  <a:pt x="323" y="155"/>
                </a:cubicBezTo>
                <a:cubicBezTo>
                  <a:pt x="323" y="155"/>
                  <a:pt x="323" y="155"/>
                  <a:pt x="323" y="155"/>
                </a:cubicBezTo>
                <a:cubicBezTo>
                  <a:pt x="323" y="151"/>
                  <a:pt x="321" y="149"/>
                  <a:pt x="317" y="149"/>
                </a:cubicBezTo>
                <a:cubicBezTo>
                  <a:pt x="317" y="149"/>
                  <a:pt x="317" y="149"/>
                  <a:pt x="317" y="149"/>
                </a:cubicBezTo>
                <a:cubicBezTo>
                  <a:pt x="314" y="149"/>
                  <a:pt x="311" y="151"/>
                  <a:pt x="311" y="155"/>
                </a:cubicBezTo>
                <a:cubicBezTo>
                  <a:pt x="311" y="158"/>
                  <a:pt x="314" y="161"/>
                  <a:pt x="317" y="161"/>
                </a:cubicBezTo>
                <a:close/>
                <a:moveTo>
                  <a:pt x="289" y="161"/>
                </a:moveTo>
                <a:cubicBezTo>
                  <a:pt x="289" y="161"/>
                  <a:pt x="289" y="161"/>
                  <a:pt x="289" y="161"/>
                </a:cubicBezTo>
                <a:cubicBezTo>
                  <a:pt x="292" y="161"/>
                  <a:pt x="295" y="158"/>
                  <a:pt x="295" y="155"/>
                </a:cubicBezTo>
                <a:cubicBezTo>
                  <a:pt x="295" y="155"/>
                  <a:pt x="295" y="155"/>
                  <a:pt x="295" y="155"/>
                </a:cubicBezTo>
                <a:cubicBezTo>
                  <a:pt x="295" y="151"/>
                  <a:pt x="292" y="149"/>
                  <a:pt x="289" y="149"/>
                </a:cubicBezTo>
                <a:cubicBezTo>
                  <a:pt x="289" y="149"/>
                  <a:pt x="289" y="149"/>
                  <a:pt x="289" y="149"/>
                </a:cubicBezTo>
                <a:cubicBezTo>
                  <a:pt x="286" y="149"/>
                  <a:pt x="283" y="151"/>
                  <a:pt x="283" y="155"/>
                </a:cubicBezTo>
                <a:cubicBezTo>
                  <a:pt x="283" y="158"/>
                  <a:pt x="286" y="161"/>
                  <a:pt x="289" y="161"/>
                </a:cubicBezTo>
                <a:close/>
                <a:moveTo>
                  <a:pt x="261" y="161"/>
                </a:moveTo>
                <a:cubicBezTo>
                  <a:pt x="261" y="161"/>
                  <a:pt x="261" y="161"/>
                  <a:pt x="261" y="161"/>
                </a:cubicBezTo>
                <a:cubicBezTo>
                  <a:pt x="264" y="161"/>
                  <a:pt x="267" y="158"/>
                  <a:pt x="267" y="155"/>
                </a:cubicBezTo>
                <a:cubicBezTo>
                  <a:pt x="267" y="155"/>
                  <a:pt x="267" y="155"/>
                  <a:pt x="267" y="155"/>
                </a:cubicBezTo>
                <a:cubicBezTo>
                  <a:pt x="267" y="151"/>
                  <a:pt x="264" y="149"/>
                  <a:pt x="261" y="149"/>
                </a:cubicBezTo>
                <a:cubicBezTo>
                  <a:pt x="261" y="149"/>
                  <a:pt x="261" y="149"/>
                  <a:pt x="261" y="149"/>
                </a:cubicBezTo>
                <a:cubicBezTo>
                  <a:pt x="257" y="149"/>
                  <a:pt x="255" y="151"/>
                  <a:pt x="255" y="155"/>
                </a:cubicBezTo>
                <a:cubicBezTo>
                  <a:pt x="255" y="158"/>
                  <a:pt x="257" y="161"/>
                  <a:pt x="261" y="161"/>
                </a:cubicBezTo>
                <a:close/>
                <a:moveTo>
                  <a:pt x="232" y="161"/>
                </a:moveTo>
                <a:cubicBezTo>
                  <a:pt x="232" y="161"/>
                  <a:pt x="232" y="161"/>
                  <a:pt x="232" y="161"/>
                </a:cubicBezTo>
                <a:cubicBezTo>
                  <a:pt x="236" y="161"/>
                  <a:pt x="238" y="158"/>
                  <a:pt x="238" y="155"/>
                </a:cubicBezTo>
                <a:cubicBezTo>
                  <a:pt x="238" y="155"/>
                  <a:pt x="238" y="155"/>
                  <a:pt x="238" y="155"/>
                </a:cubicBezTo>
                <a:cubicBezTo>
                  <a:pt x="238" y="151"/>
                  <a:pt x="236" y="149"/>
                  <a:pt x="232" y="149"/>
                </a:cubicBezTo>
                <a:cubicBezTo>
                  <a:pt x="232" y="149"/>
                  <a:pt x="232" y="149"/>
                  <a:pt x="232" y="149"/>
                </a:cubicBezTo>
                <a:cubicBezTo>
                  <a:pt x="229" y="149"/>
                  <a:pt x="226" y="151"/>
                  <a:pt x="226" y="155"/>
                </a:cubicBezTo>
                <a:cubicBezTo>
                  <a:pt x="226" y="158"/>
                  <a:pt x="229" y="161"/>
                  <a:pt x="232" y="161"/>
                </a:cubicBezTo>
                <a:close/>
                <a:moveTo>
                  <a:pt x="204" y="161"/>
                </a:moveTo>
                <a:cubicBezTo>
                  <a:pt x="204" y="161"/>
                  <a:pt x="204" y="161"/>
                  <a:pt x="204" y="161"/>
                </a:cubicBezTo>
                <a:cubicBezTo>
                  <a:pt x="207" y="161"/>
                  <a:pt x="210" y="158"/>
                  <a:pt x="210" y="155"/>
                </a:cubicBezTo>
                <a:cubicBezTo>
                  <a:pt x="210" y="155"/>
                  <a:pt x="210" y="155"/>
                  <a:pt x="210" y="155"/>
                </a:cubicBezTo>
                <a:cubicBezTo>
                  <a:pt x="210" y="151"/>
                  <a:pt x="207" y="149"/>
                  <a:pt x="204" y="149"/>
                </a:cubicBezTo>
                <a:cubicBezTo>
                  <a:pt x="204" y="149"/>
                  <a:pt x="204" y="149"/>
                  <a:pt x="204" y="149"/>
                </a:cubicBezTo>
                <a:cubicBezTo>
                  <a:pt x="201" y="149"/>
                  <a:pt x="198" y="151"/>
                  <a:pt x="198" y="155"/>
                </a:cubicBezTo>
                <a:cubicBezTo>
                  <a:pt x="198" y="158"/>
                  <a:pt x="201" y="161"/>
                  <a:pt x="204" y="161"/>
                </a:cubicBezTo>
                <a:close/>
                <a:moveTo>
                  <a:pt x="176" y="161"/>
                </a:moveTo>
                <a:cubicBezTo>
                  <a:pt x="176" y="161"/>
                  <a:pt x="176" y="161"/>
                  <a:pt x="176" y="161"/>
                </a:cubicBezTo>
                <a:cubicBezTo>
                  <a:pt x="179" y="161"/>
                  <a:pt x="182" y="158"/>
                  <a:pt x="182" y="155"/>
                </a:cubicBezTo>
                <a:cubicBezTo>
                  <a:pt x="182" y="155"/>
                  <a:pt x="182" y="155"/>
                  <a:pt x="182" y="155"/>
                </a:cubicBezTo>
                <a:cubicBezTo>
                  <a:pt x="182" y="151"/>
                  <a:pt x="179" y="149"/>
                  <a:pt x="176" y="149"/>
                </a:cubicBezTo>
                <a:cubicBezTo>
                  <a:pt x="176" y="149"/>
                  <a:pt x="176" y="149"/>
                  <a:pt x="176" y="149"/>
                </a:cubicBezTo>
                <a:cubicBezTo>
                  <a:pt x="172" y="149"/>
                  <a:pt x="170" y="151"/>
                  <a:pt x="170" y="155"/>
                </a:cubicBezTo>
                <a:cubicBezTo>
                  <a:pt x="170" y="158"/>
                  <a:pt x="172" y="161"/>
                  <a:pt x="176" y="161"/>
                </a:cubicBezTo>
                <a:close/>
                <a:moveTo>
                  <a:pt x="147" y="161"/>
                </a:moveTo>
                <a:cubicBezTo>
                  <a:pt x="147" y="161"/>
                  <a:pt x="147" y="161"/>
                  <a:pt x="147" y="161"/>
                </a:cubicBezTo>
                <a:cubicBezTo>
                  <a:pt x="151" y="161"/>
                  <a:pt x="153" y="158"/>
                  <a:pt x="153" y="155"/>
                </a:cubicBezTo>
                <a:cubicBezTo>
                  <a:pt x="153" y="155"/>
                  <a:pt x="153" y="155"/>
                  <a:pt x="153" y="155"/>
                </a:cubicBezTo>
                <a:cubicBezTo>
                  <a:pt x="153" y="151"/>
                  <a:pt x="151" y="149"/>
                  <a:pt x="147" y="149"/>
                </a:cubicBezTo>
                <a:cubicBezTo>
                  <a:pt x="147" y="149"/>
                  <a:pt x="147" y="149"/>
                  <a:pt x="147" y="149"/>
                </a:cubicBezTo>
                <a:cubicBezTo>
                  <a:pt x="144" y="149"/>
                  <a:pt x="141" y="151"/>
                  <a:pt x="141" y="155"/>
                </a:cubicBezTo>
                <a:cubicBezTo>
                  <a:pt x="141" y="158"/>
                  <a:pt x="144" y="161"/>
                  <a:pt x="147" y="161"/>
                </a:cubicBezTo>
                <a:close/>
                <a:moveTo>
                  <a:pt x="119" y="161"/>
                </a:moveTo>
                <a:cubicBezTo>
                  <a:pt x="119" y="161"/>
                  <a:pt x="119" y="161"/>
                  <a:pt x="119" y="161"/>
                </a:cubicBezTo>
                <a:cubicBezTo>
                  <a:pt x="122" y="161"/>
                  <a:pt x="125" y="158"/>
                  <a:pt x="125" y="155"/>
                </a:cubicBezTo>
                <a:cubicBezTo>
                  <a:pt x="125" y="155"/>
                  <a:pt x="125" y="155"/>
                  <a:pt x="125" y="155"/>
                </a:cubicBezTo>
                <a:cubicBezTo>
                  <a:pt x="125" y="151"/>
                  <a:pt x="122" y="149"/>
                  <a:pt x="119" y="149"/>
                </a:cubicBezTo>
                <a:cubicBezTo>
                  <a:pt x="119" y="149"/>
                  <a:pt x="119" y="149"/>
                  <a:pt x="119" y="149"/>
                </a:cubicBezTo>
                <a:cubicBezTo>
                  <a:pt x="116" y="149"/>
                  <a:pt x="113" y="151"/>
                  <a:pt x="113" y="155"/>
                </a:cubicBezTo>
                <a:cubicBezTo>
                  <a:pt x="113" y="158"/>
                  <a:pt x="116" y="161"/>
                  <a:pt x="119" y="161"/>
                </a:cubicBezTo>
                <a:close/>
                <a:moveTo>
                  <a:pt x="91" y="161"/>
                </a:moveTo>
                <a:cubicBezTo>
                  <a:pt x="91" y="161"/>
                  <a:pt x="91" y="161"/>
                  <a:pt x="91" y="161"/>
                </a:cubicBezTo>
                <a:cubicBezTo>
                  <a:pt x="94" y="161"/>
                  <a:pt x="97" y="158"/>
                  <a:pt x="97" y="155"/>
                </a:cubicBezTo>
                <a:cubicBezTo>
                  <a:pt x="97" y="155"/>
                  <a:pt x="97" y="155"/>
                  <a:pt x="97" y="155"/>
                </a:cubicBezTo>
                <a:cubicBezTo>
                  <a:pt x="97" y="151"/>
                  <a:pt x="94" y="149"/>
                  <a:pt x="91" y="149"/>
                </a:cubicBezTo>
                <a:cubicBezTo>
                  <a:pt x="91" y="149"/>
                  <a:pt x="91" y="149"/>
                  <a:pt x="91" y="149"/>
                </a:cubicBezTo>
                <a:cubicBezTo>
                  <a:pt x="88" y="149"/>
                  <a:pt x="85" y="151"/>
                  <a:pt x="85" y="155"/>
                </a:cubicBezTo>
                <a:cubicBezTo>
                  <a:pt x="85" y="158"/>
                  <a:pt x="88" y="161"/>
                  <a:pt x="91" y="161"/>
                </a:cubicBezTo>
                <a:close/>
                <a:moveTo>
                  <a:pt x="63" y="161"/>
                </a:moveTo>
                <a:cubicBezTo>
                  <a:pt x="63" y="161"/>
                  <a:pt x="63" y="161"/>
                  <a:pt x="63" y="161"/>
                </a:cubicBezTo>
                <a:cubicBezTo>
                  <a:pt x="66" y="161"/>
                  <a:pt x="69" y="158"/>
                  <a:pt x="69" y="155"/>
                </a:cubicBezTo>
                <a:cubicBezTo>
                  <a:pt x="69" y="155"/>
                  <a:pt x="69" y="155"/>
                  <a:pt x="69" y="155"/>
                </a:cubicBezTo>
                <a:cubicBezTo>
                  <a:pt x="69" y="151"/>
                  <a:pt x="66" y="149"/>
                  <a:pt x="63" y="149"/>
                </a:cubicBezTo>
                <a:cubicBezTo>
                  <a:pt x="63" y="149"/>
                  <a:pt x="63" y="149"/>
                  <a:pt x="63" y="149"/>
                </a:cubicBezTo>
                <a:cubicBezTo>
                  <a:pt x="59" y="149"/>
                  <a:pt x="57" y="151"/>
                  <a:pt x="57" y="155"/>
                </a:cubicBezTo>
                <a:cubicBezTo>
                  <a:pt x="57" y="158"/>
                  <a:pt x="59" y="161"/>
                  <a:pt x="63" y="161"/>
                </a:cubicBezTo>
                <a:close/>
                <a:moveTo>
                  <a:pt x="34" y="161"/>
                </a:moveTo>
                <a:cubicBezTo>
                  <a:pt x="34" y="161"/>
                  <a:pt x="34" y="161"/>
                  <a:pt x="34" y="161"/>
                </a:cubicBezTo>
                <a:cubicBezTo>
                  <a:pt x="38" y="161"/>
                  <a:pt x="40" y="158"/>
                  <a:pt x="40" y="155"/>
                </a:cubicBezTo>
                <a:cubicBezTo>
                  <a:pt x="40" y="155"/>
                  <a:pt x="40" y="155"/>
                  <a:pt x="40" y="155"/>
                </a:cubicBezTo>
                <a:cubicBezTo>
                  <a:pt x="40" y="151"/>
                  <a:pt x="38" y="149"/>
                  <a:pt x="34" y="149"/>
                </a:cubicBezTo>
                <a:cubicBezTo>
                  <a:pt x="34" y="149"/>
                  <a:pt x="34" y="149"/>
                  <a:pt x="34" y="149"/>
                </a:cubicBezTo>
                <a:cubicBezTo>
                  <a:pt x="31" y="149"/>
                  <a:pt x="28" y="151"/>
                  <a:pt x="28" y="155"/>
                </a:cubicBezTo>
                <a:cubicBezTo>
                  <a:pt x="28" y="158"/>
                  <a:pt x="31" y="161"/>
                  <a:pt x="34" y="161"/>
                </a:cubicBezTo>
                <a:close/>
                <a:moveTo>
                  <a:pt x="10" y="159"/>
                </a:moveTo>
                <a:cubicBezTo>
                  <a:pt x="11" y="158"/>
                  <a:pt x="12" y="156"/>
                  <a:pt x="12" y="155"/>
                </a:cubicBezTo>
                <a:cubicBezTo>
                  <a:pt x="12" y="153"/>
                  <a:pt x="11" y="152"/>
                  <a:pt x="10" y="151"/>
                </a:cubicBezTo>
                <a:cubicBezTo>
                  <a:pt x="8" y="148"/>
                  <a:pt x="4" y="148"/>
                  <a:pt x="2" y="151"/>
                </a:cubicBezTo>
                <a:cubicBezTo>
                  <a:pt x="1" y="152"/>
                  <a:pt x="0" y="153"/>
                  <a:pt x="0" y="155"/>
                </a:cubicBezTo>
                <a:cubicBezTo>
                  <a:pt x="0" y="156"/>
                  <a:pt x="1" y="158"/>
                  <a:pt x="2" y="159"/>
                </a:cubicBezTo>
                <a:cubicBezTo>
                  <a:pt x="3" y="160"/>
                  <a:pt x="4" y="161"/>
                  <a:pt x="6" y="161"/>
                </a:cubicBezTo>
                <a:cubicBezTo>
                  <a:pt x="8" y="161"/>
                  <a:pt x="9" y="160"/>
                  <a:pt x="10" y="159"/>
                </a:cubicBezTo>
                <a:close/>
              </a:path>
            </a:pathLst>
          </a:custGeom>
          <a:solidFill>
            <a:schemeClr val="accent4"/>
          </a:solidFill>
          <a:ln w="6350" cap="rnd" cmpd="sng">
            <a:noFill/>
            <a:prstDash val="dash"/>
            <a:extLst>
              <a:ext uri="{C807C97D-BFC1-408E-A445-0C87EB9F89A2}">
                <ask:lineSketchStyleProps xmlns:ask="http://schemas.microsoft.com/office/drawing/2018/sketchyshapes" sd="1219033472">
                  <a:custGeom>
                    <a:avLst/>
                    <a:gdLst>
                      <a:gd name="connsiteX0" fmla="*/ 845083 w 855954"/>
                      <a:gd name="connsiteY0" fmla="*/ 23552 h 291854"/>
                      <a:gd name="connsiteX1" fmla="*/ 837893 w 855954"/>
                      <a:gd name="connsiteY1" fmla="*/ 19933 h 291854"/>
                      <a:gd name="connsiteX2" fmla="*/ 834212 w 855954"/>
                      <a:gd name="connsiteY2" fmla="*/ 12695 h 291854"/>
                      <a:gd name="connsiteX3" fmla="*/ 837893 w 855954"/>
                      <a:gd name="connsiteY3" fmla="*/ 5428 h 291854"/>
                      <a:gd name="connsiteX4" fmla="*/ 852358 w 855954"/>
                      <a:gd name="connsiteY4" fmla="*/ 5428 h 291854"/>
                      <a:gd name="connsiteX5" fmla="*/ 855954 w 855954"/>
                      <a:gd name="connsiteY5" fmla="*/ 12695 h 291854"/>
                      <a:gd name="connsiteX6" fmla="*/ 852358 w 855954"/>
                      <a:gd name="connsiteY6" fmla="*/ 19933 h 291854"/>
                      <a:gd name="connsiteX7" fmla="*/ 845083 w 855954"/>
                      <a:gd name="connsiteY7" fmla="*/ 23552 h 291854"/>
                      <a:gd name="connsiteX8" fmla="*/ 792613 w 855954"/>
                      <a:gd name="connsiteY8" fmla="*/ 237481 h 291854"/>
                      <a:gd name="connsiteX9" fmla="*/ 792613 w 855954"/>
                      <a:gd name="connsiteY9" fmla="*/ 237481 h 291854"/>
                      <a:gd name="connsiteX10" fmla="*/ 801686 w 855954"/>
                      <a:gd name="connsiteY10" fmla="*/ 230214 h 291854"/>
                      <a:gd name="connsiteX11" fmla="*/ 801686 w 855954"/>
                      <a:gd name="connsiteY11" fmla="*/ 230214 h 291854"/>
                      <a:gd name="connsiteX12" fmla="*/ 794410 w 855954"/>
                      <a:gd name="connsiteY12" fmla="*/ 215709 h 291854"/>
                      <a:gd name="connsiteX13" fmla="*/ 794410 w 855954"/>
                      <a:gd name="connsiteY13" fmla="*/ 215709 h 291854"/>
                      <a:gd name="connsiteX14" fmla="*/ 781742 w 855954"/>
                      <a:gd name="connsiteY14" fmla="*/ 224785 h 291854"/>
                      <a:gd name="connsiteX15" fmla="*/ 781742 w 855954"/>
                      <a:gd name="connsiteY15" fmla="*/ 224785 h 291854"/>
                      <a:gd name="connsiteX16" fmla="*/ 789018 w 855954"/>
                      <a:gd name="connsiteY16" fmla="*/ 237481 h 291854"/>
                      <a:gd name="connsiteX17" fmla="*/ 792613 w 855954"/>
                      <a:gd name="connsiteY17" fmla="*/ 237481 h 291854"/>
                      <a:gd name="connsiteX18" fmla="*/ 805281 w 855954"/>
                      <a:gd name="connsiteY18" fmla="*/ 184889 h 291854"/>
                      <a:gd name="connsiteX19" fmla="*/ 805281 w 855954"/>
                      <a:gd name="connsiteY19" fmla="*/ 184889 h 291854"/>
                      <a:gd name="connsiteX20" fmla="*/ 816152 w 855954"/>
                      <a:gd name="connsiteY20" fmla="*/ 175842 h 291854"/>
                      <a:gd name="connsiteX21" fmla="*/ 816152 w 855954"/>
                      <a:gd name="connsiteY21" fmla="*/ 175842 h 291854"/>
                      <a:gd name="connsiteX22" fmla="*/ 807079 w 855954"/>
                      <a:gd name="connsiteY22" fmla="*/ 163146 h 291854"/>
                      <a:gd name="connsiteX23" fmla="*/ 807079 w 855954"/>
                      <a:gd name="connsiteY23" fmla="*/ 163146 h 291854"/>
                      <a:gd name="connsiteX24" fmla="*/ 794410 w 855954"/>
                      <a:gd name="connsiteY24" fmla="*/ 170413 h 291854"/>
                      <a:gd name="connsiteX25" fmla="*/ 794410 w 855954"/>
                      <a:gd name="connsiteY25" fmla="*/ 170413 h 291854"/>
                      <a:gd name="connsiteX26" fmla="*/ 803484 w 855954"/>
                      <a:gd name="connsiteY26" fmla="*/ 183080 h 291854"/>
                      <a:gd name="connsiteX27" fmla="*/ 805281 w 855954"/>
                      <a:gd name="connsiteY27" fmla="*/ 184889 h 291854"/>
                      <a:gd name="connsiteX28" fmla="*/ 817949 w 855954"/>
                      <a:gd name="connsiteY28" fmla="*/ 130517 h 291854"/>
                      <a:gd name="connsiteX29" fmla="*/ 817949 w 855954"/>
                      <a:gd name="connsiteY29" fmla="*/ 130517 h 291854"/>
                      <a:gd name="connsiteX30" fmla="*/ 828820 w 855954"/>
                      <a:gd name="connsiteY30" fmla="*/ 123279 h 291854"/>
                      <a:gd name="connsiteX31" fmla="*/ 828820 w 855954"/>
                      <a:gd name="connsiteY31" fmla="*/ 123279 h 291854"/>
                      <a:gd name="connsiteX32" fmla="*/ 821544 w 855954"/>
                      <a:gd name="connsiteY32" fmla="*/ 108773 h 291854"/>
                      <a:gd name="connsiteX33" fmla="*/ 821544 w 855954"/>
                      <a:gd name="connsiteY33" fmla="*/ 108773 h 291854"/>
                      <a:gd name="connsiteX34" fmla="*/ 807079 w 855954"/>
                      <a:gd name="connsiteY34" fmla="*/ 117821 h 291854"/>
                      <a:gd name="connsiteX35" fmla="*/ 807079 w 855954"/>
                      <a:gd name="connsiteY35" fmla="*/ 117821 h 291854"/>
                      <a:gd name="connsiteX36" fmla="*/ 816152 w 855954"/>
                      <a:gd name="connsiteY36" fmla="*/ 130517 h 291854"/>
                      <a:gd name="connsiteX37" fmla="*/ 817949 w 855954"/>
                      <a:gd name="connsiteY37" fmla="*/ 130517 h 291854"/>
                      <a:gd name="connsiteX38" fmla="*/ 832415 w 855954"/>
                      <a:gd name="connsiteY38" fmla="*/ 76144 h 291854"/>
                      <a:gd name="connsiteX39" fmla="*/ 832415 w 855954"/>
                      <a:gd name="connsiteY39" fmla="*/ 76144 h 291854"/>
                      <a:gd name="connsiteX40" fmla="*/ 841488 w 855954"/>
                      <a:gd name="connsiteY40" fmla="*/ 68877 h 291854"/>
                      <a:gd name="connsiteX41" fmla="*/ 841488 w 855954"/>
                      <a:gd name="connsiteY41" fmla="*/ 68877 h 291854"/>
                      <a:gd name="connsiteX42" fmla="*/ 834212 w 855954"/>
                      <a:gd name="connsiteY42" fmla="*/ 56181 h 291854"/>
                      <a:gd name="connsiteX43" fmla="*/ 834212 w 855954"/>
                      <a:gd name="connsiteY43" fmla="*/ 56181 h 291854"/>
                      <a:gd name="connsiteX44" fmla="*/ 821544 w 855954"/>
                      <a:gd name="connsiteY44" fmla="*/ 63449 h 291854"/>
                      <a:gd name="connsiteX45" fmla="*/ 821544 w 855954"/>
                      <a:gd name="connsiteY45" fmla="*/ 63449 h 291854"/>
                      <a:gd name="connsiteX46" fmla="*/ 828820 w 855954"/>
                      <a:gd name="connsiteY46" fmla="*/ 76144 h 291854"/>
                      <a:gd name="connsiteX47" fmla="*/ 832415 w 855954"/>
                      <a:gd name="connsiteY47" fmla="*/ 76144 h 291854"/>
                      <a:gd name="connsiteX48" fmla="*/ 787220 w 855954"/>
                      <a:gd name="connsiteY48" fmla="*/ 288235 h 291854"/>
                      <a:gd name="connsiteX49" fmla="*/ 789018 w 855954"/>
                      <a:gd name="connsiteY49" fmla="*/ 280967 h 291854"/>
                      <a:gd name="connsiteX50" fmla="*/ 787220 w 855954"/>
                      <a:gd name="connsiteY50" fmla="*/ 273729 h 291854"/>
                      <a:gd name="connsiteX51" fmla="*/ 770872 w 855954"/>
                      <a:gd name="connsiteY51" fmla="*/ 273729 h 291854"/>
                      <a:gd name="connsiteX52" fmla="*/ 767277 w 855954"/>
                      <a:gd name="connsiteY52" fmla="*/ 280967 h 291854"/>
                      <a:gd name="connsiteX53" fmla="*/ 770872 w 855954"/>
                      <a:gd name="connsiteY53" fmla="*/ 288235 h 291854"/>
                      <a:gd name="connsiteX54" fmla="*/ 778147 w 855954"/>
                      <a:gd name="connsiteY54" fmla="*/ 291854 h 291854"/>
                      <a:gd name="connsiteX55" fmla="*/ 787220 w 855954"/>
                      <a:gd name="connsiteY55" fmla="*/ 288235 h 291854"/>
                      <a:gd name="connsiteX56" fmla="*/ 727475 w 855954"/>
                      <a:gd name="connsiteY56" fmla="*/ 291854 h 291854"/>
                      <a:gd name="connsiteX57" fmla="*/ 727475 w 855954"/>
                      <a:gd name="connsiteY57" fmla="*/ 291854 h 291854"/>
                      <a:gd name="connsiteX58" fmla="*/ 738345 w 855954"/>
                      <a:gd name="connsiteY58" fmla="*/ 280967 h 291854"/>
                      <a:gd name="connsiteX59" fmla="*/ 738345 w 855954"/>
                      <a:gd name="connsiteY59" fmla="*/ 280967 h 291854"/>
                      <a:gd name="connsiteX60" fmla="*/ 727475 w 855954"/>
                      <a:gd name="connsiteY60" fmla="*/ 270110 h 291854"/>
                      <a:gd name="connsiteX61" fmla="*/ 727475 w 855954"/>
                      <a:gd name="connsiteY61" fmla="*/ 270110 h 291854"/>
                      <a:gd name="connsiteX62" fmla="*/ 716604 w 855954"/>
                      <a:gd name="connsiteY62" fmla="*/ 280967 h 291854"/>
                      <a:gd name="connsiteX63" fmla="*/ 727475 w 855954"/>
                      <a:gd name="connsiteY63" fmla="*/ 291854 h 291854"/>
                      <a:gd name="connsiteX64" fmla="*/ 676802 w 855954"/>
                      <a:gd name="connsiteY64" fmla="*/ 291854 h 291854"/>
                      <a:gd name="connsiteX65" fmla="*/ 676802 w 855954"/>
                      <a:gd name="connsiteY65" fmla="*/ 291854 h 291854"/>
                      <a:gd name="connsiteX66" fmla="*/ 687673 w 855954"/>
                      <a:gd name="connsiteY66" fmla="*/ 280967 h 291854"/>
                      <a:gd name="connsiteX67" fmla="*/ 687673 w 855954"/>
                      <a:gd name="connsiteY67" fmla="*/ 280967 h 291854"/>
                      <a:gd name="connsiteX68" fmla="*/ 676802 w 855954"/>
                      <a:gd name="connsiteY68" fmla="*/ 270110 h 291854"/>
                      <a:gd name="connsiteX69" fmla="*/ 676802 w 855954"/>
                      <a:gd name="connsiteY69" fmla="*/ 270110 h 291854"/>
                      <a:gd name="connsiteX70" fmla="*/ 665932 w 855954"/>
                      <a:gd name="connsiteY70" fmla="*/ 280967 h 291854"/>
                      <a:gd name="connsiteX71" fmla="*/ 676802 w 855954"/>
                      <a:gd name="connsiteY71" fmla="*/ 291854 h 291854"/>
                      <a:gd name="connsiteX72" fmla="*/ 624332 w 855954"/>
                      <a:gd name="connsiteY72" fmla="*/ 291854 h 291854"/>
                      <a:gd name="connsiteX73" fmla="*/ 624332 w 855954"/>
                      <a:gd name="connsiteY73" fmla="*/ 291854 h 291854"/>
                      <a:gd name="connsiteX74" fmla="*/ 635203 w 855954"/>
                      <a:gd name="connsiteY74" fmla="*/ 280967 h 291854"/>
                      <a:gd name="connsiteX75" fmla="*/ 635203 w 855954"/>
                      <a:gd name="connsiteY75" fmla="*/ 280967 h 291854"/>
                      <a:gd name="connsiteX76" fmla="*/ 624332 w 855954"/>
                      <a:gd name="connsiteY76" fmla="*/ 270110 h 291854"/>
                      <a:gd name="connsiteX77" fmla="*/ 624332 w 855954"/>
                      <a:gd name="connsiteY77" fmla="*/ 270110 h 291854"/>
                      <a:gd name="connsiteX78" fmla="*/ 613462 w 855954"/>
                      <a:gd name="connsiteY78" fmla="*/ 280967 h 291854"/>
                      <a:gd name="connsiteX79" fmla="*/ 624332 w 855954"/>
                      <a:gd name="connsiteY79" fmla="*/ 291854 h 291854"/>
                      <a:gd name="connsiteX80" fmla="*/ 573660 w 855954"/>
                      <a:gd name="connsiteY80" fmla="*/ 291854 h 291854"/>
                      <a:gd name="connsiteX81" fmla="*/ 573660 w 855954"/>
                      <a:gd name="connsiteY81" fmla="*/ 291854 h 291854"/>
                      <a:gd name="connsiteX82" fmla="*/ 584530 w 855954"/>
                      <a:gd name="connsiteY82" fmla="*/ 280967 h 291854"/>
                      <a:gd name="connsiteX83" fmla="*/ 584530 w 855954"/>
                      <a:gd name="connsiteY83" fmla="*/ 280967 h 291854"/>
                      <a:gd name="connsiteX84" fmla="*/ 573660 w 855954"/>
                      <a:gd name="connsiteY84" fmla="*/ 270110 h 291854"/>
                      <a:gd name="connsiteX85" fmla="*/ 573660 w 855954"/>
                      <a:gd name="connsiteY85" fmla="*/ 270110 h 291854"/>
                      <a:gd name="connsiteX86" fmla="*/ 562789 w 855954"/>
                      <a:gd name="connsiteY86" fmla="*/ 280967 h 291854"/>
                      <a:gd name="connsiteX87" fmla="*/ 573660 w 855954"/>
                      <a:gd name="connsiteY87" fmla="*/ 291854 h 291854"/>
                      <a:gd name="connsiteX88" fmla="*/ 522987 w 855954"/>
                      <a:gd name="connsiteY88" fmla="*/ 291854 h 291854"/>
                      <a:gd name="connsiteX89" fmla="*/ 522987 w 855954"/>
                      <a:gd name="connsiteY89" fmla="*/ 291854 h 291854"/>
                      <a:gd name="connsiteX90" fmla="*/ 533858 w 855954"/>
                      <a:gd name="connsiteY90" fmla="*/ 280967 h 291854"/>
                      <a:gd name="connsiteX91" fmla="*/ 533858 w 855954"/>
                      <a:gd name="connsiteY91" fmla="*/ 280967 h 291854"/>
                      <a:gd name="connsiteX92" fmla="*/ 522987 w 855954"/>
                      <a:gd name="connsiteY92" fmla="*/ 270110 h 291854"/>
                      <a:gd name="connsiteX93" fmla="*/ 522987 w 855954"/>
                      <a:gd name="connsiteY93" fmla="*/ 270110 h 291854"/>
                      <a:gd name="connsiteX94" fmla="*/ 512117 w 855954"/>
                      <a:gd name="connsiteY94" fmla="*/ 280967 h 291854"/>
                      <a:gd name="connsiteX95" fmla="*/ 522987 w 855954"/>
                      <a:gd name="connsiteY95" fmla="*/ 291854 h 291854"/>
                      <a:gd name="connsiteX96" fmla="*/ 472315 w 855954"/>
                      <a:gd name="connsiteY96" fmla="*/ 291854 h 291854"/>
                      <a:gd name="connsiteX97" fmla="*/ 472315 w 855954"/>
                      <a:gd name="connsiteY97" fmla="*/ 291854 h 291854"/>
                      <a:gd name="connsiteX98" fmla="*/ 483186 w 855954"/>
                      <a:gd name="connsiteY98" fmla="*/ 280967 h 291854"/>
                      <a:gd name="connsiteX99" fmla="*/ 483186 w 855954"/>
                      <a:gd name="connsiteY99" fmla="*/ 280967 h 291854"/>
                      <a:gd name="connsiteX100" fmla="*/ 472315 w 855954"/>
                      <a:gd name="connsiteY100" fmla="*/ 270110 h 291854"/>
                      <a:gd name="connsiteX101" fmla="*/ 472315 w 855954"/>
                      <a:gd name="connsiteY101" fmla="*/ 270110 h 291854"/>
                      <a:gd name="connsiteX102" fmla="*/ 461444 w 855954"/>
                      <a:gd name="connsiteY102" fmla="*/ 280967 h 291854"/>
                      <a:gd name="connsiteX103" fmla="*/ 472315 w 855954"/>
                      <a:gd name="connsiteY103" fmla="*/ 291854 h 291854"/>
                      <a:gd name="connsiteX104" fmla="*/ 419845 w 855954"/>
                      <a:gd name="connsiteY104" fmla="*/ 291854 h 291854"/>
                      <a:gd name="connsiteX105" fmla="*/ 419845 w 855954"/>
                      <a:gd name="connsiteY105" fmla="*/ 291854 h 291854"/>
                      <a:gd name="connsiteX106" fmla="*/ 430716 w 855954"/>
                      <a:gd name="connsiteY106" fmla="*/ 280967 h 291854"/>
                      <a:gd name="connsiteX107" fmla="*/ 430716 w 855954"/>
                      <a:gd name="connsiteY107" fmla="*/ 280967 h 291854"/>
                      <a:gd name="connsiteX108" fmla="*/ 419845 w 855954"/>
                      <a:gd name="connsiteY108" fmla="*/ 270110 h 291854"/>
                      <a:gd name="connsiteX109" fmla="*/ 419845 w 855954"/>
                      <a:gd name="connsiteY109" fmla="*/ 270110 h 291854"/>
                      <a:gd name="connsiteX110" fmla="*/ 408974 w 855954"/>
                      <a:gd name="connsiteY110" fmla="*/ 280967 h 291854"/>
                      <a:gd name="connsiteX111" fmla="*/ 419845 w 855954"/>
                      <a:gd name="connsiteY111" fmla="*/ 291854 h 291854"/>
                      <a:gd name="connsiteX112" fmla="*/ 369172 w 855954"/>
                      <a:gd name="connsiteY112" fmla="*/ 291854 h 291854"/>
                      <a:gd name="connsiteX113" fmla="*/ 369172 w 855954"/>
                      <a:gd name="connsiteY113" fmla="*/ 291854 h 291854"/>
                      <a:gd name="connsiteX114" fmla="*/ 380043 w 855954"/>
                      <a:gd name="connsiteY114" fmla="*/ 280967 h 291854"/>
                      <a:gd name="connsiteX115" fmla="*/ 380043 w 855954"/>
                      <a:gd name="connsiteY115" fmla="*/ 280967 h 291854"/>
                      <a:gd name="connsiteX116" fmla="*/ 369172 w 855954"/>
                      <a:gd name="connsiteY116" fmla="*/ 270110 h 291854"/>
                      <a:gd name="connsiteX117" fmla="*/ 369172 w 855954"/>
                      <a:gd name="connsiteY117" fmla="*/ 270110 h 291854"/>
                      <a:gd name="connsiteX118" fmla="*/ 358302 w 855954"/>
                      <a:gd name="connsiteY118" fmla="*/ 280967 h 291854"/>
                      <a:gd name="connsiteX119" fmla="*/ 369172 w 855954"/>
                      <a:gd name="connsiteY119" fmla="*/ 291854 h 291854"/>
                      <a:gd name="connsiteX120" fmla="*/ 318500 w 855954"/>
                      <a:gd name="connsiteY120" fmla="*/ 291854 h 291854"/>
                      <a:gd name="connsiteX121" fmla="*/ 318500 w 855954"/>
                      <a:gd name="connsiteY121" fmla="*/ 291854 h 291854"/>
                      <a:gd name="connsiteX122" fmla="*/ 329371 w 855954"/>
                      <a:gd name="connsiteY122" fmla="*/ 280967 h 291854"/>
                      <a:gd name="connsiteX123" fmla="*/ 329371 w 855954"/>
                      <a:gd name="connsiteY123" fmla="*/ 280967 h 291854"/>
                      <a:gd name="connsiteX124" fmla="*/ 318500 w 855954"/>
                      <a:gd name="connsiteY124" fmla="*/ 270110 h 291854"/>
                      <a:gd name="connsiteX125" fmla="*/ 318500 w 855954"/>
                      <a:gd name="connsiteY125" fmla="*/ 270110 h 291854"/>
                      <a:gd name="connsiteX126" fmla="*/ 307629 w 855954"/>
                      <a:gd name="connsiteY126" fmla="*/ 280967 h 291854"/>
                      <a:gd name="connsiteX127" fmla="*/ 318500 w 855954"/>
                      <a:gd name="connsiteY127" fmla="*/ 291854 h 291854"/>
                      <a:gd name="connsiteX128" fmla="*/ 266030 w 855954"/>
                      <a:gd name="connsiteY128" fmla="*/ 291854 h 291854"/>
                      <a:gd name="connsiteX129" fmla="*/ 266030 w 855954"/>
                      <a:gd name="connsiteY129" fmla="*/ 291854 h 291854"/>
                      <a:gd name="connsiteX130" fmla="*/ 276901 w 855954"/>
                      <a:gd name="connsiteY130" fmla="*/ 280967 h 291854"/>
                      <a:gd name="connsiteX131" fmla="*/ 276901 w 855954"/>
                      <a:gd name="connsiteY131" fmla="*/ 280967 h 291854"/>
                      <a:gd name="connsiteX132" fmla="*/ 266030 w 855954"/>
                      <a:gd name="connsiteY132" fmla="*/ 270110 h 291854"/>
                      <a:gd name="connsiteX133" fmla="*/ 266030 w 855954"/>
                      <a:gd name="connsiteY133" fmla="*/ 270110 h 291854"/>
                      <a:gd name="connsiteX134" fmla="*/ 255159 w 855954"/>
                      <a:gd name="connsiteY134" fmla="*/ 280967 h 291854"/>
                      <a:gd name="connsiteX135" fmla="*/ 266030 w 855954"/>
                      <a:gd name="connsiteY135" fmla="*/ 291854 h 291854"/>
                      <a:gd name="connsiteX136" fmla="*/ 215358 w 855954"/>
                      <a:gd name="connsiteY136" fmla="*/ 291854 h 291854"/>
                      <a:gd name="connsiteX137" fmla="*/ 215358 w 855954"/>
                      <a:gd name="connsiteY137" fmla="*/ 291854 h 291854"/>
                      <a:gd name="connsiteX138" fmla="*/ 226228 w 855954"/>
                      <a:gd name="connsiteY138" fmla="*/ 280967 h 291854"/>
                      <a:gd name="connsiteX139" fmla="*/ 226228 w 855954"/>
                      <a:gd name="connsiteY139" fmla="*/ 280967 h 291854"/>
                      <a:gd name="connsiteX140" fmla="*/ 215358 w 855954"/>
                      <a:gd name="connsiteY140" fmla="*/ 270110 h 291854"/>
                      <a:gd name="connsiteX141" fmla="*/ 215358 w 855954"/>
                      <a:gd name="connsiteY141" fmla="*/ 270110 h 291854"/>
                      <a:gd name="connsiteX142" fmla="*/ 204487 w 855954"/>
                      <a:gd name="connsiteY142" fmla="*/ 280967 h 291854"/>
                      <a:gd name="connsiteX143" fmla="*/ 215358 w 855954"/>
                      <a:gd name="connsiteY143" fmla="*/ 291854 h 291854"/>
                      <a:gd name="connsiteX144" fmla="*/ 164685 w 855954"/>
                      <a:gd name="connsiteY144" fmla="*/ 291854 h 291854"/>
                      <a:gd name="connsiteX145" fmla="*/ 164685 w 855954"/>
                      <a:gd name="connsiteY145" fmla="*/ 291854 h 291854"/>
                      <a:gd name="connsiteX146" fmla="*/ 175556 w 855954"/>
                      <a:gd name="connsiteY146" fmla="*/ 280967 h 291854"/>
                      <a:gd name="connsiteX147" fmla="*/ 175556 w 855954"/>
                      <a:gd name="connsiteY147" fmla="*/ 280967 h 291854"/>
                      <a:gd name="connsiteX148" fmla="*/ 164685 w 855954"/>
                      <a:gd name="connsiteY148" fmla="*/ 270110 h 291854"/>
                      <a:gd name="connsiteX149" fmla="*/ 164685 w 855954"/>
                      <a:gd name="connsiteY149" fmla="*/ 270110 h 291854"/>
                      <a:gd name="connsiteX150" fmla="*/ 153814 w 855954"/>
                      <a:gd name="connsiteY150" fmla="*/ 280967 h 291854"/>
                      <a:gd name="connsiteX151" fmla="*/ 164685 w 855954"/>
                      <a:gd name="connsiteY151" fmla="*/ 291854 h 291854"/>
                      <a:gd name="connsiteX152" fmla="*/ 114013 w 855954"/>
                      <a:gd name="connsiteY152" fmla="*/ 291854 h 291854"/>
                      <a:gd name="connsiteX153" fmla="*/ 114013 w 855954"/>
                      <a:gd name="connsiteY153" fmla="*/ 291854 h 291854"/>
                      <a:gd name="connsiteX154" fmla="*/ 124883 w 855954"/>
                      <a:gd name="connsiteY154" fmla="*/ 280967 h 291854"/>
                      <a:gd name="connsiteX155" fmla="*/ 124883 w 855954"/>
                      <a:gd name="connsiteY155" fmla="*/ 280967 h 291854"/>
                      <a:gd name="connsiteX156" fmla="*/ 114013 w 855954"/>
                      <a:gd name="connsiteY156" fmla="*/ 270110 h 291854"/>
                      <a:gd name="connsiteX157" fmla="*/ 114013 w 855954"/>
                      <a:gd name="connsiteY157" fmla="*/ 270110 h 291854"/>
                      <a:gd name="connsiteX158" fmla="*/ 103142 w 855954"/>
                      <a:gd name="connsiteY158" fmla="*/ 280967 h 291854"/>
                      <a:gd name="connsiteX159" fmla="*/ 114013 w 855954"/>
                      <a:gd name="connsiteY159" fmla="*/ 291854 h 291854"/>
                      <a:gd name="connsiteX160" fmla="*/ 61543 w 855954"/>
                      <a:gd name="connsiteY160" fmla="*/ 291854 h 291854"/>
                      <a:gd name="connsiteX161" fmla="*/ 61543 w 855954"/>
                      <a:gd name="connsiteY161" fmla="*/ 291854 h 291854"/>
                      <a:gd name="connsiteX162" fmla="*/ 72413 w 855954"/>
                      <a:gd name="connsiteY162" fmla="*/ 280967 h 291854"/>
                      <a:gd name="connsiteX163" fmla="*/ 72413 w 855954"/>
                      <a:gd name="connsiteY163" fmla="*/ 280967 h 291854"/>
                      <a:gd name="connsiteX164" fmla="*/ 61543 w 855954"/>
                      <a:gd name="connsiteY164" fmla="*/ 270110 h 291854"/>
                      <a:gd name="connsiteX165" fmla="*/ 61543 w 855954"/>
                      <a:gd name="connsiteY165" fmla="*/ 270110 h 291854"/>
                      <a:gd name="connsiteX166" fmla="*/ 50672 w 855954"/>
                      <a:gd name="connsiteY166" fmla="*/ 280967 h 291854"/>
                      <a:gd name="connsiteX167" fmla="*/ 61543 w 855954"/>
                      <a:gd name="connsiteY167" fmla="*/ 291854 h 291854"/>
                      <a:gd name="connsiteX168" fmla="*/ 18060 w 855954"/>
                      <a:gd name="connsiteY168" fmla="*/ 288235 h 291854"/>
                      <a:gd name="connsiteX169" fmla="*/ 21741 w 855954"/>
                      <a:gd name="connsiteY169" fmla="*/ 280967 h 291854"/>
                      <a:gd name="connsiteX170" fmla="*/ 18060 w 855954"/>
                      <a:gd name="connsiteY170" fmla="*/ 273729 h 291854"/>
                      <a:gd name="connsiteX171" fmla="*/ 3595 w 855954"/>
                      <a:gd name="connsiteY171" fmla="*/ 273729 h 291854"/>
                      <a:gd name="connsiteX172" fmla="*/ 0 w 855954"/>
                      <a:gd name="connsiteY172" fmla="*/ 280967 h 291854"/>
                      <a:gd name="connsiteX173" fmla="*/ 3595 w 855954"/>
                      <a:gd name="connsiteY173" fmla="*/ 288235 h 291854"/>
                      <a:gd name="connsiteX174" fmla="*/ 10870 w 855954"/>
                      <a:gd name="connsiteY174" fmla="*/ 291854 h 291854"/>
                      <a:gd name="connsiteX175" fmla="*/ 18060 w 855954"/>
                      <a:gd name="connsiteY175" fmla="*/ 288235 h 29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855954" h="291854" extrusionOk="0">
                        <a:moveTo>
                          <a:pt x="845083" y="23552"/>
                        </a:moveTo>
                        <a:cubicBezTo>
                          <a:pt x="844351" y="23074"/>
                          <a:pt x="840734" y="21234"/>
                          <a:pt x="837893" y="19933"/>
                        </a:cubicBezTo>
                        <a:cubicBezTo>
                          <a:pt x="836043" y="18131"/>
                          <a:pt x="833993" y="14512"/>
                          <a:pt x="834212" y="12695"/>
                        </a:cubicBezTo>
                        <a:cubicBezTo>
                          <a:pt x="833932" y="9350"/>
                          <a:pt x="836002" y="7278"/>
                          <a:pt x="837893" y="5428"/>
                        </a:cubicBezTo>
                        <a:cubicBezTo>
                          <a:pt x="840799" y="-377"/>
                          <a:pt x="849657" y="468"/>
                          <a:pt x="852358" y="5428"/>
                        </a:cubicBezTo>
                        <a:cubicBezTo>
                          <a:pt x="854431" y="7270"/>
                          <a:pt x="856059" y="8860"/>
                          <a:pt x="855954" y="12695"/>
                        </a:cubicBezTo>
                        <a:cubicBezTo>
                          <a:pt x="855530" y="14440"/>
                          <a:pt x="854024" y="18248"/>
                          <a:pt x="852358" y="19933"/>
                        </a:cubicBezTo>
                        <a:cubicBezTo>
                          <a:pt x="850514" y="21293"/>
                          <a:pt x="848421" y="23909"/>
                          <a:pt x="845083" y="23552"/>
                        </a:cubicBezTo>
                        <a:close/>
                        <a:moveTo>
                          <a:pt x="792613" y="237481"/>
                        </a:moveTo>
                        <a:lnTo>
                          <a:pt x="792613" y="237481"/>
                        </a:lnTo>
                        <a:cubicBezTo>
                          <a:pt x="796554" y="237675"/>
                          <a:pt x="801902" y="233885"/>
                          <a:pt x="801686" y="230214"/>
                        </a:cubicBezTo>
                        <a:lnTo>
                          <a:pt x="801686" y="230214"/>
                        </a:lnTo>
                        <a:cubicBezTo>
                          <a:pt x="803355" y="222955"/>
                          <a:pt x="800374" y="217915"/>
                          <a:pt x="794410" y="215709"/>
                        </a:cubicBezTo>
                        <a:lnTo>
                          <a:pt x="794410" y="215709"/>
                        </a:lnTo>
                        <a:cubicBezTo>
                          <a:pt x="789651" y="216651"/>
                          <a:pt x="783647" y="220470"/>
                          <a:pt x="781742" y="224785"/>
                        </a:cubicBezTo>
                        <a:lnTo>
                          <a:pt x="781742" y="224785"/>
                        </a:lnTo>
                        <a:cubicBezTo>
                          <a:pt x="780282" y="230733"/>
                          <a:pt x="783810" y="236003"/>
                          <a:pt x="789018" y="237481"/>
                        </a:cubicBezTo>
                        <a:cubicBezTo>
                          <a:pt x="789794" y="237619"/>
                          <a:pt x="791211" y="237797"/>
                          <a:pt x="792613" y="237481"/>
                        </a:cubicBezTo>
                        <a:close/>
                        <a:moveTo>
                          <a:pt x="805281" y="184889"/>
                        </a:moveTo>
                        <a:lnTo>
                          <a:pt x="805281" y="184889"/>
                        </a:lnTo>
                        <a:cubicBezTo>
                          <a:pt x="809822" y="185029"/>
                          <a:pt x="813933" y="180979"/>
                          <a:pt x="816152" y="175842"/>
                        </a:cubicBezTo>
                        <a:lnTo>
                          <a:pt x="816152" y="175842"/>
                        </a:lnTo>
                        <a:cubicBezTo>
                          <a:pt x="817157" y="170357"/>
                          <a:pt x="814302" y="164849"/>
                          <a:pt x="807079" y="163146"/>
                        </a:cubicBezTo>
                        <a:lnTo>
                          <a:pt x="807079" y="163146"/>
                        </a:lnTo>
                        <a:cubicBezTo>
                          <a:pt x="801696" y="161194"/>
                          <a:pt x="796039" y="165054"/>
                          <a:pt x="794410" y="170413"/>
                        </a:cubicBezTo>
                        <a:lnTo>
                          <a:pt x="794410" y="170413"/>
                        </a:lnTo>
                        <a:cubicBezTo>
                          <a:pt x="792243" y="176504"/>
                          <a:pt x="797219" y="183831"/>
                          <a:pt x="803484" y="183080"/>
                        </a:cubicBezTo>
                        <a:cubicBezTo>
                          <a:pt x="803848" y="183213"/>
                          <a:pt x="804873" y="184606"/>
                          <a:pt x="805281" y="184889"/>
                        </a:cubicBezTo>
                        <a:close/>
                        <a:moveTo>
                          <a:pt x="817949" y="130517"/>
                        </a:moveTo>
                        <a:lnTo>
                          <a:pt x="817949" y="130517"/>
                        </a:lnTo>
                        <a:cubicBezTo>
                          <a:pt x="823103" y="130896"/>
                          <a:pt x="826637" y="126919"/>
                          <a:pt x="828820" y="123279"/>
                        </a:cubicBezTo>
                        <a:lnTo>
                          <a:pt x="828820" y="123279"/>
                        </a:lnTo>
                        <a:cubicBezTo>
                          <a:pt x="831100" y="116968"/>
                          <a:pt x="826343" y="110941"/>
                          <a:pt x="821544" y="108773"/>
                        </a:cubicBezTo>
                        <a:lnTo>
                          <a:pt x="821544" y="108773"/>
                        </a:lnTo>
                        <a:cubicBezTo>
                          <a:pt x="816248" y="106413"/>
                          <a:pt x="808353" y="110553"/>
                          <a:pt x="807079" y="117821"/>
                        </a:cubicBezTo>
                        <a:lnTo>
                          <a:pt x="807079" y="117821"/>
                        </a:lnTo>
                        <a:cubicBezTo>
                          <a:pt x="807691" y="123806"/>
                          <a:pt x="810608" y="128906"/>
                          <a:pt x="816152" y="130517"/>
                        </a:cubicBezTo>
                        <a:cubicBezTo>
                          <a:pt x="816926" y="130434"/>
                          <a:pt x="817241" y="130536"/>
                          <a:pt x="817949" y="130517"/>
                        </a:cubicBezTo>
                        <a:close/>
                        <a:moveTo>
                          <a:pt x="832415" y="76144"/>
                        </a:moveTo>
                        <a:lnTo>
                          <a:pt x="832415" y="76144"/>
                        </a:lnTo>
                        <a:cubicBezTo>
                          <a:pt x="836416" y="76271"/>
                          <a:pt x="841441" y="73367"/>
                          <a:pt x="841488" y="68877"/>
                        </a:cubicBezTo>
                        <a:lnTo>
                          <a:pt x="841488" y="68877"/>
                        </a:lnTo>
                        <a:cubicBezTo>
                          <a:pt x="843808" y="63778"/>
                          <a:pt x="839463" y="56231"/>
                          <a:pt x="834212" y="56181"/>
                        </a:cubicBezTo>
                        <a:lnTo>
                          <a:pt x="834212" y="56181"/>
                        </a:lnTo>
                        <a:cubicBezTo>
                          <a:pt x="828771" y="54523"/>
                          <a:pt x="823061" y="57136"/>
                          <a:pt x="821544" y="63449"/>
                        </a:cubicBezTo>
                        <a:lnTo>
                          <a:pt x="821544" y="63449"/>
                        </a:lnTo>
                        <a:cubicBezTo>
                          <a:pt x="820091" y="68619"/>
                          <a:pt x="823875" y="75219"/>
                          <a:pt x="828820" y="76144"/>
                        </a:cubicBezTo>
                        <a:cubicBezTo>
                          <a:pt x="830500" y="76277"/>
                          <a:pt x="831179" y="76318"/>
                          <a:pt x="832415" y="76144"/>
                        </a:cubicBezTo>
                        <a:close/>
                        <a:moveTo>
                          <a:pt x="787220" y="288235"/>
                        </a:moveTo>
                        <a:cubicBezTo>
                          <a:pt x="788866" y="286510"/>
                          <a:pt x="789115" y="283040"/>
                          <a:pt x="789018" y="280967"/>
                        </a:cubicBezTo>
                        <a:cubicBezTo>
                          <a:pt x="789178" y="277316"/>
                          <a:pt x="788948" y="275800"/>
                          <a:pt x="787220" y="273729"/>
                        </a:cubicBezTo>
                        <a:cubicBezTo>
                          <a:pt x="782852" y="268619"/>
                          <a:pt x="774396" y="267791"/>
                          <a:pt x="770872" y="273729"/>
                        </a:cubicBezTo>
                        <a:cubicBezTo>
                          <a:pt x="769522" y="275553"/>
                          <a:pt x="767300" y="277372"/>
                          <a:pt x="767277" y="280967"/>
                        </a:cubicBezTo>
                        <a:cubicBezTo>
                          <a:pt x="767395" y="282890"/>
                          <a:pt x="769211" y="286760"/>
                          <a:pt x="770872" y="288235"/>
                        </a:cubicBezTo>
                        <a:cubicBezTo>
                          <a:pt x="772865" y="290238"/>
                          <a:pt x="776288" y="291770"/>
                          <a:pt x="778147" y="291854"/>
                        </a:cubicBezTo>
                        <a:cubicBezTo>
                          <a:pt x="781547" y="292047"/>
                          <a:pt x="783619" y="290062"/>
                          <a:pt x="787220" y="288235"/>
                        </a:cubicBezTo>
                        <a:close/>
                        <a:moveTo>
                          <a:pt x="727475" y="291854"/>
                        </a:moveTo>
                        <a:lnTo>
                          <a:pt x="727475" y="291854"/>
                        </a:lnTo>
                        <a:cubicBezTo>
                          <a:pt x="732933" y="291784"/>
                          <a:pt x="738209" y="286182"/>
                          <a:pt x="738345" y="280967"/>
                        </a:cubicBezTo>
                        <a:lnTo>
                          <a:pt x="738345" y="280967"/>
                        </a:lnTo>
                        <a:cubicBezTo>
                          <a:pt x="737378" y="274179"/>
                          <a:pt x="732882" y="270331"/>
                          <a:pt x="727475" y="270110"/>
                        </a:cubicBezTo>
                        <a:lnTo>
                          <a:pt x="727475" y="270110"/>
                        </a:lnTo>
                        <a:cubicBezTo>
                          <a:pt x="721253" y="269162"/>
                          <a:pt x="717165" y="273122"/>
                          <a:pt x="716604" y="280967"/>
                        </a:cubicBezTo>
                        <a:cubicBezTo>
                          <a:pt x="716685" y="286525"/>
                          <a:pt x="722264" y="291885"/>
                          <a:pt x="727475" y="291854"/>
                        </a:cubicBezTo>
                        <a:close/>
                        <a:moveTo>
                          <a:pt x="676802" y="291854"/>
                        </a:moveTo>
                        <a:lnTo>
                          <a:pt x="676802" y="291854"/>
                        </a:lnTo>
                        <a:cubicBezTo>
                          <a:pt x="681483" y="292115"/>
                          <a:pt x="687652" y="285708"/>
                          <a:pt x="687673" y="280967"/>
                        </a:cubicBezTo>
                        <a:lnTo>
                          <a:pt x="687673" y="280967"/>
                        </a:lnTo>
                        <a:cubicBezTo>
                          <a:pt x="687726" y="273197"/>
                          <a:pt x="682512" y="269173"/>
                          <a:pt x="676802" y="270110"/>
                        </a:cubicBezTo>
                        <a:lnTo>
                          <a:pt x="676802" y="270110"/>
                        </a:lnTo>
                        <a:cubicBezTo>
                          <a:pt x="669259" y="270131"/>
                          <a:pt x="666008" y="273610"/>
                          <a:pt x="665932" y="280967"/>
                        </a:cubicBezTo>
                        <a:cubicBezTo>
                          <a:pt x="666284" y="286148"/>
                          <a:pt x="670036" y="291814"/>
                          <a:pt x="676802" y="291854"/>
                        </a:cubicBezTo>
                        <a:close/>
                        <a:moveTo>
                          <a:pt x="624332" y="291854"/>
                        </a:moveTo>
                        <a:lnTo>
                          <a:pt x="624332" y="291854"/>
                        </a:lnTo>
                        <a:cubicBezTo>
                          <a:pt x="631654" y="291344"/>
                          <a:pt x="635408" y="285654"/>
                          <a:pt x="635203" y="280967"/>
                        </a:cubicBezTo>
                        <a:lnTo>
                          <a:pt x="635203" y="280967"/>
                        </a:lnTo>
                        <a:cubicBezTo>
                          <a:pt x="635003" y="274723"/>
                          <a:pt x="630856" y="269396"/>
                          <a:pt x="624332" y="270110"/>
                        </a:cubicBezTo>
                        <a:lnTo>
                          <a:pt x="624332" y="270110"/>
                        </a:lnTo>
                        <a:cubicBezTo>
                          <a:pt x="619339" y="270501"/>
                          <a:pt x="612370" y="274034"/>
                          <a:pt x="613462" y="280967"/>
                        </a:cubicBezTo>
                        <a:cubicBezTo>
                          <a:pt x="612807" y="286655"/>
                          <a:pt x="618835" y="290921"/>
                          <a:pt x="624332" y="291854"/>
                        </a:cubicBezTo>
                        <a:close/>
                        <a:moveTo>
                          <a:pt x="573660" y="291854"/>
                        </a:moveTo>
                        <a:lnTo>
                          <a:pt x="573660" y="291854"/>
                        </a:lnTo>
                        <a:cubicBezTo>
                          <a:pt x="580393" y="292024"/>
                          <a:pt x="584469" y="287340"/>
                          <a:pt x="584530" y="280967"/>
                        </a:cubicBezTo>
                        <a:lnTo>
                          <a:pt x="584530" y="280967"/>
                        </a:lnTo>
                        <a:cubicBezTo>
                          <a:pt x="584475" y="273681"/>
                          <a:pt x="581003" y="270124"/>
                          <a:pt x="573660" y="270110"/>
                        </a:cubicBezTo>
                        <a:lnTo>
                          <a:pt x="573660" y="270110"/>
                        </a:lnTo>
                        <a:cubicBezTo>
                          <a:pt x="567208" y="270017"/>
                          <a:pt x="561900" y="274118"/>
                          <a:pt x="562789" y="280967"/>
                        </a:cubicBezTo>
                        <a:cubicBezTo>
                          <a:pt x="562729" y="286355"/>
                          <a:pt x="568268" y="290761"/>
                          <a:pt x="573660" y="291854"/>
                        </a:cubicBezTo>
                        <a:close/>
                        <a:moveTo>
                          <a:pt x="522987" y="291854"/>
                        </a:moveTo>
                        <a:lnTo>
                          <a:pt x="522987" y="291854"/>
                        </a:lnTo>
                        <a:cubicBezTo>
                          <a:pt x="528134" y="292212"/>
                          <a:pt x="533571" y="287141"/>
                          <a:pt x="533858" y="280967"/>
                        </a:cubicBezTo>
                        <a:lnTo>
                          <a:pt x="533858" y="280967"/>
                        </a:lnTo>
                        <a:cubicBezTo>
                          <a:pt x="533314" y="273860"/>
                          <a:pt x="528451" y="270306"/>
                          <a:pt x="522987" y="270110"/>
                        </a:cubicBezTo>
                        <a:lnTo>
                          <a:pt x="522987" y="270110"/>
                        </a:lnTo>
                        <a:cubicBezTo>
                          <a:pt x="516786" y="269970"/>
                          <a:pt x="512072" y="272555"/>
                          <a:pt x="512117" y="280967"/>
                        </a:cubicBezTo>
                        <a:cubicBezTo>
                          <a:pt x="512542" y="285611"/>
                          <a:pt x="518252" y="291170"/>
                          <a:pt x="522987" y="291854"/>
                        </a:cubicBezTo>
                        <a:close/>
                        <a:moveTo>
                          <a:pt x="472315" y="291854"/>
                        </a:moveTo>
                        <a:lnTo>
                          <a:pt x="472315" y="291854"/>
                        </a:lnTo>
                        <a:cubicBezTo>
                          <a:pt x="478603" y="291237"/>
                          <a:pt x="483241" y="286379"/>
                          <a:pt x="483186" y="280967"/>
                        </a:cubicBezTo>
                        <a:lnTo>
                          <a:pt x="483186" y="280967"/>
                        </a:lnTo>
                        <a:cubicBezTo>
                          <a:pt x="483290" y="274315"/>
                          <a:pt x="478410" y="269452"/>
                          <a:pt x="472315" y="270110"/>
                        </a:cubicBezTo>
                        <a:lnTo>
                          <a:pt x="472315" y="270110"/>
                        </a:lnTo>
                        <a:cubicBezTo>
                          <a:pt x="466055" y="270172"/>
                          <a:pt x="461374" y="272863"/>
                          <a:pt x="461444" y="280967"/>
                        </a:cubicBezTo>
                        <a:cubicBezTo>
                          <a:pt x="460917" y="286483"/>
                          <a:pt x="465340" y="292220"/>
                          <a:pt x="472315" y="291854"/>
                        </a:cubicBezTo>
                        <a:close/>
                        <a:moveTo>
                          <a:pt x="419845" y="291854"/>
                        </a:moveTo>
                        <a:lnTo>
                          <a:pt x="419845" y="291854"/>
                        </a:lnTo>
                        <a:cubicBezTo>
                          <a:pt x="426951" y="292059"/>
                          <a:pt x="430784" y="286401"/>
                          <a:pt x="430716" y="280967"/>
                        </a:cubicBezTo>
                        <a:lnTo>
                          <a:pt x="430716" y="280967"/>
                        </a:lnTo>
                        <a:cubicBezTo>
                          <a:pt x="430754" y="273638"/>
                          <a:pt x="427693" y="270401"/>
                          <a:pt x="419845" y="270110"/>
                        </a:cubicBezTo>
                        <a:lnTo>
                          <a:pt x="419845" y="270110"/>
                        </a:lnTo>
                        <a:cubicBezTo>
                          <a:pt x="414878" y="269307"/>
                          <a:pt x="409594" y="273522"/>
                          <a:pt x="408974" y="280967"/>
                        </a:cubicBezTo>
                        <a:cubicBezTo>
                          <a:pt x="409187" y="286463"/>
                          <a:pt x="414380" y="292020"/>
                          <a:pt x="419845" y="291854"/>
                        </a:cubicBezTo>
                        <a:close/>
                        <a:moveTo>
                          <a:pt x="369172" y="291854"/>
                        </a:moveTo>
                        <a:lnTo>
                          <a:pt x="369172" y="291854"/>
                        </a:lnTo>
                        <a:cubicBezTo>
                          <a:pt x="373771" y="291556"/>
                          <a:pt x="380640" y="286386"/>
                          <a:pt x="380043" y="280967"/>
                        </a:cubicBezTo>
                        <a:lnTo>
                          <a:pt x="380043" y="280967"/>
                        </a:lnTo>
                        <a:cubicBezTo>
                          <a:pt x="380024" y="272931"/>
                          <a:pt x="374832" y="269916"/>
                          <a:pt x="369172" y="270110"/>
                        </a:cubicBezTo>
                        <a:lnTo>
                          <a:pt x="369172" y="270110"/>
                        </a:lnTo>
                        <a:cubicBezTo>
                          <a:pt x="363781" y="270284"/>
                          <a:pt x="359429" y="273704"/>
                          <a:pt x="358302" y="280967"/>
                        </a:cubicBezTo>
                        <a:cubicBezTo>
                          <a:pt x="358442" y="286281"/>
                          <a:pt x="363782" y="291649"/>
                          <a:pt x="369172" y="291854"/>
                        </a:cubicBezTo>
                        <a:close/>
                        <a:moveTo>
                          <a:pt x="318500" y="291854"/>
                        </a:moveTo>
                        <a:lnTo>
                          <a:pt x="318500" y="291854"/>
                        </a:lnTo>
                        <a:cubicBezTo>
                          <a:pt x="323988" y="291897"/>
                          <a:pt x="330124" y="285773"/>
                          <a:pt x="329371" y="280967"/>
                        </a:cubicBezTo>
                        <a:lnTo>
                          <a:pt x="329371" y="280967"/>
                        </a:lnTo>
                        <a:cubicBezTo>
                          <a:pt x="330156" y="274005"/>
                          <a:pt x="323944" y="269800"/>
                          <a:pt x="318500" y="270110"/>
                        </a:cubicBezTo>
                        <a:lnTo>
                          <a:pt x="318500" y="270110"/>
                        </a:lnTo>
                        <a:cubicBezTo>
                          <a:pt x="311084" y="269801"/>
                          <a:pt x="307729" y="274478"/>
                          <a:pt x="307629" y="280967"/>
                        </a:cubicBezTo>
                        <a:cubicBezTo>
                          <a:pt x="306693" y="286201"/>
                          <a:pt x="311192" y="290975"/>
                          <a:pt x="318500" y="291854"/>
                        </a:cubicBezTo>
                        <a:close/>
                        <a:moveTo>
                          <a:pt x="266030" y="291854"/>
                        </a:moveTo>
                        <a:lnTo>
                          <a:pt x="266030" y="291854"/>
                        </a:lnTo>
                        <a:cubicBezTo>
                          <a:pt x="272714" y="291415"/>
                          <a:pt x="276807" y="286536"/>
                          <a:pt x="276901" y="280967"/>
                        </a:cubicBezTo>
                        <a:lnTo>
                          <a:pt x="276901" y="280967"/>
                        </a:lnTo>
                        <a:cubicBezTo>
                          <a:pt x="277127" y="273864"/>
                          <a:pt x="273546" y="270063"/>
                          <a:pt x="266030" y="270110"/>
                        </a:cubicBezTo>
                        <a:lnTo>
                          <a:pt x="266030" y="270110"/>
                        </a:lnTo>
                        <a:cubicBezTo>
                          <a:pt x="261338" y="270451"/>
                          <a:pt x="255729" y="274097"/>
                          <a:pt x="255159" y="280967"/>
                        </a:cubicBezTo>
                        <a:cubicBezTo>
                          <a:pt x="255047" y="286764"/>
                          <a:pt x="261279" y="291439"/>
                          <a:pt x="266030" y="291854"/>
                        </a:cubicBezTo>
                        <a:close/>
                        <a:moveTo>
                          <a:pt x="215358" y="291854"/>
                        </a:moveTo>
                        <a:lnTo>
                          <a:pt x="215358" y="291854"/>
                        </a:lnTo>
                        <a:cubicBezTo>
                          <a:pt x="220219" y="291605"/>
                          <a:pt x="225741" y="285652"/>
                          <a:pt x="226228" y="280967"/>
                        </a:cubicBezTo>
                        <a:lnTo>
                          <a:pt x="226228" y="280967"/>
                        </a:lnTo>
                        <a:cubicBezTo>
                          <a:pt x="226114" y="274566"/>
                          <a:pt x="221221" y="270502"/>
                          <a:pt x="215358" y="270110"/>
                        </a:cubicBezTo>
                        <a:lnTo>
                          <a:pt x="215358" y="270110"/>
                        </a:lnTo>
                        <a:cubicBezTo>
                          <a:pt x="209933" y="269873"/>
                          <a:pt x="204658" y="273422"/>
                          <a:pt x="204487" y="280967"/>
                        </a:cubicBezTo>
                        <a:cubicBezTo>
                          <a:pt x="205147" y="286577"/>
                          <a:pt x="209270" y="292223"/>
                          <a:pt x="215358" y="291854"/>
                        </a:cubicBezTo>
                        <a:close/>
                        <a:moveTo>
                          <a:pt x="164685" y="291854"/>
                        </a:moveTo>
                        <a:lnTo>
                          <a:pt x="164685" y="291854"/>
                        </a:lnTo>
                        <a:cubicBezTo>
                          <a:pt x="170012" y="291971"/>
                          <a:pt x="176522" y="286603"/>
                          <a:pt x="175556" y="280967"/>
                        </a:cubicBezTo>
                        <a:lnTo>
                          <a:pt x="175556" y="280967"/>
                        </a:lnTo>
                        <a:cubicBezTo>
                          <a:pt x="175929" y="273550"/>
                          <a:pt x="169496" y="269260"/>
                          <a:pt x="164685" y="270110"/>
                        </a:cubicBezTo>
                        <a:lnTo>
                          <a:pt x="164685" y="270110"/>
                        </a:lnTo>
                        <a:cubicBezTo>
                          <a:pt x="158868" y="270937"/>
                          <a:pt x="153960" y="273914"/>
                          <a:pt x="153814" y="280967"/>
                        </a:cubicBezTo>
                        <a:cubicBezTo>
                          <a:pt x="153525" y="286463"/>
                          <a:pt x="159222" y="292036"/>
                          <a:pt x="164685" y="291854"/>
                        </a:cubicBezTo>
                        <a:close/>
                        <a:moveTo>
                          <a:pt x="114013" y="291854"/>
                        </a:moveTo>
                        <a:lnTo>
                          <a:pt x="114013" y="291854"/>
                        </a:lnTo>
                        <a:cubicBezTo>
                          <a:pt x="118904" y="291942"/>
                          <a:pt x="124806" y="286742"/>
                          <a:pt x="124883" y="280967"/>
                        </a:cubicBezTo>
                        <a:lnTo>
                          <a:pt x="124883" y="280967"/>
                        </a:lnTo>
                        <a:cubicBezTo>
                          <a:pt x="124520" y="273643"/>
                          <a:pt x="118824" y="270439"/>
                          <a:pt x="114013" y="270110"/>
                        </a:cubicBezTo>
                        <a:lnTo>
                          <a:pt x="114013" y="270110"/>
                        </a:lnTo>
                        <a:cubicBezTo>
                          <a:pt x="107024" y="269141"/>
                          <a:pt x="102616" y="273420"/>
                          <a:pt x="103142" y="280967"/>
                        </a:cubicBezTo>
                        <a:cubicBezTo>
                          <a:pt x="103330" y="287246"/>
                          <a:pt x="107036" y="292678"/>
                          <a:pt x="114013" y="291854"/>
                        </a:cubicBezTo>
                        <a:close/>
                        <a:moveTo>
                          <a:pt x="61543" y="291854"/>
                        </a:moveTo>
                        <a:lnTo>
                          <a:pt x="61543" y="291854"/>
                        </a:lnTo>
                        <a:cubicBezTo>
                          <a:pt x="69594" y="291430"/>
                          <a:pt x="72317" y="287490"/>
                          <a:pt x="72413" y="280967"/>
                        </a:cubicBezTo>
                        <a:lnTo>
                          <a:pt x="72413" y="280967"/>
                        </a:lnTo>
                        <a:cubicBezTo>
                          <a:pt x="72762" y="274224"/>
                          <a:pt x="69367" y="269487"/>
                          <a:pt x="61543" y="270110"/>
                        </a:cubicBezTo>
                        <a:lnTo>
                          <a:pt x="61543" y="270110"/>
                        </a:lnTo>
                        <a:cubicBezTo>
                          <a:pt x="55243" y="270406"/>
                          <a:pt x="51943" y="273993"/>
                          <a:pt x="50672" y="280967"/>
                        </a:cubicBezTo>
                        <a:cubicBezTo>
                          <a:pt x="51419" y="286953"/>
                          <a:pt x="56843" y="291205"/>
                          <a:pt x="61543" y="291854"/>
                        </a:cubicBezTo>
                        <a:close/>
                        <a:moveTo>
                          <a:pt x="18060" y="288235"/>
                        </a:moveTo>
                        <a:cubicBezTo>
                          <a:pt x="19960" y="286466"/>
                          <a:pt x="21814" y="282788"/>
                          <a:pt x="21741" y="280967"/>
                        </a:cubicBezTo>
                        <a:cubicBezTo>
                          <a:pt x="21803" y="277387"/>
                          <a:pt x="20037" y="275470"/>
                          <a:pt x="18060" y="273729"/>
                        </a:cubicBezTo>
                        <a:cubicBezTo>
                          <a:pt x="15760" y="268233"/>
                          <a:pt x="7449" y="267886"/>
                          <a:pt x="3595" y="273729"/>
                        </a:cubicBezTo>
                        <a:cubicBezTo>
                          <a:pt x="1927" y="275467"/>
                          <a:pt x="27" y="277730"/>
                          <a:pt x="0" y="280967"/>
                        </a:cubicBezTo>
                        <a:cubicBezTo>
                          <a:pt x="312" y="282738"/>
                          <a:pt x="2021" y="286059"/>
                          <a:pt x="3595" y="288235"/>
                        </a:cubicBezTo>
                        <a:cubicBezTo>
                          <a:pt x="5267" y="289598"/>
                          <a:pt x="7085" y="291561"/>
                          <a:pt x="10870" y="291854"/>
                        </a:cubicBezTo>
                        <a:cubicBezTo>
                          <a:pt x="14585" y="291855"/>
                          <a:pt x="16351" y="289948"/>
                          <a:pt x="18060" y="288235"/>
                        </a:cubicBezTo>
                        <a:close/>
                      </a:path>
                    </a:pathLst>
                  </a:custGeom>
                  <ask:type>
                    <ask:lineSketchNone/>
                  </ask:type>
                </ask:lineSketchStyleProps>
              </a:ext>
            </a:extLst>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B4D0A"/>
              </a:solidFill>
              <a:effectLst/>
              <a:uLnTx/>
              <a:uFillTx/>
              <a:latin typeface="Calibri" panose="020F0502020204030204" pitchFamily="34" charset="0"/>
              <a:ea typeface="+mn-ea"/>
              <a:cs typeface="+mn-cs"/>
            </a:endParaRPr>
          </a:p>
        </p:txBody>
      </p:sp>
      <p:sp>
        <p:nvSpPr>
          <p:cNvPr id="42" name="Freeform 8">
            <a:extLst>
              <a:ext uri="{FF2B5EF4-FFF2-40B4-BE49-F238E27FC236}">
                <a16:creationId xmlns:a16="http://schemas.microsoft.com/office/drawing/2014/main" id="{BF248720-B78F-F228-1F86-04FCC57605A3}"/>
              </a:ext>
            </a:extLst>
          </p:cNvPr>
          <p:cNvSpPr>
            <a:spLocks noEditPoints="1"/>
          </p:cNvSpPr>
          <p:nvPr/>
        </p:nvSpPr>
        <p:spPr bwMode="auto">
          <a:xfrm>
            <a:off x="3346622" y="5027186"/>
            <a:ext cx="812214" cy="291854"/>
          </a:xfrm>
          <a:custGeom>
            <a:avLst/>
            <a:gdLst>
              <a:gd name="T0" fmla="*/ 0 w 449"/>
              <a:gd name="T1" fmla="*/ 7 h 161"/>
              <a:gd name="T2" fmla="*/ 12 w 449"/>
              <a:gd name="T3" fmla="*/ 7 h 161"/>
              <a:gd name="T4" fmla="*/ 35 w 449"/>
              <a:gd name="T5" fmla="*/ 131 h 161"/>
              <a:gd name="T6" fmla="*/ 36 w 449"/>
              <a:gd name="T7" fmla="*/ 131 h 161"/>
              <a:gd name="T8" fmla="*/ 34 w 449"/>
              <a:gd name="T9" fmla="*/ 119 h 161"/>
              <a:gd name="T10" fmla="*/ 35 w 449"/>
              <a:gd name="T11" fmla="*/ 131 h 161"/>
              <a:gd name="T12" fmla="*/ 29 w 449"/>
              <a:gd name="T13" fmla="*/ 101 h 161"/>
              <a:gd name="T14" fmla="*/ 34 w 449"/>
              <a:gd name="T15" fmla="*/ 94 h 161"/>
              <a:gd name="T16" fmla="*/ 22 w 449"/>
              <a:gd name="T17" fmla="*/ 97 h 161"/>
              <a:gd name="T18" fmla="*/ 20 w 449"/>
              <a:gd name="T19" fmla="*/ 72 h 161"/>
              <a:gd name="T20" fmla="*/ 26 w 449"/>
              <a:gd name="T21" fmla="*/ 65 h 161"/>
              <a:gd name="T22" fmla="*/ 19 w 449"/>
              <a:gd name="T23" fmla="*/ 60 h 161"/>
              <a:gd name="T24" fmla="*/ 13 w 449"/>
              <a:gd name="T25" fmla="*/ 42 h 161"/>
              <a:gd name="T26" fmla="*/ 15 w 449"/>
              <a:gd name="T27" fmla="*/ 42 h 161"/>
              <a:gd name="T28" fmla="*/ 12 w 449"/>
              <a:gd name="T29" fmla="*/ 31 h 161"/>
              <a:gd name="T30" fmla="*/ 13 w 449"/>
              <a:gd name="T31" fmla="*/ 42 h 161"/>
              <a:gd name="T32" fmla="*/ 47 w 449"/>
              <a:gd name="T33" fmla="*/ 151 h 161"/>
              <a:gd name="T34" fmla="*/ 38 w 449"/>
              <a:gd name="T35" fmla="*/ 159 h 161"/>
              <a:gd name="T36" fmla="*/ 415 w 449"/>
              <a:gd name="T37" fmla="*/ 161 h 161"/>
              <a:gd name="T38" fmla="*/ 421 w 449"/>
              <a:gd name="T39" fmla="*/ 155 h 161"/>
              <a:gd name="T40" fmla="*/ 409 w 449"/>
              <a:gd name="T41" fmla="*/ 155 h 161"/>
              <a:gd name="T42" fmla="*/ 386 w 449"/>
              <a:gd name="T43" fmla="*/ 161 h 161"/>
              <a:gd name="T44" fmla="*/ 386 w 449"/>
              <a:gd name="T45" fmla="*/ 149 h 161"/>
              <a:gd name="T46" fmla="*/ 386 w 449"/>
              <a:gd name="T47" fmla="*/ 161 h 161"/>
              <a:gd name="T48" fmla="*/ 363 w 449"/>
              <a:gd name="T49" fmla="*/ 155 h 161"/>
              <a:gd name="T50" fmla="*/ 357 w 449"/>
              <a:gd name="T51" fmla="*/ 149 h 161"/>
              <a:gd name="T52" fmla="*/ 329 w 449"/>
              <a:gd name="T53" fmla="*/ 161 h 161"/>
              <a:gd name="T54" fmla="*/ 335 w 449"/>
              <a:gd name="T55" fmla="*/ 155 h 161"/>
              <a:gd name="T56" fmla="*/ 323 w 449"/>
              <a:gd name="T57" fmla="*/ 155 h 161"/>
              <a:gd name="T58" fmla="*/ 300 w 449"/>
              <a:gd name="T59" fmla="*/ 161 h 161"/>
              <a:gd name="T60" fmla="*/ 300 w 449"/>
              <a:gd name="T61" fmla="*/ 149 h 161"/>
              <a:gd name="T62" fmla="*/ 300 w 449"/>
              <a:gd name="T63" fmla="*/ 161 h 161"/>
              <a:gd name="T64" fmla="*/ 277 w 449"/>
              <a:gd name="T65" fmla="*/ 155 h 161"/>
              <a:gd name="T66" fmla="*/ 271 w 449"/>
              <a:gd name="T67" fmla="*/ 149 h 161"/>
              <a:gd name="T68" fmla="*/ 243 w 449"/>
              <a:gd name="T69" fmla="*/ 161 h 161"/>
              <a:gd name="T70" fmla="*/ 249 w 449"/>
              <a:gd name="T71" fmla="*/ 155 h 161"/>
              <a:gd name="T72" fmla="*/ 237 w 449"/>
              <a:gd name="T73" fmla="*/ 155 h 161"/>
              <a:gd name="T74" fmla="*/ 214 w 449"/>
              <a:gd name="T75" fmla="*/ 161 h 161"/>
              <a:gd name="T76" fmla="*/ 214 w 449"/>
              <a:gd name="T77" fmla="*/ 149 h 161"/>
              <a:gd name="T78" fmla="*/ 214 w 449"/>
              <a:gd name="T79" fmla="*/ 161 h 161"/>
              <a:gd name="T80" fmla="*/ 192 w 449"/>
              <a:gd name="T81" fmla="*/ 155 h 161"/>
              <a:gd name="T82" fmla="*/ 186 w 449"/>
              <a:gd name="T83" fmla="*/ 149 h 161"/>
              <a:gd name="T84" fmla="*/ 157 w 449"/>
              <a:gd name="T85" fmla="*/ 161 h 161"/>
              <a:gd name="T86" fmla="*/ 163 w 449"/>
              <a:gd name="T87" fmla="*/ 155 h 161"/>
              <a:gd name="T88" fmla="*/ 151 w 449"/>
              <a:gd name="T89" fmla="*/ 155 h 161"/>
              <a:gd name="T90" fmla="*/ 128 w 449"/>
              <a:gd name="T91" fmla="*/ 161 h 161"/>
              <a:gd name="T92" fmla="*/ 128 w 449"/>
              <a:gd name="T93" fmla="*/ 149 h 161"/>
              <a:gd name="T94" fmla="*/ 128 w 449"/>
              <a:gd name="T95" fmla="*/ 161 h 161"/>
              <a:gd name="T96" fmla="*/ 106 w 449"/>
              <a:gd name="T97" fmla="*/ 155 h 161"/>
              <a:gd name="T98" fmla="*/ 100 w 449"/>
              <a:gd name="T99" fmla="*/ 149 h 161"/>
              <a:gd name="T100" fmla="*/ 71 w 449"/>
              <a:gd name="T101" fmla="*/ 161 h 161"/>
              <a:gd name="T102" fmla="*/ 77 w 449"/>
              <a:gd name="T103" fmla="*/ 155 h 161"/>
              <a:gd name="T104" fmla="*/ 65 w 449"/>
              <a:gd name="T105" fmla="*/ 155 h 161"/>
              <a:gd name="T106" fmla="*/ 449 w 449"/>
              <a:gd name="T107" fmla="*/ 155 h 161"/>
              <a:gd name="T108" fmla="*/ 437 w 449"/>
              <a:gd name="T109" fmla="*/ 155 h 161"/>
              <a:gd name="T110" fmla="*/ 448 w 449"/>
              <a:gd name="T111" fmla="*/ 15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9" h="161">
                <a:moveTo>
                  <a:pt x="6" y="13"/>
                </a:moveTo>
                <a:cubicBezTo>
                  <a:pt x="4" y="13"/>
                  <a:pt x="3" y="12"/>
                  <a:pt x="2" y="11"/>
                </a:cubicBezTo>
                <a:cubicBezTo>
                  <a:pt x="0" y="10"/>
                  <a:pt x="0" y="8"/>
                  <a:pt x="0" y="7"/>
                </a:cubicBezTo>
                <a:cubicBezTo>
                  <a:pt x="0" y="5"/>
                  <a:pt x="0" y="4"/>
                  <a:pt x="1" y="3"/>
                </a:cubicBezTo>
                <a:cubicBezTo>
                  <a:pt x="4" y="0"/>
                  <a:pt x="8" y="0"/>
                  <a:pt x="10" y="3"/>
                </a:cubicBezTo>
                <a:cubicBezTo>
                  <a:pt x="11" y="4"/>
                  <a:pt x="12" y="5"/>
                  <a:pt x="12" y="7"/>
                </a:cubicBezTo>
                <a:cubicBezTo>
                  <a:pt x="12" y="8"/>
                  <a:pt x="11" y="10"/>
                  <a:pt x="10" y="11"/>
                </a:cubicBezTo>
                <a:cubicBezTo>
                  <a:pt x="9" y="12"/>
                  <a:pt x="7" y="13"/>
                  <a:pt x="6" y="13"/>
                </a:cubicBezTo>
                <a:close/>
                <a:moveTo>
                  <a:pt x="35" y="131"/>
                </a:moveTo>
                <a:cubicBezTo>
                  <a:pt x="35" y="131"/>
                  <a:pt x="35" y="131"/>
                  <a:pt x="35" y="131"/>
                </a:cubicBezTo>
                <a:cubicBezTo>
                  <a:pt x="35" y="131"/>
                  <a:pt x="36" y="131"/>
                  <a:pt x="36" y="131"/>
                </a:cubicBezTo>
                <a:cubicBezTo>
                  <a:pt x="36" y="131"/>
                  <a:pt x="36" y="131"/>
                  <a:pt x="36" y="131"/>
                </a:cubicBezTo>
                <a:cubicBezTo>
                  <a:pt x="40" y="130"/>
                  <a:pt x="42" y="127"/>
                  <a:pt x="41" y="124"/>
                </a:cubicBezTo>
                <a:cubicBezTo>
                  <a:pt x="41" y="124"/>
                  <a:pt x="41" y="124"/>
                  <a:pt x="41" y="124"/>
                </a:cubicBezTo>
                <a:cubicBezTo>
                  <a:pt x="40" y="121"/>
                  <a:pt x="37" y="119"/>
                  <a:pt x="34" y="119"/>
                </a:cubicBezTo>
                <a:cubicBezTo>
                  <a:pt x="34" y="119"/>
                  <a:pt x="34" y="119"/>
                  <a:pt x="34" y="119"/>
                </a:cubicBezTo>
                <a:cubicBezTo>
                  <a:pt x="30" y="120"/>
                  <a:pt x="28" y="123"/>
                  <a:pt x="29" y="127"/>
                </a:cubicBezTo>
                <a:cubicBezTo>
                  <a:pt x="30" y="129"/>
                  <a:pt x="32" y="131"/>
                  <a:pt x="35" y="131"/>
                </a:cubicBezTo>
                <a:close/>
                <a:moveTo>
                  <a:pt x="28" y="102"/>
                </a:moveTo>
                <a:cubicBezTo>
                  <a:pt x="28" y="102"/>
                  <a:pt x="28" y="102"/>
                  <a:pt x="28" y="102"/>
                </a:cubicBezTo>
                <a:cubicBezTo>
                  <a:pt x="28" y="102"/>
                  <a:pt x="29" y="102"/>
                  <a:pt x="29" y="101"/>
                </a:cubicBezTo>
                <a:cubicBezTo>
                  <a:pt x="29" y="101"/>
                  <a:pt x="29" y="101"/>
                  <a:pt x="29" y="101"/>
                </a:cubicBezTo>
                <a:cubicBezTo>
                  <a:pt x="32" y="101"/>
                  <a:pt x="34" y="97"/>
                  <a:pt x="34" y="94"/>
                </a:cubicBezTo>
                <a:cubicBezTo>
                  <a:pt x="34" y="94"/>
                  <a:pt x="34" y="94"/>
                  <a:pt x="34" y="94"/>
                </a:cubicBezTo>
                <a:cubicBezTo>
                  <a:pt x="33" y="91"/>
                  <a:pt x="29" y="89"/>
                  <a:pt x="26" y="90"/>
                </a:cubicBezTo>
                <a:cubicBezTo>
                  <a:pt x="26" y="90"/>
                  <a:pt x="26" y="90"/>
                  <a:pt x="26" y="90"/>
                </a:cubicBezTo>
                <a:cubicBezTo>
                  <a:pt x="23" y="91"/>
                  <a:pt x="21" y="94"/>
                  <a:pt x="22" y="97"/>
                </a:cubicBezTo>
                <a:cubicBezTo>
                  <a:pt x="23" y="100"/>
                  <a:pt x="25" y="102"/>
                  <a:pt x="28" y="102"/>
                </a:cubicBezTo>
                <a:close/>
                <a:moveTo>
                  <a:pt x="20" y="72"/>
                </a:moveTo>
                <a:cubicBezTo>
                  <a:pt x="20" y="72"/>
                  <a:pt x="20" y="72"/>
                  <a:pt x="20" y="72"/>
                </a:cubicBezTo>
                <a:cubicBezTo>
                  <a:pt x="21" y="72"/>
                  <a:pt x="21" y="72"/>
                  <a:pt x="22" y="72"/>
                </a:cubicBezTo>
                <a:cubicBezTo>
                  <a:pt x="22" y="72"/>
                  <a:pt x="22" y="72"/>
                  <a:pt x="22" y="72"/>
                </a:cubicBezTo>
                <a:cubicBezTo>
                  <a:pt x="25" y="71"/>
                  <a:pt x="27" y="68"/>
                  <a:pt x="26" y="65"/>
                </a:cubicBezTo>
                <a:cubicBezTo>
                  <a:pt x="26" y="65"/>
                  <a:pt x="26" y="65"/>
                  <a:pt x="26" y="65"/>
                </a:cubicBezTo>
                <a:cubicBezTo>
                  <a:pt x="25" y="61"/>
                  <a:pt x="22" y="59"/>
                  <a:pt x="19" y="60"/>
                </a:cubicBezTo>
                <a:cubicBezTo>
                  <a:pt x="19" y="60"/>
                  <a:pt x="19" y="60"/>
                  <a:pt x="19" y="60"/>
                </a:cubicBezTo>
                <a:cubicBezTo>
                  <a:pt x="16" y="61"/>
                  <a:pt x="14" y="64"/>
                  <a:pt x="15" y="68"/>
                </a:cubicBezTo>
                <a:cubicBezTo>
                  <a:pt x="15" y="70"/>
                  <a:pt x="18" y="72"/>
                  <a:pt x="20" y="72"/>
                </a:cubicBezTo>
                <a:close/>
                <a:moveTo>
                  <a:pt x="13" y="42"/>
                </a:moveTo>
                <a:cubicBezTo>
                  <a:pt x="13" y="42"/>
                  <a:pt x="13" y="42"/>
                  <a:pt x="13" y="42"/>
                </a:cubicBezTo>
                <a:cubicBezTo>
                  <a:pt x="14" y="42"/>
                  <a:pt x="14" y="42"/>
                  <a:pt x="15" y="42"/>
                </a:cubicBezTo>
                <a:cubicBezTo>
                  <a:pt x="15" y="42"/>
                  <a:pt x="15" y="42"/>
                  <a:pt x="15" y="42"/>
                </a:cubicBezTo>
                <a:cubicBezTo>
                  <a:pt x="18" y="42"/>
                  <a:pt x="20" y="38"/>
                  <a:pt x="19" y="35"/>
                </a:cubicBezTo>
                <a:cubicBezTo>
                  <a:pt x="19" y="35"/>
                  <a:pt x="19" y="35"/>
                  <a:pt x="19" y="35"/>
                </a:cubicBezTo>
                <a:cubicBezTo>
                  <a:pt x="18" y="32"/>
                  <a:pt x="15" y="30"/>
                  <a:pt x="12" y="31"/>
                </a:cubicBezTo>
                <a:cubicBezTo>
                  <a:pt x="12" y="31"/>
                  <a:pt x="12" y="31"/>
                  <a:pt x="12" y="31"/>
                </a:cubicBezTo>
                <a:cubicBezTo>
                  <a:pt x="8" y="31"/>
                  <a:pt x="6" y="35"/>
                  <a:pt x="7" y="38"/>
                </a:cubicBezTo>
                <a:cubicBezTo>
                  <a:pt x="8" y="41"/>
                  <a:pt x="10" y="42"/>
                  <a:pt x="13" y="42"/>
                </a:cubicBezTo>
                <a:close/>
                <a:moveTo>
                  <a:pt x="47" y="159"/>
                </a:moveTo>
                <a:cubicBezTo>
                  <a:pt x="48" y="158"/>
                  <a:pt x="48" y="156"/>
                  <a:pt x="48" y="155"/>
                </a:cubicBezTo>
                <a:cubicBezTo>
                  <a:pt x="48" y="153"/>
                  <a:pt x="48" y="152"/>
                  <a:pt x="47" y="151"/>
                </a:cubicBezTo>
                <a:cubicBezTo>
                  <a:pt x="44" y="148"/>
                  <a:pt x="40" y="148"/>
                  <a:pt x="38" y="151"/>
                </a:cubicBezTo>
                <a:cubicBezTo>
                  <a:pt x="37" y="152"/>
                  <a:pt x="36" y="153"/>
                  <a:pt x="36" y="155"/>
                </a:cubicBezTo>
                <a:cubicBezTo>
                  <a:pt x="36" y="156"/>
                  <a:pt x="37" y="158"/>
                  <a:pt x="38" y="159"/>
                </a:cubicBezTo>
                <a:cubicBezTo>
                  <a:pt x="39" y="160"/>
                  <a:pt x="41" y="161"/>
                  <a:pt x="42" y="161"/>
                </a:cubicBezTo>
                <a:cubicBezTo>
                  <a:pt x="44" y="161"/>
                  <a:pt x="45" y="160"/>
                  <a:pt x="47" y="159"/>
                </a:cubicBezTo>
                <a:close/>
                <a:moveTo>
                  <a:pt x="415" y="161"/>
                </a:moveTo>
                <a:cubicBezTo>
                  <a:pt x="415" y="161"/>
                  <a:pt x="415" y="161"/>
                  <a:pt x="415" y="161"/>
                </a:cubicBezTo>
                <a:cubicBezTo>
                  <a:pt x="418" y="161"/>
                  <a:pt x="421" y="158"/>
                  <a:pt x="421" y="155"/>
                </a:cubicBezTo>
                <a:cubicBezTo>
                  <a:pt x="421" y="155"/>
                  <a:pt x="421" y="155"/>
                  <a:pt x="421" y="155"/>
                </a:cubicBezTo>
                <a:cubicBezTo>
                  <a:pt x="421" y="151"/>
                  <a:pt x="418" y="149"/>
                  <a:pt x="415" y="149"/>
                </a:cubicBezTo>
                <a:cubicBezTo>
                  <a:pt x="415" y="149"/>
                  <a:pt x="415" y="149"/>
                  <a:pt x="415" y="149"/>
                </a:cubicBezTo>
                <a:cubicBezTo>
                  <a:pt x="411" y="149"/>
                  <a:pt x="409" y="151"/>
                  <a:pt x="409" y="155"/>
                </a:cubicBezTo>
                <a:cubicBezTo>
                  <a:pt x="409" y="158"/>
                  <a:pt x="411" y="161"/>
                  <a:pt x="415" y="161"/>
                </a:cubicBezTo>
                <a:close/>
                <a:moveTo>
                  <a:pt x="386" y="161"/>
                </a:moveTo>
                <a:cubicBezTo>
                  <a:pt x="386" y="161"/>
                  <a:pt x="386" y="161"/>
                  <a:pt x="386" y="161"/>
                </a:cubicBezTo>
                <a:cubicBezTo>
                  <a:pt x="389" y="161"/>
                  <a:pt x="392" y="158"/>
                  <a:pt x="392" y="155"/>
                </a:cubicBezTo>
                <a:cubicBezTo>
                  <a:pt x="392" y="155"/>
                  <a:pt x="392" y="155"/>
                  <a:pt x="392" y="155"/>
                </a:cubicBezTo>
                <a:cubicBezTo>
                  <a:pt x="392" y="151"/>
                  <a:pt x="389" y="149"/>
                  <a:pt x="386" y="149"/>
                </a:cubicBezTo>
                <a:cubicBezTo>
                  <a:pt x="386" y="149"/>
                  <a:pt x="386" y="149"/>
                  <a:pt x="386" y="149"/>
                </a:cubicBezTo>
                <a:cubicBezTo>
                  <a:pt x="383" y="149"/>
                  <a:pt x="380" y="151"/>
                  <a:pt x="380" y="155"/>
                </a:cubicBezTo>
                <a:cubicBezTo>
                  <a:pt x="380" y="158"/>
                  <a:pt x="383" y="161"/>
                  <a:pt x="386" y="161"/>
                </a:cubicBezTo>
                <a:close/>
                <a:moveTo>
                  <a:pt x="357" y="161"/>
                </a:moveTo>
                <a:cubicBezTo>
                  <a:pt x="357" y="161"/>
                  <a:pt x="357" y="161"/>
                  <a:pt x="357" y="161"/>
                </a:cubicBezTo>
                <a:cubicBezTo>
                  <a:pt x="361" y="161"/>
                  <a:pt x="363" y="158"/>
                  <a:pt x="363" y="155"/>
                </a:cubicBezTo>
                <a:cubicBezTo>
                  <a:pt x="363" y="155"/>
                  <a:pt x="363" y="155"/>
                  <a:pt x="363" y="155"/>
                </a:cubicBezTo>
                <a:cubicBezTo>
                  <a:pt x="363" y="151"/>
                  <a:pt x="361" y="149"/>
                  <a:pt x="357" y="149"/>
                </a:cubicBezTo>
                <a:cubicBezTo>
                  <a:pt x="357" y="149"/>
                  <a:pt x="357" y="149"/>
                  <a:pt x="357" y="149"/>
                </a:cubicBezTo>
                <a:cubicBezTo>
                  <a:pt x="354" y="149"/>
                  <a:pt x="351" y="151"/>
                  <a:pt x="351" y="155"/>
                </a:cubicBezTo>
                <a:cubicBezTo>
                  <a:pt x="351" y="158"/>
                  <a:pt x="354" y="161"/>
                  <a:pt x="357" y="161"/>
                </a:cubicBezTo>
                <a:close/>
                <a:moveTo>
                  <a:pt x="329" y="161"/>
                </a:moveTo>
                <a:cubicBezTo>
                  <a:pt x="329" y="161"/>
                  <a:pt x="329" y="161"/>
                  <a:pt x="329" y="161"/>
                </a:cubicBezTo>
                <a:cubicBezTo>
                  <a:pt x="332" y="161"/>
                  <a:pt x="335" y="158"/>
                  <a:pt x="335" y="155"/>
                </a:cubicBezTo>
                <a:cubicBezTo>
                  <a:pt x="335" y="155"/>
                  <a:pt x="335" y="155"/>
                  <a:pt x="335" y="155"/>
                </a:cubicBezTo>
                <a:cubicBezTo>
                  <a:pt x="335" y="151"/>
                  <a:pt x="332" y="149"/>
                  <a:pt x="329" y="149"/>
                </a:cubicBezTo>
                <a:cubicBezTo>
                  <a:pt x="329" y="149"/>
                  <a:pt x="329" y="149"/>
                  <a:pt x="329" y="149"/>
                </a:cubicBezTo>
                <a:cubicBezTo>
                  <a:pt x="325" y="149"/>
                  <a:pt x="323" y="151"/>
                  <a:pt x="323" y="155"/>
                </a:cubicBezTo>
                <a:cubicBezTo>
                  <a:pt x="323" y="158"/>
                  <a:pt x="325" y="161"/>
                  <a:pt x="329" y="161"/>
                </a:cubicBezTo>
                <a:close/>
                <a:moveTo>
                  <a:pt x="300" y="161"/>
                </a:moveTo>
                <a:cubicBezTo>
                  <a:pt x="300" y="161"/>
                  <a:pt x="300" y="161"/>
                  <a:pt x="300" y="161"/>
                </a:cubicBezTo>
                <a:cubicBezTo>
                  <a:pt x="303" y="161"/>
                  <a:pt x="306" y="158"/>
                  <a:pt x="306" y="155"/>
                </a:cubicBezTo>
                <a:cubicBezTo>
                  <a:pt x="306" y="155"/>
                  <a:pt x="306" y="155"/>
                  <a:pt x="306" y="155"/>
                </a:cubicBezTo>
                <a:cubicBezTo>
                  <a:pt x="306" y="151"/>
                  <a:pt x="303" y="149"/>
                  <a:pt x="300" y="149"/>
                </a:cubicBezTo>
                <a:cubicBezTo>
                  <a:pt x="300" y="149"/>
                  <a:pt x="300" y="149"/>
                  <a:pt x="300" y="149"/>
                </a:cubicBezTo>
                <a:cubicBezTo>
                  <a:pt x="297" y="149"/>
                  <a:pt x="294" y="151"/>
                  <a:pt x="294" y="155"/>
                </a:cubicBezTo>
                <a:cubicBezTo>
                  <a:pt x="294" y="158"/>
                  <a:pt x="297" y="161"/>
                  <a:pt x="300" y="161"/>
                </a:cubicBezTo>
                <a:close/>
                <a:moveTo>
                  <a:pt x="271" y="161"/>
                </a:moveTo>
                <a:cubicBezTo>
                  <a:pt x="271" y="161"/>
                  <a:pt x="271" y="161"/>
                  <a:pt x="271" y="161"/>
                </a:cubicBezTo>
                <a:cubicBezTo>
                  <a:pt x="275" y="161"/>
                  <a:pt x="277" y="158"/>
                  <a:pt x="277" y="155"/>
                </a:cubicBezTo>
                <a:cubicBezTo>
                  <a:pt x="277" y="155"/>
                  <a:pt x="277" y="155"/>
                  <a:pt x="277" y="155"/>
                </a:cubicBezTo>
                <a:cubicBezTo>
                  <a:pt x="277" y="151"/>
                  <a:pt x="275" y="149"/>
                  <a:pt x="271" y="149"/>
                </a:cubicBezTo>
                <a:cubicBezTo>
                  <a:pt x="271" y="149"/>
                  <a:pt x="271" y="149"/>
                  <a:pt x="271" y="149"/>
                </a:cubicBezTo>
                <a:cubicBezTo>
                  <a:pt x="268" y="149"/>
                  <a:pt x="265" y="151"/>
                  <a:pt x="265" y="155"/>
                </a:cubicBezTo>
                <a:cubicBezTo>
                  <a:pt x="265" y="158"/>
                  <a:pt x="268" y="161"/>
                  <a:pt x="271" y="161"/>
                </a:cubicBezTo>
                <a:close/>
                <a:moveTo>
                  <a:pt x="243" y="161"/>
                </a:moveTo>
                <a:cubicBezTo>
                  <a:pt x="243" y="161"/>
                  <a:pt x="243" y="161"/>
                  <a:pt x="243" y="161"/>
                </a:cubicBezTo>
                <a:cubicBezTo>
                  <a:pt x="246" y="161"/>
                  <a:pt x="249" y="158"/>
                  <a:pt x="249" y="155"/>
                </a:cubicBezTo>
                <a:cubicBezTo>
                  <a:pt x="249" y="155"/>
                  <a:pt x="249" y="155"/>
                  <a:pt x="249" y="155"/>
                </a:cubicBezTo>
                <a:cubicBezTo>
                  <a:pt x="249" y="151"/>
                  <a:pt x="246" y="149"/>
                  <a:pt x="243" y="149"/>
                </a:cubicBezTo>
                <a:cubicBezTo>
                  <a:pt x="243" y="149"/>
                  <a:pt x="243" y="149"/>
                  <a:pt x="243" y="149"/>
                </a:cubicBezTo>
                <a:cubicBezTo>
                  <a:pt x="240" y="149"/>
                  <a:pt x="237" y="151"/>
                  <a:pt x="237" y="155"/>
                </a:cubicBezTo>
                <a:cubicBezTo>
                  <a:pt x="237" y="158"/>
                  <a:pt x="240" y="161"/>
                  <a:pt x="243" y="161"/>
                </a:cubicBezTo>
                <a:close/>
                <a:moveTo>
                  <a:pt x="214" y="161"/>
                </a:moveTo>
                <a:cubicBezTo>
                  <a:pt x="214" y="161"/>
                  <a:pt x="214" y="161"/>
                  <a:pt x="214" y="161"/>
                </a:cubicBezTo>
                <a:cubicBezTo>
                  <a:pt x="218" y="161"/>
                  <a:pt x="220" y="158"/>
                  <a:pt x="220" y="155"/>
                </a:cubicBezTo>
                <a:cubicBezTo>
                  <a:pt x="220" y="155"/>
                  <a:pt x="220" y="155"/>
                  <a:pt x="220" y="155"/>
                </a:cubicBezTo>
                <a:cubicBezTo>
                  <a:pt x="220" y="151"/>
                  <a:pt x="218" y="149"/>
                  <a:pt x="214" y="149"/>
                </a:cubicBezTo>
                <a:cubicBezTo>
                  <a:pt x="214" y="149"/>
                  <a:pt x="214" y="149"/>
                  <a:pt x="214" y="149"/>
                </a:cubicBezTo>
                <a:cubicBezTo>
                  <a:pt x="211" y="149"/>
                  <a:pt x="208" y="151"/>
                  <a:pt x="208" y="155"/>
                </a:cubicBezTo>
                <a:cubicBezTo>
                  <a:pt x="208" y="158"/>
                  <a:pt x="211" y="161"/>
                  <a:pt x="214" y="161"/>
                </a:cubicBezTo>
                <a:close/>
                <a:moveTo>
                  <a:pt x="186" y="161"/>
                </a:moveTo>
                <a:cubicBezTo>
                  <a:pt x="186" y="161"/>
                  <a:pt x="186" y="161"/>
                  <a:pt x="186" y="161"/>
                </a:cubicBezTo>
                <a:cubicBezTo>
                  <a:pt x="189" y="161"/>
                  <a:pt x="192" y="158"/>
                  <a:pt x="192" y="155"/>
                </a:cubicBezTo>
                <a:cubicBezTo>
                  <a:pt x="192" y="155"/>
                  <a:pt x="192" y="155"/>
                  <a:pt x="192" y="155"/>
                </a:cubicBezTo>
                <a:cubicBezTo>
                  <a:pt x="192" y="151"/>
                  <a:pt x="189" y="149"/>
                  <a:pt x="186" y="149"/>
                </a:cubicBezTo>
                <a:cubicBezTo>
                  <a:pt x="186" y="149"/>
                  <a:pt x="186" y="149"/>
                  <a:pt x="186" y="149"/>
                </a:cubicBezTo>
                <a:cubicBezTo>
                  <a:pt x="182" y="149"/>
                  <a:pt x="180" y="151"/>
                  <a:pt x="180" y="155"/>
                </a:cubicBezTo>
                <a:cubicBezTo>
                  <a:pt x="180" y="158"/>
                  <a:pt x="182" y="161"/>
                  <a:pt x="186" y="161"/>
                </a:cubicBezTo>
                <a:close/>
                <a:moveTo>
                  <a:pt x="157" y="161"/>
                </a:moveTo>
                <a:cubicBezTo>
                  <a:pt x="157" y="161"/>
                  <a:pt x="157" y="161"/>
                  <a:pt x="157" y="161"/>
                </a:cubicBezTo>
                <a:cubicBezTo>
                  <a:pt x="160" y="161"/>
                  <a:pt x="163" y="158"/>
                  <a:pt x="163" y="155"/>
                </a:cubicBezTo>
                <a:cubicBezTo>
                  <a:pt x="163" y="155"/>
                  <a:pt x="163" y="155"/>
                  <a:pt x="163" y="155"/>
                </a:cubicBezTo>
                <a:cubicBezTo>
                  <a:pt x="163" y="151"/>
                  <a:pt x="160" y="149"/>
                  <a:pt x="157" y="149"/>
                </a:cubicBezTo>
                <a:cubicBezTo>
                  <a:pt x="157" y="149"/>
                  <a:pt x="157" y="149"/>
                  <a:pt x="157" y="149"/>
                </a:cubicBezTo>
                <a:cubicBezTo>
                  <a:pt x="154" y="149"/>
                  <a:pt x="151" y="151"/>
                  <a:pt x="151" y="155"/>
                </a:cubicBezTo>
                <a:cubicBezTo>
                  <a:pt x="151" y="158"/>
                  <a:pt x="154" y="161"/>
                  <a:pt x="157" y="161"/>
                </a:cubicBezTo>
                <a:close/>
                <a:moveTo>
                  <a:pt x="128" y="161"/>
                </a:moveTo>
                <a:cubicBezTo>
                  <a:pt x="128" y="161"/>
                  <a:pt x="128" y="161"/>
                  <a:pt x="128" y="161"/>
                </a:cubicBezTo>
                <a:cubicBezTo>
                  <a:pt x="132" y="161"/>
                  <a:pt x="134" y="158"/>
                  <a:pt x="134" y="155"/>
                </a:cubicBezTo>
                <a:cubicBezTo>
                  <a:pt x="134" y="155"/>
                  <a:pt x="134" y="155"/>
                  <a:pt x="134" y="155"/>
                </a:cubicBezTo>
                <a:cubicBezTo>
                  <a:pt x="134" y="151"/>
                  <a:pt x="132" y="149"/>
                  <a:pt x="128" y="149"/>
                </a:cubicBezTo>
                <a:cubicBezTo>
                  <a:pt x="128" y="149"/>
                  <a:pt x="128" y="149"/>
                  <a:pt x="128" y="149"/>
                </a:cubicBezTo>
                <a:cubicBezTo>
                  <a:pt x="125" y="149"/>
                  <a:pt x="122" y="151"/>
                  <a:pt x="122" y="155"/>
                </a:cubicBezTo>
                <a:cubicBezTo>
                  <a:pt x="122" y="158"/>
                  <a:pt x="125" y="161"/>
                  <a:pt x="128" y="161"/>
                </a:cubicBezTo>
                <a:close/>
                <a:moveTo>
                  <a:pt x="100" y="161"/>
                </a:moveTo>
                <a:cubicBezTo>
                  <a:pt x="100" y="161"/>
                  <a:pt x="100" y="161"/>
                  <a:pt x="100" y="161"/>
                </a:cubicBezTo>
                <a:cubicBezTo>
                  <a:pt x="103" y="161"/>
                  <a:pt x="106" y="158"/>
                  <a:pt x="106" y="155"/>
                </a:cubicBezTo>
                <a:cubicBezTo>
                  <a:pt x="106" y="155"/>
                  <a:pt x="106" y="155"/>
                  <a:pt x="106" y="155"/>
                </a:cubicBezTo>
                <a:cubicBezTo>
                  <a:pt x="106" y="151"/>
                  <a:pt x="103" y="149"/>
                  <a:pt x="100" y="149"/>
                </a:cubicBezTo>
                <a:cubicBezTo>
                  <a:pt x="100" y="149"/>
                  <a:pt x="100" y="149"/>
                  <a:pt x="100" y="149"/>
                </a:cubicBezTo>
                <a:cubicBezTo>
                  <a:pt x="96" y="149"/>
                  <a:pt x="94" y="151"/>
                  <a:pt x="94" y="155"/>
                </a:cubicBezTo>
                <a:cubicBezTo>
                  <a:pt x="94" y="158"/>
                  <a:pt x="96" y="161"/>
                  <a:pt x="100" y="161"/>
                </a:cubicBezTo>
                <a:close/>
                <a:moveTo>
                  <a:pt x="71" y="161"/>
                </a:moveTo>
                <a:cubicBezTo>
                  <a:pt x="71" y="161"/>
                  <a:pt x="71" y="161"/>
                  <a:pt x="71" y="161"/>
                </a:cubicBezTo>
                <a:cubicBezTo>
                  <a:pt x="74" y="161"/>
                  <a:pt x="77" y="158"/>
                  <a:pt x="77" y="155"/>
                </a:cubicBezTo>
                <a:cubicBezTo>
                  <a:pt x="77" y="155"/>
                  <a:pt x="77" y="155"/>
                  <a:pt x="77" y="155"/>
                </a:cubicBezTo>
                <a:cubicBezTo>
                  <a:pt x="77" y="151"/>
                  <a:pt x="74" y="149"/>
                  <a:pt x="71" y="149"/>
                </a:cubicBezTo>
                <a:cubicBezTo>
                  <a:pt x="71" y="149"/>
                  <a:pt x="71" y="149"/>
                  <a:pt x="71" y="149"/>
                </a:cubicBezTo>
                <a:cubicBezTo>
                  <a:pt x="68" y="149"/>
                  <a:pt x="65" y="151"/>
                  <a:pt x="65" y="155"/>
                </a:cubicBezTo>
                <a:cubicBezTo>
                  <a:pt x="65" y="158"/>
                  <a:pt x="68" y="161"/>
                  <a:pt x="71" y="161"/>
                </a:cubicBezTo>
                <a:close/>
                <a:moveTo>
                  <a:pt x="448" y="159"/>
                </a:moveTo>
                <a:cubicBezTo>
                  <a:pt x="449" y="158"/>
                  <a:pt x="449" y="156"/>
                  <a:pt x="449" y="155"/>
                </a:cubicBezTo>
                <a:cubicBezTo>
                  <a:pt x="449" y="153"/>
                  <a:pt x="449" y="152"/>
                  <a:pt x="448" y="151"/>
                </a:cubicBezTo>
                <a:cubicBezTo>
                  <a:pt x="445" y="148"/>
                  <a:pt x="441" y="148"/>
                  <a:pt x="439" y="151"/>
                </a:cubicBezTo>
                <a:cubicBezTo>
                  <a:pt x="438" y="152"/>
                  <a:pt x="437" y="153"/>
                  <a:pt x="437" y="155"/>
                </a:cubicBezTo>
                <a:cubicBezTo>
                  <a:pt x="437" y="156"/>
                  <a:pt x="438" y="158"/>
                  <a:pt x="439" y="159"/>
                </a:cubicBezTo>
                <a:cubicBezTo>
                  <a:pt x="440" y="160"/>
                  <a:pt x="442" y="161"/>
                  <a:pt x="443" y="161"/>
                </a:cubicBezTo>
                <a:cubicBezTo>
                  <a:pt x="445" y="161"/>
                  <a:pt x="446" y="160"/>
                  <a:pt x="448" y="159"/>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B4D0A"/>
              </a:solidFill>
              <a:effectLst/>
              <a:uLnTx/>
              <a:uFillTx/>
              <a:latin typeface="Calibri" panose="020F0502020204030204" pitchFamily="34" charset="0"/>
              <a:ea typeface="+mn-ea"/>
              <a:cs typeface="+mn-cs"/>
            </a:endParaRPr>
          </a:p>
        </p:txBody>
      </p:sp>
      <p:sp>
        <p:nvSpPr>
          <p:cNvPr id="43" name="Freeform 9">
            <a:extLst>
              <a:ext uri="{FF2B5EF4-FFF2-40B4-BE49-F238E27FC236}">
                <a16:creationId xmlns:a16="http://schemas.microsoft.com/office/drawing/2014/main" id="{B1223782-1D5D-7F86-1258-6548BB85354E}"/>
              </a:ext>
            </a:extLst>
          </p:cNvPr>
          <p:cNvSpPr>
            <a:spLocks noEditPoints="1"/>
          </p:cNvSpPr>
          <p:nvPr/>
        </p:nvSpPr>
        <p:spPr bwMode="auto">
          <a:xfrm>
            <a:off x="3345114" y="3432169"/>
            <a:ext cx="809951" cy="293363"/>
          </a:xfrm>
          <a:custGeom>
            <a:avLst/>
            <a:gdLst>
              <a:gd name="T0" fmla="*/ 0 w 448"/>
              <a:gd name="T1" fmla="*/ 156 h 162"/>
              <a:gd name="T2" fmla="*/ 12 w 448"/>
              <a:gd name="T3" fmla="*/ 156 h 162"/>
              <a:gd name="T4" fmla="*/ 12 w 448"/>
              <a:gd name="T5" fmla="*/ 137 h 162"/>
              <a:gd name="T6" fmla="*/ 18 w 448"/>
              <a:gd name="T7" fmla="*/ 133 h 162"/>
              <a:gd name="T8" fmla="*/ 7 w 448"/>
              <a:gd name="T9" fmla="*/ 130 h 162"/>
              <a:gd name="T10" fmla="*/ 12 w 448"/>
              <a:gd name="T11" fmla="*/ 137 h 162"/>
              <a:gd name="T12" fmla="*/ 24 w 448"/>
              <a:gd name="T13" fmla="*/ 108 h 162"/>
              <a:gd name="T14" fmla="*/ 20 w 448"/>
              <a:gd name="T15" fmla="*/ 101 h 162"/>
              <a:gd name="T16" fmla="*/ 17 w 448"/>
              <a:gd name="T17" fmla="*/ 112 h 162"/>
              <a:gd name="T18" fmla="*/ 25 w 448"/>
              <a:gd name="T19" fmla="*/ 87 h 162"/>
              <a:gd name="T20" fmla="*/ 26 w 448"/>
              <a:gd name="T21" fmla="*/ 75 h 162"/>
              <a:gd name="T22" fmla="*/ 19 w 448"/>
              <a:gd name="T23" fmla="*/ 80 h 162"/>
              <a:gd name="T24" fmla="*/ 31 w 448"/>
              <a:gd name="T25" fmla="*/ 62 h 162"/>
              <a:gd name="T26" fmla="*/ 37 w 448"/>
              <a:gd name="T27" fmla="*/ 58 h 162"/>
              <a:gd name="T28" fmla="*/ 25 w 448"/>
              <a:gd name="T29" fmla="*/ 55 h 162"/>
              <a:gd name="T30" fmla="*/ 31 w 448"/>
              <a:gd name="T31" fmla="*/ 62 h 162"/>
              <a:gd name="T32" fmla="*/ 43 w 448"/>
              <a:gd name="T33" fmla="*/ 33 h 162"/>
              <a:gd name="T34" fmla="*/ 39 w 448"/>
              <a:gd name="T35" fmla="*/ 25 h 162"/>
              <a:gd name="T36" fmla="*/ 36 w 448"/>
              <a:gd name="T37" fmla="*/ 37 h 162"/>
              <a:gd name="T38" fmla="*/ 49 w 448"/>
              <a:gd name="T39" fmla="*/ 6 h 162"/>
              <a:gd name="T40" fmla="*/ 37 w 448"/>
              <a:gd name="T41" fmla="*/ 6 h 162"/>
              <a:gd name="T42" fmla="*/ 48 w 448"/>
              <a:gd name="T43" fmla="*/ 10 h 162"/>
              <a:gd name="T44" fmla="*/ 420 w 448"/>
              <a:gd name="T45" fmla="*/ 6 h 162"/>
              <a:gd name="T46" fmla="*/ 414 w 448"/>
              <a:gd name="T47" fmla="*/ 0 h 162"/>
              <a:gd name="T48" fmla="*/ 385 w 448"/>
              <a:gd name="T49" fmla="*/ 12 h 162"/>
              <a:gd name="T50" fmla="*/ 391 w 448"/>
              <a:gd name="T51" fmla="*/ 6 h 162"/>
              <a:gd name="T52" fmla="*/ 379 w 448"/>
              <a:gd name="T53" fmla="*/ 6 h 162"/>
              <a:gd name="T54" fmla="*/ 357 w 448"/>
              <a:gd name="T55" fmla="*/ 12 h 162"/>
              <a:gd name="T56" fmla="*/ 357 w 448"/>
              <a:gd name="T57" fmla="*/ 0 h 162"/>
              <a:gd name="T58" fmla="*/ 357 w 448"/>
              <a:gd name="T59" fmla="*/ 12 h 162"/>
              <a:gd name="T60" fmla="*/ 334 w 448"/>
              <a:gd name="T61" fmla="*/ 6 h 162"/>
              <a:gd name="T62" fmla="*/ 328 w 448"/>
              <a:gd name="T63" fmla="*/ 0 h 162"/>
              <a:gd name="T64" fmla="*/ 300 w 448"/>
              <a:gd name="T65" fmla="*/ 12 h 162"/>
              <a:gd name="T66" fmla="*/ 306 w 448"/>
              <a:gd name="T67" fmla="*/ 6 h 162"/>
              <a:gd name="T68" fmla="*/ 294 w 448"/>
              <a:gd name="T69" fmla="*/ 6 h 162"/>
              <a:gd name="T70" fmla="*/ 271 w 448"/>
              <a:gd name="T71" fmla="*/ 12 h 162"/>
              <a:gd name="T72" fmla="*/ 271 w 448"/>
              <a:gd name="T73" fmla="*/ 0 h 162"/>
              <a:gd name="T74" fmla="*/ 271 w 448"/>
              <a:gd name="T75" fmla="*/ 12 h 162"/>
              <a:gd name="T76" fmla="*/ 249 w 448"/>
              <a:gd name="T77" fmla="*/ 6 h 162"/>
              <a:gd name="T78" fmla="*/ 243 w 448"/>
              <a:gd name="T79" fmla="*/ 0 h 162"/>
              <a:gd name="T80" fmla="*/ 214 w 448"/>
              <a:gd name="T81" fmla="*/ 12 h 162"/>
              <a:gd name="T82" fmla="*/ 220 w 448"/>
              <a:gd name="T83" fmla="*/ 6 h 162"/>
              <a:gd name="T84" fmla="*/ 208 w 448"/>
              <a:gd name="T85" fmla="*/ 6 h 162"/>
              <a:gd name="T86" fmla="*/ 186 w 448"/>
              <a:gd name="T87" fmla="*/ 12 h 162"/>
              <a:gd name="T88" fmla="*/ 186 w 448"/>
              <a:gd name="T89" fmla="*/ 0 h 162"/>
              <a:gd name="T90" fmla="*/ 186 w 448"/>
              <a:gd name="T91" fmla="*/ 12 h 162"/>
              <a:gd name="T92" fmla="*/ 163 w 448"/>
              <a:gd name="T93" fmla="*/ 6 h 162"/>
              <a:gd name="T94" fmla="*/ 157 w 448"/>
              <a:gd name="T95" fmla="*/ 0 h 162"/>
              <a:gd name="T96" fmla="*/ 129 w 448"/>
              <a:gd name="T97" fmla="*/ 12 h 162"/>
              <a:gd name="T98" fmla="*/ 135 w 448"/>
              <a:gd name="T99" fmla="*/ 6 h 162"/>
              <a:gd name="T100" fmla="*/ 123 w 448"/>
              <a:gd name="T101" fmla="*/ 6 h 162"/>
              <a:gd name="T102" fmla="*/ 100 w 448"/>
              <a:gd name="T103" fmla="*/ 12 h 162"/>
              <a:gd name="T104" fmla="*/ 100 w 448"/>
              <a:gd name="T105" fmla="*/ 0 h 162"/>
              <a:gd name="T106" fmla="*/ 100 w 448"/>
              <a:gd name="T107" fmla="*/ 12 h 162"/>
              <a:gd name="T108" fmla="*/ 78 w 448"/>
              <a:gd name="T109" fmla="*/ 6 h 162"/>
              <a:gd name="T110" fmla="*/ 72 w 448"/>
              <a:gd name="T111" fmla="*/ 0 h 162"/>
              <a:gd name="T112" fmla="*/ 446 w 448"/>
              <a:gd name="T113" fmla="*/ 10 h 162"/>
              <a:gd name="T114" fmla="*/ 438 w 448"/>
              <a:gd name="T115" fmla="*/ 2 h 162"/>
              <a:gd name="T116" fmla="*/ 442 w 448"/>
              <a:gd name="T117"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8" h="162">
                <a:moveTo>
                  <a:pt x="6" y="162"/>
                </a:moveTo>
                <a:cubicBezTo>
                  <a:pt x="5" y="162"/>
                  <a:pt x="3" y="162"/>
                  <a:pt x="2" y="161"/>
                </a:cubicBezTo>
                <a:cubicBezTo>
                  <a:pt x="1" y="160"/>
                  <a:pt x="0" y="158"/>
                  <a:pt x="0" y="156"/>
                </a:cubicBezTo>
                <a:cubicBezTo>
                  <a:pt x="0" y="155"/>
                  <a:pt x="1" y="153"/>
                  <a:pt x="2" y="152"/>
                </a:cubicBezTo>
                <a:cubicBezTo>
                  <a:pt x="4" y="150"/>
                  <a:pt x="8" y="150"/>
                  <a:pt x="10" y="152"/>
                </a:cubicBezTo>
                <a:cubicBezTo>
                  <a:pt x="12" y="153"/>
                  <a:pt x="12" y="155"/>
                  <a:pt x="12" y="156"/>
                </a:cubicBezTo>
                <a:cubicBezTo>
                  <a:pt x="12" y="158"/>
                  <a:pt x="12" y="160"/>
                  <a:pt x="10" y="161"/>
                </a:cubicBezTo>
                <a:cubicBezTo>
                  <a:pt x="9" y="162"/>
                  <a:pt x="8" y="162"/>
                  <a:pt x="6" y="162"/>
                </a:cubicBezTo>
                <a:close/>
                <a:moveTo>
                  <a:pt x="12" y="137"/>
                </a:moveTo>
                <a:cubicBezTo>
                  <a:pt x="12" y="137"/>
                  <a:pt x="12" y="137"/>
                  <a:pt x="12" y="137"/>
                </a:cubicBezTo>
                <a:cubicBezTo>
                  <a:pt x="15" y="137"/>
                  <a:pt x="18" y="136"/>
                  <a:pt x="18" y="133"/>
                </a:cubicBezTo>
                <a:cubicBezTo>
                  <a:pt x="18" y="133"/>
                  <a:pt x="18" y="133"/>
                  <a:pt x="18" y="133"/>
                </a:cubicBezTo>
                <a:cubicBezTo>
                  <a:pt x="19" y="130"/>
                  <a:pt x="17" y="126"/>
                  <a:pt x="14" y="126"/>
                </a:cubicBezTo>
                <a:cubicBezTo>
                  <a:pt x="14" y="126"/>
                  <a:pt x="14" y="126"/>
                  <a:pt x="14" y="126"/>
                </a:cubicBezTo>
                <a:cubicBezTo>
                  <a:pt x="11" y="125"/>
                  <a:pt x="7" y="127"/>
                  <a:pt x="7" y="130"/>
                </a:cubicBezTo>
                <a:cubicBezTo>
                  <a:pt x="7" y="130"/>
                  <a:pt x="7" y="130"/>
                  <a:pt x="7" y="130"/>
                </a:cubicBezTo>
                <a:cubicBezTo>
                  <a:pt x="6" y="133"/>
                  <a:pt x="8" y="136"/>
                  <a:pt x="11" y="137"/>
                </a:cubicBezTo>
                <a:cubicBezTo>
                  <a:pt x="11" y="137"/>
                  <a:pt x="12" y="137"/>
                  <a:pt x="12" y="137"/>
                </a:cubicBezTo>
                <a:close/>
                <a:moveTo>
                  <a:pt x="19" y="112"/>
                </a:moveTo>
                <a:cubicBezTo>
                  <a:pt x="19" y="112"/>
                  <a:pt x="19" y="112"/>
                  <a:pt x="19" y="112"/>
                </a:cubicBezTo>
                <a:cubicBezTo>
                  <a:pt x="21" y="112"/>
                  <a:pt x="24" y="111"/>
                  <a:pt x="24" y="108"/>
                </a:cubicBezTo>
                <a:cubicBezTo>
                  <a:pt x="24" y="108"/>
                  <a:pt x="24" y="108"/>
                  <a:pt x="24" y="108"/>
                </a:cubicBezTo>
                <a:cubicBezTo>
                  <a:pt x="25" y="105"/>
                  <a:pt x="23" y="101"/>
                  <a:pt x="20" y="101"/>
                </a:cubicBezTo>
                <a:cubicBezTo>
                  <a:pt x="20" y="101"/>
                  <a:pt x="20" y="101"/>
                  <a:pt x="20" y="101"/>
                </a:cubicBezTo>
                <a:cubicBezTo>
                  <a:pt x="17" y="100"/>
                  <a:pt x="14" y="102"/>
                  <a:pt x="13" y="105"/>
                </a:cubicBezTo>
                <a:cubicBezTo>
                  <a:pt x="13" y="105"/>
                  <a:pt x="13" y="105"/>
                  <a:pt x="13" y="105"/>
                </a:cubicBezTo>
                <a:cubicBezTo>
                  <a:pt x="12" y="108"/>
                  <a:pt x="14" y="111"/>
                  <a:pt x="17" y="112"/>
                </a:cubicBezTo>
                <a:cubicBezTo>
                  <a:pt x="18" y="112"/>
                  <a:pt x="18" y="112"/>
                  <a:pt x="19" y="112"/>
                </a:cubicBezTo>
                <a:close/>
                <a:moveTo>
                  <a:pt x="25" y="87"/>
                </a:moveTo>
                <a:cubicBezTo>
                  <a:pt x="25" y="87"/>
                  <a:pt x="25" y="87"/>
                  <a:pt x="25" y="87"/>
                </a:cubicBezTo>
                <a:cubicBezTo>
                  <a:pt x="27" y="87"/>
                  <a:pt x="30" y="85"/>
                  <a:pt x="31" y="83"/>
                </a:cubicBezTo>
                <a:cubicBezTo>
                  <a:pt x="31" y="83"/>
                  <a:pt x="31" y="83"/>
                  <a:pt x="31" y="83"/>
                </a:cubicBezTo>
                <a:cubicBezTo>
                  <a:pt x="31" y="80"/>
                  <a:pt x="29" y="76"/>
                  <a:pt x="26" y="75"/>
                </a:cubicBezTo>
                <a:cubicBezTo>
                  <a:pt x="26" y="75"/>
                  <a:pt x="26" y="75"/>
                  <a:pt x="26" y="75"/>
                </a:cubicBezTo>
                <a:cubicBezTo>
                  <a:pt x="23" y="75"/>
                  <a:pt x="20" y="77"/>
                  <a:pt x="19" y="80"/>
                </a:cubicBezTo>
                <a:cubicBezTo>
                  <a:pt x="19" y="80"/>
                  <a:pt x="19" y="80"/>
                  <a:pt x="19" y="80"/>
                </a:cubicBezTo>
                <a:cubicBezTo>
                  <a:pt x="18" y="83"/>
                  <a:pt x="20" y="86"/>
                  <a:pt x="23" y="87"/>
                </a:cubicBezTo>
                <a:cubicBezTo>
                  <a:pt x="24" y="87"/>
                  <a:pt x="24" y="87"/>
                  <a:pt x="25" y="87"/>
                </a:cubicBezTo>
                <a:close/>
                <a:moveTo>
                  <a:pt x="31" y="62"/>
                </a:moveTo>
                <a:cubicBezTo>
                  <a:pt x="31" y="62"/>
                  <a:pt x="31" y="62"/>
                  <a:pt x="31" y="62"/>
                </a:cubicBezTo>
                <a:cubicBezTo>
                  <a:pt x="34" y="62"/>
                  <a:pt x="36" y="60"/>
                  <a:pt x="37" y="58"/>
                </a:cubicBezTo>
                <a:cubicBezTo>
                  <a:pt x="37" y="58"/>
                  <a:pt x="37" y="58"/>
                  <a:pt x="37" y="58"/>
                </a:cubicBezTo>
                <a:cubicBezTo>
                  <a:pt x="38" y="54"/>
                  <a:pt x="36" y="51"/>
                  <a:pt x="32" y="50"/>
                </a:cubicBezTo>
                <a:cubicBezTo>
                  <a:pt x="32" y="50"/>
                  <a:pt x="32" y="50"/>
                  <a:pt x="32" y="50"/>
                </a:cubicBezTo>
                <a:cubicBezTo>
                  <a:pt x="29" y="50"/>
                  <a:pt x="26" y="52"/>
                  <a:pt x="25" y="55"/>
                </a:cubicBezTo>
                <a:cubicBezTo>
                  <a:pt x="25" y="55"/>
                  <a:pt x="25" y="55"/>
                  <a:pt x="25" y="55"/>
                </a:cubicBezTo>
                <a:cubicBezTo>
                  <a:pt x="24" y="58"/>
                  <a:pt x="26" y="61"/>
                  <a:pt x="30" y="62"/>
                </a:cubicBezTo>
                <a:cubicBezTo>
                  <a:pt x="30" y="62"/>
                  <a:pt x="30" y="62"/>
                  <a:pt x="31" y="62"/>
                </a:cubicBezTo>
                <a:close/>
                <a:moveTo>
                  <a:pt x="37" y="37"/>
                </a:moveTo>
                <a:cubicBezTo>
                  <a:pt x="37" y="37"/>
                  <a:pt x="37" y="37"/>
                  <a:pt x="37" y="37"/>
                </a:cubicBezTo>
                <a:cubicBezTo>
                  <a:pt x="40" y="37"/>
                  <a:pt x="42" y="35"/>
                  <a:pt x="43" y="33"/>
                </a:cubicBezTo>
                <a:cubicBezTo>
                  <a:pt x="43" y="33"/>
                  <a:pt x="43" y="33"/>
                  <a:pt x="43" y="33"/>
                </a:cubicBezTo>
                <a:cubicBezTo>
                  <a:pt x="44" y="29"/>
                  <a:pt x="42" y="26"/>
                  <a:pt x="39" y="25"/>
                </a:cubicBezTo>
                <a:cubicBezTo>
                  <a:pt x="39" y="25"/>
                  <a:pt x="39" y="25"/>
                  <a:pt x="39" y="25"/>
                </a:cubicBezTo>
                <a:cubicBezTo>
                  <a:pt x="35" y="25"/>
                  <a:pt x="32" y="27"/>
                  <a:pt x="31" y="30"/>
                </a:cubicBezTo>
                <a:cubicBezTo>
                  <a:pt x="31" y="30"/>
                  <a:pt x="31" y="30"/>
                  <a:pt x="31" y="30"/>
                </a:cubicBezTo>
                <a:cubicBezTo>
                  <a:pt x="31" y="33"/>
                  <a:pt x="32" y="36"/>
                  <a:pt x="36" y="37"/>
                </a:cubicBezTo>
                <a:cubicBezTo>
                  <a:pt x="36" y="37"/>
                  <a:pt x="37" y="37"/>
                  <a:pt x="37" y="37"/>
                </a:cubicBezTo>
                <a:close/>
                <a:moveTo>
                  <a:pt x="48" y="10"/>
                </a:moveTo>
                <a:cubicBezTo>
                  <a:pt x="49" y="9"/>
                  <a:pt x="49" y="8"/>
                  <a:pt x="49" y="6"/>
                </a:cubicBezTo>
                <a:cubicBezTo>
                  <a:pt x="49" y="5"/>
                  <a:pt x="49" y="3"/>
                  <a:pt x="48" y="2"/>
                </a:cubicBezTo>
                <a:cubicBezTo>
                  <a:pt x="45" y="0"/>
                  <a:pt x="41" y="0"/>
                  <a:pt x="39" y="2"/>
                </a:cubicBezTo>
                <a:cubicBezTo>
                  <a:pt x="38" y="3"/>
                  <a:pt x="37" y="5"/>
                  <a:pt x="37" y="6"/>
                </a:cubicBezTo>
                <a:cubicBezTo>
                  <a:pt x="37" y="8"/>
                  <a:pt x="38" y="9"/>
                  <a:pt x="39" y="10"/>
                </a:cubicBezTo>
                <a:cubicBezTo>
                  <a:pt x="40" y="12"/>
                  <a:pt x="42" y="12"/>
                  <a:pt x="43" y="12"/>
                </a:cubicBezTo>
                <a:cubicBezTo>
                  <a:pt x="45" y="12"/>
                  <a:pt x="46" y="12"/>
                  <a:pt x="48" y="10"/>
                </a:cubicBezTo>
                <a:close/>
                <a:moveTo>
                  <a:pt x="414" y="12"/>
                </a:moveTo>
                <a:cubicBezTo>
                  <a:pt x="414" y="12"/>
                  <a:pt x="414" y="12"/>
                  <a:pt x="414" y="12"/>
                </a:cubicBezTo>
                <a:cubicBezTo>
                  <a:pt x="417" y="12"/>
                  <a:pt x="420" y="10"/>
                  <a:pt x="420" y="6"/>
                </a:cubicBezTo>
                <a:cubicBezTo>
                  <a:pt x="420" y="6"/>
                  <a:pt x="420" y="6"/>
                  <a:pt x="420" y="6"/>
                </a:cubicBezTo>
                <a:cubicBezTo>
                  <a:pt x="420" y="3"/>
                  <a:pt x="417" y="0"/>
                  <a:pt x="414" y="0"/>
                </a:cubicBezTo>
                <a:cubicBezTo>
                  <a:pt x="414" y="0"/>
                  <a:pt x="414" y="0"/>
                  <a:pt x="414" y="0"/>
                </a:cubicBezTo>
                <a:cubicBezTo>
                  <a:pt x="410" y="0"/>
                  <a:pt x="408" y="3"/>
                  <a:pt x="408" y="6"/>
                </a:cubicBezTo>
                <a:cubicBezTo>
                  <a:pt x="408" y="10"/>
                  <a:pt x="410" y="12"/>
                  <a:pt x="414" y="12"/>
                </a:cubicBezTo>
                <a:close/>
                <a:moveTo>
                  <a:pt x="385" y="12"/>
                </a:moveTo>
                <a:cubicBezTo>
                  <a:pt x="385" y="12"/>
                  <a:pt x="385" y="12"/>
                  <a:pt x="385" y="12"/>
                </a:cubicBezTo>
                <a:cubicBezTo>
                  <a:pt x="388" y="12"/>
                  <a:pt x="391" y="10"/>
                  <a:pt x="391" y="6"/>
                </a:cubicBezTo>
                <a:cubicBezTo>
                  <a:pt x="391" y="6"/>
                  <a:pt x="391" y="6"/>
                  <a:pt x="391" y="6"/>
                </a:cubicBezTo>
                <a:cubicBezTo>
                  <a:pt x="391" y="3"/>
                  <a:pt x="388" y="0"/>
                  <a:pt x="385" y="0"/>
                </a:cubicBezTo>
                <a:cubicBezTo>
                  <a:pt x="385" y="0"/>
                  <a:pt x="385" y="0"/>
                  <a:pt x="385" y="0"/>
                </a:cubicBezTo>
                <a:cubicBezTo>
                  <a:pt x="382" y="0"/>
                  <a:pt x="379" y="3"/>
                  <a:pt x="379" y="6"/>
                </a:cubicBezTo>
                <a:cubicBezTo>
                  <a:pt x="379" y="10"/>
                  <a:pt x="382" y="12"/>
                  <a:pt x="385" y="12"/>
                </a:cubicBezTo>
                <a:close/>
                <a:moveTo>
                  <a:pt x="357" y="12"/>
                </a:moveTo>
                <a:cubicBezTo>
                  <a:pt x="357" y="12"/>
                  <a:pt x="357" y="12"/>
                  <a:pt x="357" y="12"/>
                </a:cubicBezTo>
                <a:cubicBezTo>
                  <a:pt x="360" y="12"/>
                  <a:pt x="363" y="10"/>
                  <a:pt x="363" y="6"/>
                </a:cubicBezTo>
                <a:cubicBezTo>
                  <a:pt x="363" y="6"/>
                  <a:pt x="363" y="6"/>
                  <a:pt x="363" y="6"/>
                </a:cubicBezTo>
                <a:cubicBezTo>
                  <a:pt x="363" y="3"/>
                  <a:pt x="360" y="0"/>
                  <a:pt x="357" y="0"/>
                </a:cubicBezTo>
                <a:cubicBezTo>
                  <a:pt x="357" y="0"/>
                  <a:pt x="357" y="0"/>
                  <a:pt x="357" y="0"/>
                </a:cubicBezTo>
                <a:cubicBezTo>
                  <a:pt x="353" y="0"/>
                  <a:pt x="351" y="3"/>
                  <a:pt x="351" y="6"/>
                </a:cubicBezTo>
                <a:cubicBezTo>
                  <a:pt x="351" y="10"/>
                  <a:pt x="353" y="12"/>
                  <a:pt x="357" y="12"/>
                </a:cubicBezTo>
                <a:close/>
                <a:moveTo>
                  <a:pt x="328" y="12"/>
                </a:moveTo>
                <a:cubicBezTo>
                  <a:pt x="328" y="12"/>
                  <a:pt x="328" y="12"/>
                  <a:pt x="328" y="12"/>
                </a:cubicBezTo>
                <a:cubicBezTo>
                  <a:pt x="331" y="12"/>
                  <a:pt x="334" y="10"/>
                  <a:pt x="334" y="6"/>
                </a:cubicBezTo>
                <a:cubicBezTo>
                  <a:pt x="334" y="6"/>
                  <a:pt x="334" y="6"/>
                  <a:pt x="334" y="6"/>
                </a:cubicBezTo>
                <a:cubicBezTo>
                  <a:pt x="334" y="3"/>
                  <a:pt x="331" y="0"/>
                  <a:pt x="328" y="0"/>
                </a:cubicBezTo>
                <a:cubicBezTo>
                  <a:pt x="328" y="0"/>
                  <a:pt x="328" y="0"/>
                  <a:pt x="328" y="0"/>
                </a:cubicBezTo>
                <a:cubicBezTo>
                  <a:pt x="325" y="0"/>
                  <a:pt x="322" y="3"/>
                  <a:pt x="322" y="6"/>
                </a:cubicBezTo>
                <a:cubicBezTo>
                  <a:pt x="322" y="10"/>
                  <a:pt x="325" y="12"/>
                  <a:pt x="328" y="12"/>
                </a:cubicBezTo>
                <a:close/>
                <a:moveTo>
                  <a:pt x="300" y="12"/>
                </a:moveTo>
                <a:cubicBezTo>
                  <a:pt x="300" y="12"/>
                  <a:pt x="300" y="12"/>
                  <a:pt x="300" y="12"/>
                </a:cubicBezTo>
                <a:cubicBezTo>
                  <a:pt x="303" y="12"/>
                  <a:pt x="306" y="10"/>
                  <a:pt x="306" y="6"/>
                </a:cubicBezTo>
                <a:cubicBezTo>
                  <a:pt x="306" y="6"/>
                  <a:pt x="306" y="6"/>
                  <a:pt x="306" y="6"/>
                </a:cubicBezTo>
                <a:cubicBezTo>
                  <a:pt x="306" y="3"/>
                  <a:pt x="303" y="0"/>
                  <a:pt x="300" y="0"/>
                </a:cubicBezTo>
                <a:cubicBezTo>
                  <a:pt x="300" y="0"/>
                  <a:pt x="300" y="0"/>
                  <a:pt x="300" y="0"/>
                </a:cubicBezTo>
                <a:cubicBezTo>
                  <a:pt x="296" y="0"/>
                  <a:pt x="294" y="3"/>
                  <a:pt x="294" y="6"/>
                </a:cubicBezTo>
                <a:cubicBezTo>
                  <a:pt x="294" y="10"/>
                  <a:pt x="296" y="12"/>
                  <a:pt x="300" y="12"/>
                </a:cubicBezTo>
                <a:close/>
                <a:moveTo>
                  <a:pt x="271" y="12"/>
                </a:moveTo>
                <a:cubicBezTo>
                  <a:pt x="271" y="12"/>
                  <a:pt x="271" y="12"/>
                  <a:pt x="271" y="12"/>
                </a:cubicBezTo>
                <a:cubicBezTo>
                  <a:pt x="275" y="12"/>
                  <a:pt x="277" y="10"/>
                  <a:pt x="277" y="6"/>
                </a:cubicBezTo>
                <a:cubicBezTo>
                  <a:pt x="277" y="6"/>
                  <a:pt x="277" y="6"/>
                  <a:pt x="277" y="6"/>
                </a:cubicBezTo>
                <a:cubicBezTo>
                  <a:pt x="277" y="3"/>
                  <a:pt x="275" y="0"/>
                  <a:pt x="271" y="0"/>
                </a:cubicBezTo>
                <a:cubicBezTo>
                  <a:pt x="271" y="0"/>
                  <a:pt x="271" y="0"/>
                  <a:pt x="271" y="0"/>
                </a:cubicBezTo>
                <a:cubicBezTo>
                  <a:pt x="268" y="0"/>
                  <a:pt x="265" y="3"/>
                  <a:pt x="265" y="6"/>
                </a:cubicBezTo>
                <a:cubicBezTo>
                  <a:pt x="265" y="10"/>
                  <a:pt x="268" y="12"/>
                  <a:pt x="271" y="12"/>
                </a:cubicBezTo>
                <a:close/>
                <a:moveTo>
                  <a:pt x="243" y="12"/>
                </a:moveTo>
                <a:cubicBezTo>
                  <a:pt x="243" y="12"/>
                  <a:pt x="243" y="12"/>
                  <a:pt x="243" y="12"/>
                </a:cubicBezTo>
                <a:cubicBezTo>
                  <a:pt x="246" y="12"/>
                  <a:pt x="249" y="10"/>
                  <a:pt x="249" y="6"/>
                </a:cubicBezTo>
                <a:cubicBezTo>
                  <a:pt x="249" y="6"/>
                  <a:pt x="249" y="6"/>
                  <a:pt x="249" y="6"/>
                </a:cubicBezTo>
                <a:cubicBezTo>
                  <a:pt x="249" y="3"/>
                  <a:pt x="246" y="0"/>
                  <a:pt x="243" y="0"/>
                </a:cubicBezTo>
                <a:cubicBezTo>
                  <a:pt x="243" y="0"/>
                  <a:pt x="243" y="0"/>
                  <a:pt x="243" y="0"/>
                </a:cubicBezTo>
                <a:cubicBezTo>
                  <a:pt x="239" y="0"/>
                  <a:pt x="237" y="3"/>
                  <a:pt x="237" y="6"/>
                </a:cubicBezTo>
                <a:cubicBezTo>
                  <a:pt x="237" y="10"/>
                  <a:pt x="239" y="12"/>
                  <a:pt x="243" y="12"/>
                </a:cubicBezTo>
                <a:close/>
                <a:moveTo>
                  <a:pt x="214" y="12"/>
                </a:moveTo>
                <a:cubicBezTo>
                  <a:pt x="214" y="12"/>
                  <a:pt x="214" y="12"/>
                  <a:pt x="214" y="12"/>
                </a:cubicBezTo>
                <a:cubicBezTo>
                  <a:pt x="218" y="12"/>
                  <a:pt x="220" y="10"/>
                  <a:pt x="220" y="6"/>
                </a:cubicBezTo>
                <a:cubicBezTo>
                  <a:pt x="220" y="6"/>
                  <a:pt x="220" y="6"/>
                  <a:pt x="220" y="6"/>
                </a:cubicBezTo>
                <a:cubicBezTo>
                  <a:pt x="220" y="3"/>
                  <a:pt x="218" y="0"/>
                  <a:pt x="214" y="0"/>
                </a:cubicBezTo>
                <a:cubicBezTo>
                  <a:pt x="214" y="0"/>
                  <a:pt x="214" y="0"/>
                  <a:pt x="214" y="0"/>
                </a:cubicBezTo>
                <a:cubicBezTo>
                  <a:pt x="211" y="0"/>
                  <a:pt x="208" y="3"/>
                  <a:pt x="208" y="6"/>
                </a:cubicBezTo>
                <a:cubicBezTo>
                  <a:pt x="208" y="10"/>
                  <a:pt x="211" y="12"/>
                  <a:pt x="214" y="12"/>
                </a:cubicBezTo>
                <a:close/>
                <a:moveTo>
                  <a:pt x="186" y="12"/>
                </a:moveTo>
                <a:cubicBezTo>
                  <a:pt x="186" y="12"/>
                  <a:pt x="186" y="12"/>
                  <a:pt x="186" y="12"/>
                </a:cubicBezTo>
                <a:cubicBezTo>
                  <a:pt x="189" y="12"/>
                  <a:pt x="192" y="10"/>
                  <a:pt x="192" y="6"/>
                </a:cubicBezTo>
                <a:cubicBezTo>
                  <a:pt x="192" y="6"/>
                  <a:pt x="192" y="6"/>
                  <a:pt x="192" y="6"/>
                </a:cubicBezTo>
                <a:cubicBezTo>
                  <a:pt x="192" y="3"/>
                  <a:pt x="189" y="0"/>
                  <a:pt x="186" y="0"/>
                </a:cubicBezTo>
                <a:cubicBezTo>
                  <a:pt x="186" y="0"/>
                  <a:pt x="186" y="0"/>
                  <a:pt x="186" y="0"/>
                </a:cubicBezTo>
                <a:cubicBezTo>
                  <a:pt x="182" y="0"/>
                  <a:pt x="180" y="3"/>
                  <a:pt x="180" y="6"/>
                </a:cubicBezTo>
                <a:cubicBezTo>
                  <a:pt x="180" y="10"/>
                  <a:pt x="182" y="12"/>
                  <a:pt x="186" y="12"/>
                </a:cubicBezTo>
                <a:close/>
                <a:moveTo>
                  <a:pt x="157" y="12"/>
                </a:moveTo>
                <a:cubicBezTo>
                  <a:pt x="157" y="12"/>
                  <a:pt x="157" y="12"/>
                  <a:pt x="157" y="12"/>
                </a:cubicBezTo>
                <a:cubicBezTo>
                  <a:pt x="161" y="12"/>
                  <a:pt x="163" y="10"/>
                  <a:pt x="163" y="6"/>
                </a:cubicBezTo>
                <a:cubicBezTo>
                  <a:pt x="163" y="6"/>
                  <a:pt x="163" y="6"/>
                  <a:pt x="163" y="6"/>
                </a:cubicBezTo>
                <a:cubicBezTo>
                  <a:pt x="163" y="3"/>
                  <a:pt x="161" y="0"/>
                  <a:pt x="157" y="0"/>
                </a:cubicBezTo>
                <a:cubicBezTo>
                  <a:pt x="157" y="0"/>
                  <a:pt x="157" y="0"/>
                  <a:pt x="157" y="0"/>
                </a:cubicBezTo>
                <a:cubicBezTo>
                  <a:pt x="154" y="0"/>
                  <a:pt x="151" y="3"/>
                  <a:pt x="151" y="6"/>
                </a:cubicBezTo>
                <a:cubicBezTo>
                  <a:pt x="151" y="10"/>
                  <a:pt x="154" y="12"/>
                  <a:pt x="157" y="12"/>
                </a:cubicBezTo>
                <a:close/>
                <a:moveTo>
                  <a:pt x="129" y="12"/>
                </a:moveTo>
                <a:cubicBezTo>
                  <a:pt x="129" y="12"/>
                  <a:pt x="129" y="12"/>
                  <a:pt x="129" y="12"/>
                </a:cubicBezTo>
                <a:cubicBezTo>
                  <a:pt x="132" y="12"/>
                  <a:pt x="135" y="10"/>
                  <a:pt x="135" y="6"/>
                </a:cubicBezTo>
                <a:cubicBezTo>
                  <a:pt x="135" y="6"/>
                  <a:pt x="135" y="6"/>
                  <a:pt x="135" y="6"/>
                </a:cubicBezTo>
                <a:cubicBezTo>
                  <a:pt x="135" y="3"/>
                  <a:pt x="132" y="0"/>
                  <a:pt x="129" y="0"/>
                </a:cubicBezTo>
                <a:cubicBezTo>
                  <a:pt x="129" y="0"/>
                  <a:pt x="129" y="0"/>
                  <a:pt x="129" y="0"/>
                </a:cubicBezTo>
                <a:cubicBezTo>
                  <a:pt x="125" y="0"/>
                  <a:pt x="123" y="3"/>
                  <a:pt x="123" y="6"/>
                </a:cubicBezTo>
                <a:cubicBezTo>
                  <a:pt x="123" y="10"/>
                  <a:pt x="125" y="12"/>
                  <a:pt x="129" y="12"/>
                </a:cubicBezTo>
                <a:close/>
                <a:moveTo>
                  <a:pt x="100" y="12"/>
                </a:moveTo>
                <a:cubicBezTo>
                  <a:pt x="100" y="12"/>
                  <a:pt x="100" y="12"/>
                  <a:pt x="100" y="12"/>
                </a:cubicBezTo>
                <a:cubicBezTo>
                  <a:pt x="104" y="12"/>
                  <a:pt x="106" y="10"/>
                  <a:pt x="106" y="6"/>
                </a:cubicBezTo>
                <a:cubicBezTo>
                  <a:pt x="106" y="6"/>
                  <a:pt x="106" y="6"/>
                  <a:pt x="106" y="6"/>
                </a:cubicBezTo>
                <a:cubicBezTo>
                  <a:pt x="106" y="3"/>
                  <a:pt x="104" y="0"/>
                  <a:pt x="100" y="0"/>
                </a:cubicBezTo>
                <a:cubicBezTo>
                  <a:pt x="100" y="0"/>
                  <a:pt x="100" y="0"/>
                  <a:pt x="100" y="0"/>
                </a:cubicBezTo>
                <a:cubicBezTo>
                  <a:pt x="97" y="0"/>
                  <a:pt x="94" y="3"/>
                  <a:pt x="94" y="6"/>
                </a:cubicBezTo>
                <a:cubicBezTo>
                  <a:pt x="94" y="10"/>
                  <a:pt x="97" y="12"/>
                  <a:pt x="100" y="12"/>
                </a:cubicBezTo>
                <a:close/>
                <a:moveTo>
                  <a:pt x="72" y="12"/>
                </a:moveTo>
                <a:cubicBezTo>
                  <a:pt x="72" y="12"/>
                  <a:pt x="72" y="12"/>
                  <a:pt x="72" y="12"/>
                </a:cubicBezTo>
                <a:cubicBezTo>
                  <a:pt x="75" y="12"/>
                  <a:pt x="78" y="10"/>
                  <a:pt x="78" y="6"/>
                </a:cubicBezTo>
                <a:cubicBezTo>
                  <a:pt x="78" y="6"/>
                  <a:pt x="78" y="6"/>
                  <a:pt x="78" y="6"/>
                </a:cubicBezTo>
                <a:cubicBezTo>
                  <a:pt x="78" y="3"/>
                  <a:pt x="75" y="0"/>
                  <a:pt x="72" y="0"/>
                </a:cubicBezTo>
                <a:cubicBezTo>
                  <a:pt x="72" y="0"/>
                  <a:pt x="72" y="0"/>
                  <a:pt x="72" y="0"/>
                </a:cubicBezTo>
                <a:cubicBezTo>
                  <a:pt x="69" y="0"/>
                  <a:pt x="66" y="3"/>
                  <a:pt x="66" y="6"/>
                </a:cubicBezTo>
                <a:cubicBezTo>
                  <a:pt x="66" y="10"/>
                  <a:pt x="69" y="12"/>
                  <a:pt x="72" y="12"/>
                </a:cubicBezTo>
                <a:close/>
                <a:moveTo>
                  <a:pt x="446" y="10"/>
                </a:moveTo>
                <a:cubicBezTo>
                  <a:pt x="447" y="9"/>
                  <a:pt x="448" y="8"/>
                  <a:pt x="448" y="6"/>
                </a:cubicBezTo>
                <a:cubicBezTo>
                  <a:pt x="448" y="5"/>
                  <a:pt x="447" y="3"/>
                  <a:pt x="446" y="2"/>
                </a:cubicBezTo>
                <a:cubicBezTo>
                  <a:pt x="444" y="0"/>
                  <a:pt x="440" y="0"/>
                  <a:pt x="438" y="2"/>
                </a:cubicBezTo>
                <a:cubicBezTo>
                  <a:pt x="437" y="3"/>
                  <a:pt x="436" y="5"/>
                  <a:pt x="436" y="6"/>
                </a:cubicBezTo>
                <a:cubicBezTo>
                  <a:pt x="436" y="8"/>
                  <a:pt x="437" y="9"/>
                  <a:pt x="438" y="10"/>
                </a:cubicBezTo>
                <a:cubicBezTo>
                  <a:pt x="439" y="12"/>
                  <a:pt x="441" y="12"/>
                  <a:pt x="442" y="12"/>
                </a:cubicBezTo>
                <a:cubicBezTo>
                  <a:pt x="444" y="12"/>
                  <a:pt x="445" y="12"/>
                  <a:pt x="446" y="10"/>
                </a:cubicBezTo>
                <a:close/>
              </a:path>
            </a:pathLst>
          </a:custGeom>
          <a:solidFill>
            <a:schemeClr val="accent2"/>
          </a:solidFill>
          <a:ln w="6350" cap="rnd" cmpd="sng">
            <a:noFill/>
            <a:prstDash val="dash"/>
            <a:extLst>
              <a:ext uri="{C807C97D-BFC1-408E-A445-0C87EB9F89A2}">
                <ask:lineSketchStyleProps xmlns:ask="http://schemas.microsoft.com/office/drawing/2018/sketchyshapes" sd="4086686320">
                  <a:custGeom>
                    <a:avLst/>
                    <a:gdLst>
                      <a:gd name="connsiteX0" fmla="*/ 10853 w 809951"/>
                      <a:gd name="connsiteY0" fmla="*/ 293363 h 293363"/>
                      <a:gd name="connsiteX1" fmla="*/ 3644 w 809951"/>
                      <a:gd name="connsiteY1" fmla="*/ 291544 h 293363"/>
                      <a:gd name="connsiteX2" fmla="*/ 0 w 809951"/>
                      <a:gd name="connsiteY2" fmla="*/ 282508 h 293363"/>
                      <a:gd name="connsiteX3" fmla="*/ 3644 w 809951"/>
                      <a:gd name="connsiteY3" fmla="*/ 275262 h 293363"/>
                      <a:gd name="connsiteX4" fmla="*/ 18061 w 809951"/>
                      <a:gd name="connsiteY4" fmla="*/ 275262 h 293363"/>
                      <a:gd name="connsiteX5" fmla="*/ 21706 w 809951"/>
                      <a:gd name="connsiteY5" fmla="*/ 282508 h 293363"/>
                      <a:gd name="connsiteX6" fmla="*/ 18061 w 809951"/>
                      <a:gd name="connsiteY6" fmla="*/ 291544 h 293363"/>
                      <a:gd name="connsiteX7" fmla="*/ 10853 w 809951"/>
                      <a:gd name="connsiteY7" fmla="*/ 293363 h 293363"/>
                      <a:gd name="connsiteX8" fmla="*/ 21706 w 809951"/>
                      <a:gd name="connsiteY8" fmla="*/ 248097 h 293363"/>
                      <a:gd name="connsiteX9" fmla="*/ 21706 w 809951"/>
                      <a:gd name="connsiteY9" fmla="*/ 248097 h 293363"/>
                      <a:gd name="connsiteX10" fmla="*/ 32560 w 809951"/>
                      <a:gd name="connsiteY10" fmla="*/ 240851 h 293363"/>
                      <a:gd name="connsiteX11" fmla="*/ 32560 w 809951"/>
                      <a:gd name="connsiteY11" fmla="*/ 240851 h 293363"/>
                      <a:gd name="connsiteX12" fmla="*/ 25351 w 809951"/>
                      <a:gd name="connsiteY12" fmla="*/ 228177 h 293363"/>
                      <a:gd name="connsiteX13" fmla="*/ 25351 w 809951"/>
                      <a:gd name="connsiteY13" fmla="*/ 228177 h 293363"/>
                      <a:gd name="connsiteX14" fmla="*/ 12635 w 809951"/>
                      <a:gd name="connsiteY14" fmla="*/ 235423 h 293363"/>
                      <a:gd name="connsiteX15" fmla="*/ 12635 w 809951"/>
                      <a:gd name="connsiteY15" fmla="*/ 235423 h 293363"/>
                      <a:gd name="connsiteX16" fmla="*/ 19924 w 809951"/>
                      <a:gd name="connsiteY16" fmla="*/ 248097 h 293363"/>
                      <a:gd name="connsiteX17" fmla="*/ 21706 w 809951"/>
                      <a:gd name="connsiteY17" fmla="*/ 248097 h 293363"/>
                      <a:gd name="connsiteX18" fmla="*/ 34341 w 809951"/>
                      <a:gd name="connsiteY18" fmla="*/ 202831 h 293363"/>
                      <a:gd name="connsiteX19" fmla="*/ 34341 w 809951"/>
                      <a:gd name="connsiteY19" fmla="*/ 202831 h 293363"/>
                      <a:gd name="connsiteX20" fmla="*/ 43413 w 809951"/>
                      <a:gd name="connsiteY20" fmla="*/ 195585 h 293363"/>
                      <a:gd name="connsiteX21" fmla="*/ 43413 w 809951"/>
                      <a:gd name="connsiteY21" fmla="*/ 195585 h 293363"/>
                      <a:gd name="connsiteX22" fmla="*/ 36123 w 809951"/>
                      <a:gd name="connsiteY22" fmla="*/ 182911 h 293363"/>
                      <a:gd name="connsiteX23" fmla="*/ 36123 w 809951"/>
                      <a:gd name="connsiteY23" fmla="*/ 182911 h 293363"/>
                      <a:gd name="connsiteX24" fmla="*/ 23488 w 809951"/>
                      <a:gd name="connsiteY24" fmla="*/ 190128 h 293363"/>
                      <a:gd name="connsiteX25" fmla="*/ 23488 w 809951"/>
                      <a:gd name="connsiteY25" fmla="*/ 190128 h 293363"/>
                      <a:gd name="connsiteX26" fmla="*/ 30697 w 809951"/>
                      <a:gd name="connsiteY26" fmla="*/ 202831 h 293363"/>
                      <a:gd name="connsiteX27" fmla="*/ 34341 w 809951"/>
                      <a:gd name="connsiteY27" fmla="*/ 202831 h 293363"/>
                      <a:gd name="connsiteX28" fmla="*/ 45195 w 809951"/>
                      <a:gd name="connsiteY28" fmla="*/ 157535 h 293363"/>
                      <a:gd name="connsiteX29" fmla="*/ 45195 w 809951"/>
                      <a:gd name="connsiteY29" fmla="*/ 157535 h 293363"/>
                      <a:gd name="connsiteX30" fmla="*/ 56048 w 809951"/>
                      <a:gd name="connsiteY30" fmla="*/ 150289 h 293363"/>
                      <a:gd name="connsiteX31" fmla="*/ 56048 w 809951"/>
                      <a:gd name="connsiteY31" fmla="*/ 150289 h 293363"/>
                      <a:gd name="connsiteX32" fmla="*/ 46977 w 809951"/>
                      <a:gd name="connsiteY32" fmla="*/ 135827 h 293363"/>
                      <a:gd name="connsiteX33" fmla="*/ 46977 w 809951"/>
                      <a:gd name="connsiteY33" fmla="*/ 135827 h 293363"/>
                      <a:gd name="connsiteX34" fmla="*/ 34341 w 809951"/>
                      <a:gd name="connsiteY34" fmla="*/ 144862 h 293363"/>
                      <a:gd name="connsiteX35" fmla="*/ 34341 w 809951"/>
                      <a:gd name="connsiteY35" fmla="*/ 144862 h 293363"/>
                      <a:gd name="connsiteX36" fmla="*/ 41550 w 809951"/>
                      <a:gd name="connsiteY36" fmla="*/ 157535 h 293363"/>
                      <a:gd name="connsiteX37" fmla="*/ 45195 w 809951"/>
                      <a:gd name="connsiteY37" fmla="*/ 157535 h 293363"/>
                      <a:gd name="connsiteX38" fmla="*/ 56048 w 809951"/>
                      <a:gd name="connsiteY38" fmla="*/ 112270 h 293363"/>
                      <a:gd name="connsiteX39" fmla="*/ 56048 w 809951"/>
                      <a:gd name="connsiteY39" fmla="*/ 112270 h 293363"/>
                      <a:gd name="connsiteX40" fmla="*/ 66901 w 809951"/>
                      <a:gd name="connsiteY40" fmla="*/ 105023 h 293363"/>
                      <a:gd name="connsiteX41" fmla="*/ 66901 w 809951"/>
                      <a:gd name="connsiteY41" fmla="*/ 105023 h 293363"/>
                      <a:gd name="connsiteX42" fmla="*/ 57830 w 809951"/>
                      <a:gd name="connsiteY42" fmla="*/ 90531 h 293363"/>
                      <a:gd name="connsiteX43" fmla="*/ 57830 w 809951"/>
                      <a:gd name="connsiteY43" fmla="*/ 90531 h 293363"/>
                      <a:gd name="connsiteX44" fmla="*/ 45195 w 809951"/>
                      <a:gd name="connsiteY44" fmla="*/ 99596 h 293363"/>
                      <a:gd name="connsiteX45" fmla="*/ 45195 w 809951"/>
                      <a:gd name="connsiteY45" fmla="*/ 99596 h 293363"/>
                      <a:gd name="connsiteX46" fmla="*/ 54266 w 809951"/>
                      <a:gd name="connsiteY46" fmla="*/ 112270 h 293363"/>
                      <a:gd name="connsiteX47" fmla="*/ 56048 w 809951"/>
                      <a:gd name="connsiteY47" fmla="*/ 112270 h 293363"/>
                      <a:gd name="connsiteX48" fmla="*/ 66901 w 809951"/>
                      <a:gd name="connsiteY48" fmla="*/ 67004 h 293363"/>
                      <a:gd name="connsiteX49" fmla="*/ 66901 w 809951"/>
                      <a:gd name="connsiteY49" fmla="*/ 67004 h 293363"/>
                      <a:gd name="connsiteX50" fmla="*/ 77755 w 809951"/>
                      <a:gd name="connsiteY50" fmla="*/ 59758 h 293363"/>
                      <a:gd name="connsiteX51" fmla="*/ 77755 w 809951"/>
                      <a:gd name="connsiteY51" fmla="*/ 59758 h 293363"/>
                      <a:gd name="connsiteX52" fmla="*/ 70546 w 809951"/>
                      <a:gd name="connsiteY52" fmla="*/ 45265 h 293363"/>
                      <a:gd name="connsiteX53" fmla="*/ 70546 w 809951"/>
                      <a:gd name="connsiteY53" fmla="*/ 45265 h 293363"/>
                      <a:gd name="connsiteX54" fmla="*/ 56048 w 809951"/>
                      <a:gd name="connsiteY54" fmla="*/ 54330 h 293363"/>
                      <a:gd name="connsiteX55" fmla="*/ 56048 w 809951"/>
                      <a:gd name="connsiteY55" fmla="*/ 54330 h 293363"/>
                      <a:gd name="connsiteX56" fmla="*/ 65120 w 809951"/>
                      <a:gd name="connsiteY56" fmla="*/ 67004 h 293363"/>
                      <a:gd name="connsiteX57" fmla="*/ 66901 w 809951"/>
                      <a:gd name="connsiteY57" fmla="*/ 67004 h 293363"/>
                      <a:gd name="connsiteX58" fmla="*/ 86745 w 809951"/>
                      <a:gd name="connsiteY58" fmla="*/ 18100 h 293363"/>
                      <a:gd name="connsiteX59" fmla="*/ 88608 w 809951"/>
                      <a:gd name="connsiteY59" fmla="*/ 10854 h 293363"/>
                      <a:gd name="connsiteX60" fmla="*/ 86745 w 809951"/>
                      <a:gd name="connsiteY60" fmla="*/ 3608 h 293363"/>
                      <a:gd name="connsiteX61" fmla="*/ 70546 w 809951"/>
                      <a:gd name="connsiteY61" fmla="*/ 3608 h 293363"/>
                      <a:gd name="connsiteX62" fmla="*/ 66901 w 809951"/>
                      <a:gd name="connsiteY62" fmla="*/ 10854 h 293363"/>
                      <a:gd name="connsiteX63" fmla="*/ 70546 w 809951"/>
                      <a:gd name="connsiteY63" fmla="*/ 18100 h 293363"/>
                      <a:gd name="connsiteX64" fmla="*/ 77755 w 809951"/>
                      <a:gd name="connsiteY64" fmla="*/ 21738 h 293363"/>
                      <a:gd name="connsiteX65" fmla="*/ 86745 w 809951"/>
                      <a:gd name="connsiteY65" fmla="*/ 18100 h 293363"/>
                      <a:gd name="connsiteX66" fmla="*/ 748475 w 809951"/>
                      <a:gd name="connsiteY66" fmla="*/ 21738 h 293363"/>
                      <a:gd name="connsiteX67" fmla="*/ 748475 w 809951"/>
                      <a:gd name="connsiteY67" fmla="*/ 21738 h 293363"/>
                      <a:gd name="connsiteX68" fmla="*/ 759329 w 809951"/>
                      <a:gd name="connsiteY68" fmla="*/ 10854 h 293363"/>
                      <a:gd name="connsiteX69" fmla="*/ 759329 w 809951"/>
                      <a:gd name="connsiteY69" fmla="*/ 10854 h 293363"/>
                      <a:gd name="connsiteX70" fmla="*/ 748475 w 809951"/>
                      <a:gd name="connsiteY70" fmla="*/ 0 h 293363"/>
                      <a:gd name="connsiteX71" fmla="*/ 748475 w 809951"/>
                      <a:gd name="connsiteY71" fmla="*/ 0 h 293363"/>
                      <a:gd name="connsiteX72" fmla="*/ 737622 w 809951"/>
                      <a:gd name="connsiteY72" fmla="*/ 10854 h 293363"/>
                      <a:gd name="connsiteX73" fmla="*/ 748475 w 809951"/>
                      <a:gd name="connsiteY73" fmla="*/ 21738 h 293363"/>
                      <a:gd name="connsiteX74" fmla="*/ 696071 w 809951"/>
                      <a:gd name="connsiteY74" fmla="*/ 21738 h 293363"/>
                      <a:gd name="connsiteX75" fmla="*/ 696071 w 809951"/>
                      <a:gd name="connsiteY75" fmla="*/ 21738 h 293363"/>
                      <a:gd name="connsiteX76" fmla="*/ 706925 w 809951"/>
                      <a:gd name="connsiteY76" fmla="*/ 10854 h 293363"/>
                      <a:gd name="connsiteX77" fmla="*/ 706925 w 809951"/>
                      <a:gd name="connsiteY77" fmla="*/ 10854 h 293363"/>
                      <a:gd name="connsiteX78" fmla="*/ 696071 w 809951"/>
                      <a:gd name="connsiteY78" fmla="*/ 0 h 293363"/>
                      <a:gd name="connsiteX79" fmla="*/ 696071 w 809951"/>
                      <a:gd name="connsiteY79" fmla="*/ 0 h 293363"/>
                      <a:gd name="connsiteX80" fmla="*/ 685218 w 809951"/>
                      <a:gd name="connsiteY80" fmla="*/ 10854 h 293363"/>
                      <a:gd name="connsiteX81" fmla="*/ 696071 w 809951"/>
                      <a:gd name="connsiteY81" fmla="*/ 21738 h 293363"/>
                      <a:gd name="connsiteX82" fmla="*/ 645449 w 809951"/>
                      <a:gd name="connsiteY82" fmla="*/ 21738 h 293363"/>
                      <a:gd name="connsiteX83" fmla="*/ 645449 w 809951"/>
                      <a:gd name="connsiteY83" fmla="*/ 21738 h 293363"/>
                      <a:gd name="connsiteX84" fmla="*/ 656303 w 809951"/>
                      <a:gd name="connsiteY84" fmla="*/ 10854 h 293363"/>
                      <a:gd name="connsiteX85" fmla="*/ 656303 w 809951"/>
                      <a:gd name="connsiteY85" fmla="*/ 10854 h 293363"/>
                      <a:gd name="connsiteX86" fmla="*/ 645449 w 809951"/>
                      <a:gd name="connsiteY86" fmla="*/ 0 h 293363"/>
                      <a:gd name="connsiteX87" fmla="*/ 645449 w 809951"/>
                      <a:gd name="connsiteY87" fmla="*/ 0 h 293363"/>
                      <a:gd name="connsiteX88" fmla="*/ 634596 w 809951"/>
                      <a:gd name="connsiteY88" fmla="*/ 10854 h 293363"/>
                      <a:gd name="connsiteX89" fmla="*/ 645449 w 809951"/>
                      <a:gd name="connsiteY89" fmla="*/ 21738 h 293363"/>
                      <a:gd name="connsiteX90" fmla="*/ 592965 w 809951"/>
                      <a:gd name="connsiteY90" fmla="*/ 21738 h 293363"/>
                      <a:gd name="connsiteX91" fmla="*/ 592965 w 809951"/>
                      <a:gd name="connsiteY91" fmla="*/ 21738 h 293363"/>
                      <a:gd name="connsiteX92" fmla="*/ 603818 w 809951"/>
                      <a:gd name="connsiteY92" fmla="*/ 10854 h 293363"/>
                      <a:gd name="connsiteX93" fmla="*/ 603818 w 809951"/>
                      <a:gd name="connsiteY93" fmla="*/ 10854 h 293363"/>
                      <a:gd name="connsiteX94" fmla="*/ 592965 w 809951"/>
                      <a:gd name="connsiteY94" fmla="*/ 0 h 293363"/>
                      <a:gd name="connsiteX95" fmla="*/ 592965 w 809951"/>
                      <a:gd name="connsiteY95" fmla="*/ 0 h 293363"/>
                      <a:gd name="connsiteX96" fmla="*/ 582192 w 809951"/>
                      <a:gd name="connsiteY96" fmla="*/ 10854 h 293363"/>
                      <a:gd name="connsiteX97" fmla="*/ 592965 w 809951"/>
                      <a:gd name="connsiteY97" fmla="*/ 21738 h 293363"/>
                      <a:gd name="connsiteX98" fmla="*/ 542343 w 809951"/>
                      <a:gd name="connsiteY98" fmla="*/ 21738 h 293363"/>
                      <a:gd name="connsiteX99" fmla="*/ 542343 w 809951"/>
                      <a:gd name="connsiteY99" fmla="*/ 21738 h 293363"/>
                      <a:gd name="connsiteX100" fmla="*/ 553196 w 809951"/>
                      <a:gd name="connsiteY100" fmla="*/ 10854 h 293363"/>
                      <a:gd name="connsiteX101" fmla="*/ 553196 w 809951"/>
                      <a:gd name="connsiteY101" fmla="*/ 10854 h 293363"/>
                      <a:gd name="connsiteX102" fmla="*/ 542343 w 809951"/>
                      <a:gd name="connsiteY102" fmla="*/ 0 h 293363"/>
                      <a:gd name="connsiteX103" fmla="*/ 542343 w 809951"/>
                      <a:gd name="connsiteY103" fmla="*/ 0 h 293363"/>
                      <a:gd name="connsiteX104" fmla="*/ 531570 w 809951"/>
                      <a:gd name="connsiteY104" fmla="*/ 10854 h 293363"/>
                      <a:gd name="connsiteX105" fmla="*/ 542343 w 809951"/>
                      <a:gd name="connsiteY105" fmla="*/ 21738 h 293363"/>
                      <a:gd name="connsiteX106" fmla="*/ 489939 w 809951"/>
                      <a:gd name="connsiteY106" fmla="*/ 21738 h 293363"/>
                      <a:gd name="connsiteX107" fmla="*/ 489939 w 809951"/>
                      <a:gd name="connsiteY107" fmla="*/ 21738 h 293363"/>
                      <a:gd name="connsiteX108" fmla="*/ 500792 w 809951"/>
                      <a:gd name="connsiteY108" fmla="*/ 10854 h 293363"/>
                      <a:gd name="connsiteX109" fmla="*/ 500792 w 809951"/>
                      <a:gd name="connsiteY109" fmla="*/ 10854 h 293363"/>
                      <a:gd name="connsiteX110" fmla="*/ 489939 w 809951"/>
                      <a:gd name="connsiteY110" fmla="*/ 0 h 293363"/>
                      <a:gd name="connsiteX111" fmla="*/ 489939 w 809951"/>
                      <a:gd name="connsiteY111" fmla="*/ 0 h 293363"/>
                      <a:gd name="connsiteX112" fmla="*/ 479086 w 809951"/>
                      <a:gd name="connsiteY112" fmla="*/ 10854 h 293363"/>
                      <a:gd name="connsiteX113" fmla="*/ 489939 w 809951"/>
                      <a:gd name="connsiteY113" fmla="*/ 21738 h 293363"/>
                      <a:gd name="connsiteX114" fmla="*/ 439317 w 809951"/>
                      <a:gd name="connsiteY114" fmla="*/ 21738 h 293363"/>
                      <a:gd name="connsiteX115" fmla="*/ 439317 w 809951"/>
                      <a:gd name="connsiteY115" fmla="*/ 21738 h 293363"/>
                      <a:gd name="connsiteX116" fmla="*/ 450170 w 809951"/>
                      <a:gd name="connsiteY116" fmla="*/ 10854 h 293363"/>
                      <a:gd name="connsiteX117" fmla="*/ 450170 w 809951"/>
                      <a:gd name="connsiteY117" fmla="*/ 10854 h 293363"/>
                      <a:gd name="connsiteX118" fmla="*/ 439317 w 809951"/>
                      <a:gd name="connsiteY118" fmla="*/ 0 h 293363"/>
                      <a:gd name="connsiteX119" fmla="*/ 439317 w 809951"/>
                      <a:gd name="connsiteY119" fmla="*/ 0 h 293363"/>
                      <a:gd name="connsiteX120" fmla="*/ 428464 w 809951"/>
                      <a:gd name="connsiteY120" fmla="*/ 10854 h 293363"/>
                      <a:gd name="connsiteX121" fmla="*/ 439317 w 809951"/>
                      <a:gd name="connsiteY121" fmla="*/ 21738 h 293363"/>
                      <a:gd name="connsiteX122" fmla="*/ 386913 w 809951"/>
                      <a:gd name="connsiteY122" fmla="*/ 21738 h 293363"/>
                      <a:gd name="connsiteX123" fmla="*/ 386913 w 809951"/>
                      <a:gd name="connsiteY123" fmla="*/ 21738 h 293363"/>
                      <a:gd name="connsiteX124" fmla="*/ 397766 w 809951"/>
                      <a:gd name="connsiteY124" fmla="*/ 10854 h 293363"/>
                      <a:gd name="connsiteX125" fmla="*/ 397766 w 809951"/>
                      <a:gd name="connsiteY125" fmla="*/ 10854 h 293363"/>
                      <a:gd name="connsiteX126" fmla="*/ 386913 w 809951"/>
                      <a:gd name="connsiteY126" fmla="*/ 0 h 293363"/>
                      <a:gd name="connsiteX127" fmla="*/ 386913 w 809951"/>
                      <a:gd name="connsiteY127" fmla="*/ 0 h 293363"/>
                      <a:gd name="connsiteX128" fmla="*/ 376060 w 809951"/>
                      <a:gd name="connsiteY128" fmla="*/ 10854 h 293363"/>
                      <a:gd name="connsiteX129" fmla="*/ 386913 w 809951"/>
                      <a:gd name="connsiteY129" fmla="*/ 21738 h 293363"/>
                      <a:gd name="connsiteX130" fmla="*/ 336291 w 809951"/>
                      <a:gd name="connsiteY130" fmla="*/ 21738 h 293363"/>
                      <a:gd name="connsiteX131" fmla="*/ 336291 w 809951"/>
                      <a:gd name="connsiteY131" fmla="*/ 21738 h 293363"/>
                      <a:gd name="connsiteX132" fmla="*/ 347144 w 809951"/>
                      <a:gd name="connsiteY132" fmla="*/ 10854 h 293363"/>
                      <a:gd name="connsiteX133" fmla="*/ 347144 w 809951"/>
                      <a:gd name="connsiteY133" fmla="*/ 10854 h 293363"/>
                      <a:gd name="connsiteX134" fmla="*/ 336291 w 809951"/>
                      <a:gd name="connsiteY134" fmla="*/ 0 h 293363"/>
                      <a:gd name="connsiteX135" fmla="*/ 336291 w 809951"/>
                      <a:gd name="connsiteY135" fmla="*/ 0 h 293363"/>
                      <a:gd name="connsiteX136" fmla="*/ 325438 w 809951"/>
                      <a:gd name="connsiteY136" fmla="*/ 10854 h 293363"/>
                      <a:gd name="connsiteX137" fmla="*/ 336291 w 809951"/>
                      <a:gd name="connsiteY137" fmla="*/ 21738 h 293363"/>
                      <a:gd name="connsiteX138" fmla="*/ 283806 w 809951"/>
                      <a:gd name="connsiteY138" fmla="*/ 21738 h 293363"/>
                      <a:gd name="connsiteX139" fmla="*/ 283806 w 809951"/>
                      <a:gd name="connsiteY139" fmla="*/ 21738 h 293363"/>
                      <a:gd name="connsiteX140" fmla="*/ 294660 w 809951"/>
                      <a:gd name="connsiteY140" fmla="*/ 10854 h 293363"/>
                      <a:gd name="connsiteX141" fmla="*/ 294660 w 809951"/>
                      <a:gd name="connsiteY141" fmla="*/ 10854 h 293363"/>
                      <a:gd name="connsiteX142" fmla="*/ 283806 w 809951"/>
                      <a:gd name="connsiteY142" fmla="*/ 0 h 293363"/>
                      <a:gd name="connsiteX143" fmla="*/ 283806 w 809951"/>
                      <a:gd name="connsiteY143" fmla="*/ 0 h 293363"/>
                      <a:gd name="connsiteX144" fmla="*/ 273034 w 809951"/>
                      <a:gd name="connsiteY144" fmla="*/ 10854 h 293363"/>
                      <a:gd name="connsiteX145" fmla="*/ 283806 w 809951"/>
                      <a:gd name="connsiteY145" fmla="*/ 21738 h 293363"/>
                      <a:gd name="connsiteX146" fmla="*/ 233184 w 809951"/>
                      <a:gd name="connsiteY146" fmla="*/ 21738 h 293363"/>
                      <a:gd name="connsiteX147" fmla="*/ 233184 w 809951"/>
                      <a:gd name="connsiteY147" fmla="*/ 21738 h 293363"/>
                      <a:gd name="connsiteX148" fmla="*/ 244038 w 809951"/>
                      <a:gd name="connsiteY148" fmla="*/ 10854 h 293363"/>
                      <a:gd name="connsiteX149" fmla="*/ 244038 w 809951"/>
                      <a:gd name="connsiteY149" fmla="*/ 10854 h 293363"/>
                      <a:gd name="connsiteX150" fmla="*/ 233184 w 809951"/>
                      <a:gd name="connsiteY150" fmla="*/ 0 h 293363"/>
                      <a:gd name="connsiteX151" fmla="*/ 233184 w 809951"/>
                      <a:gd name="connsiteY151" fmla="*/ 0 h 293363"/>
                      <a:gd name="connsiteX152" fmla="*/ 222412 w 809951"/>
                      <a:gd name="connsiteY152" fmla="*/ 10854 h 293363"/>
                      <a:gd name="connsiteX153" fmla="*/ 233184 w 809951"/>
                      <a:gd name="connsiteY153" fmla="*/ 21738 h 293363"/>
                      <a:gd name="connsiteX154" fmla="*/ 180781 w 809951"/>
                      <a:gd name="connsiteY154" fmla="*/ 21738 h 293363"/>
                      <a:gd name="connsiteX155" fmla="*/ 180781 w 809951"/>
                      <a:gd name="connsiteY155" fmla="*/ 21738 h 293363"/>
                      <a:gd name="connsiteX156" fmla="*/ 191634 w 809951"/>
                      <a:gd name="connsiteY156" fmla="*/ 10854 h 293363"/>
                      <a:gd name="connsiteX157" fmla="*/ 191634 w 809951"/>
                      <a:gd name="connsiteY157" fmla="*/ 10854 h 293363"/>
                      <a:gd name="connsiteX158" fmla="*/ 180781 w 809951"/>
                      <a:gd name="connsiteY158" fmla="*/ 0 h 293363"/>
                      <a:gd name="connsiteX159" fmla="*/ 180781 w 809951"/>
                      <a:gd name="connsiteY159" fmla="*/ 0 h 293363"/>
                      <a:gd name="connsiteX160" fmla="*/ 169927 w 809951"/>
                      <a:gd name="connsiteY160" fmla="*/ 10854 h 293363"/>
                      <a:gd name="connsiteX161" fmla="*/ 180781 w 809951"/>
                      <a:gd name="connsiteY161" fmla="*/ 21738 h 293363"/>
                      <a:gd name="connsiteX162" fmla="*/ 130159 w 809951"/>
                      <a:gd name="connsiteY162" fmla="*/ 21738 h 293363"/>
                      <a:gd name="connsiteX163" fmla="*/ 130159 w 809951"/>
                      <a:gd name="connsiteY163" fmla="*/ 21738 h 293363"/>
                      <a:gd name="connsiteX164" fmla="*/ 141012 w 809951"/>
                      <a:gd name="connsiteY164" fmla="*/ 10854 h 293363"/>
                      <a:gd name="connsiteX165" fmla="*/ 141012 w 809951"/>
                      <a:gd name="connsiteY165" fmla="*/ 10854 h 293363"/>
                      <a:gd name="connsiteX166" fmla="*/ 130159 w 809951"/>
                      <a:gd name="connsiteY166" fmla="*/ 0 h 293363"/>
                      <a:gd name="connsiteX167" fmla="*/ 130159 w 809951"/>
                      <a:gd name="connsiteY167" fmla="*/ 0 h 293363"/>
                      <a:gd name="connsiteX168" fmla="*/ 119305 w 809951"/>
                      <a:gd name="connsiteY168" fmla="*/ 10854 h 293363"/>
                      <a:gd name="connsiteX169" fmla="*/ 130159 w 809951"/>
                      <a:gd name="connsiteY169" fmla="*/ 21738 h 293363"/>
                      <a:gd name="connsiteX170" fmla="*/ 806306 w 809951"/>
                      <a:gd name="connsiteY170" fmla="*/ 18100 h 293363"/>
                      <a:gd name="connsiteX171" fmla="*/ 809950 w 809951"/>
                      <a:gd name="connsiteY171" fmla="*/ 10854 h 293363"/>
                      <a:gd name="connsiteX172" fmla="*/ 806306 w 809951"/>
                      <a:gd name="connsiteY172" fmla="*/ 3608 h 293363"/>
                      <a:gd name="connsiteX173" fmla="*/ 791889 w 809951"/>
                      <a:gd name="connsiteY173" fmla="*/ 3608 h 293363"/>
                      <a:gd name="connsiteX174" fmla="*/ 788244 w 809951"/>
                      <a:gd name="connsiteY174" fmla="*/ 10854 h 293363"/>
                      <a:gd name="connsiteX175" fmla="*/ 791889 w 809951"/>
                      <a:gd name="connsiteY175" fmla="*/ 18100 h 293363"/>
                      <a:gd name="connsiteX176" fmla="*/ 799097 w 809951"/>
                      <a:gd name="connsiteY176" fmla="*/ 21738 h 293363"/>
                      <a:gd name="connsiteX177" fmla="*/ 806306 w 809951"/>
                      <a:gd name="connsiteY177" fmla="*/ 18100 h 29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809951" h="293363" extrusionOk="0">
                        <a:moveTo>
                          <a:pt x="10853" y="293363"/>
                        </a:moveTo>
                        <a:cubicBezTo>
                          <a:pt x="9484" y="292712"/>
                          <a:pt x="4833" y="291891"/>
                          <a:pt x="3644" y="291544"/>
                        </a:cubicBezTo>
                        <a:cubicBezTo>
                          <a:pt x="1861" y="289804"/>
                          <a:pt x="220" y="286045"/>
                          <a:pt x="0" y="282508"/>
                        </a:cubicBezTo>
                        <a:cubicBezTo>
                          <a:pt x="-77" y="281035"/>
                          <a:pt x="2206" y="276991"/>
                          <a:pt x="3644" y="275262"/>
                        </a:cubicBezTo>
                        <a:cubicBezTo>
                          <a:pt x="6878" y="271640"/>
                          <a:pt x="14411" y="271652"/>
                          <a:pt x="18061" y="275262"/>
                        </a:cubicBezTo>
                        <a:cubicBezTo>
                          <a:pt x="21572" y="277290"/>
                          <a:pt x="21550" y="280570"/>
                          <a:pt x="21706" y="282508"/>
                        </a:cubicBezTo>
                        <a:cubicBezTo>
                          <a:pt x="21758" y="286154"/>
                          <a:pt x="21974" y="289490"/>
                          <a:pt x="18061" y="291544"/>
                        </a:cubicBezTo>
                        <a:cubicBezTo>
                          <a:pt x="16320" y="293391"/>
                          <a:pt x="14535" y="293326"/>
                          <a:pt x="10853" y="293363"/>
                        </a:cubicBezTo>
                        <a:close/>
                        <a:moveTo>
                          <a:pt x="21706" y="248097"/>
                        </a:moveTo>
                        <a:lnTo>
                          <a:pt x="21706" y="248097"/>
                        </a:lnTo>
                        <a:cubicBezTo>
                          <a:pt x="27170" y="248300"/>
                          <a:pt x="33206" y="246136"/>
                          <a:pt x="32560" y="240851"/>
                        </a:cubicBezTo>
                        <a:lnTo>
                          <a:pt x="32560" y="240851"/>
                        </a:lnTo>
                        <a:cubicBezTo>
                          <a:pt x="34576" y="234943"/>
                          <a:pt x="29897" y="228113"/>
                          <a:pt x="25351" y="228177"/>
                        </a:cubicBezTo>
                        <a:lnTo>
                          <a:pt x="25351" y="228177"/>
                        </a:lnTo>
                        <a:cubicBezTo>
                          <a:pt x="19578" y="226185"/>
                          <a:pt x="12717" y="229926"/>
                          <a:pt x="12635" y="235423"/>
                        </a:cubicBezTo>
                        <a:lnTo>
                          <a:pt x="12635" y="235423"/>
                        </a:lnTo>
                        <a:cubicBezTo>
                          <a:pt x="10429" y="241051"/>
                          <a:pt x="14431" y="246948"/>
                          <a:pt x="19924" y="248097"/>
                        </a:cubicBezTo>
                        <a:cubicBezTo>
                          <a:pt x="20266" y="248234"/>
                          <a:pt x="21172" y="248152"/>
                          <a:pt x="21706" y="248097"/>
                        </a:cubicBezTo>
                        <a:close/>
                        <a:moveTo>
                          <a:pt x="34341" y="202831"/>
                        </a:moveTo>
                        <a:lnTo>
                          <a:pt x="34341" y="202831"/>
                        </a:lnTo>
                        <a:cubicBezTo>
                          <a:pt x="37211" y="203131"/>
                          <a:pt x="43433" y="200431"/>
                          <a:pt x="43413" y="195585"/>
                        </a:cubicBezTo>
                        <a:lnTo>
                          <a:pt x="43413" y="195585"/>
                        </a:lnTo>
                        <a:cubicBezTo>
                          <a:pt x="45023" y="190284"/>
                          <a:pt x="41865" y="182505"/>
                          <a:pt x="36123" y="182911"/>
                        </a:cubicBezTo>
                        <a:lnTo>
                          <a:pt x="36123" y="182911"/>
                        </a:lnTo>
                        <a:cubicBezTo>
                          <a:pt x="30612" y="181309"/>
                          <a:pt x="24981" y="183794"/>
                          <a:pt x="23488" y="190128"/>
                        </a:cubicBezTo>
                        <a:lnTo>
                          <a:pt x="23488" y="190128"/>
                        </a:lnTo>
                        <a:cubicBezTo>
                          <a:pt x="21052" y="195008"/>
                          <a:pt x="24820" y="200759"/>
                          <a:pt x="30697" y="202831"/>
                        </a:cubicBezTo>
                        <a:cubicBezTo>
                          <a:pt x="31278" y="203158"/>
                          <a:pt x="33595" y="202742"/>
                          <a:pt x="34341" y="202831"/>
                        </a:cubicBezTo>
                        <a:close/>
                        <a:moveTo>
                          <a:pt x="45195" y="157535"/>
                        </a:moveTo>
                        <a:lnTo>
                          <a:pt x="45195" y="157535"/>
                        </a:lnTo>
                        <a:cubicBezTo>
                          <a:pt x="48421" y="157320"/>
                          <a:pt x="53553" y="153881"/>
                          <a:pt x="56048" y="150289"/>
                        </a:cubicBezTo>
                        <a:lnTo>
                          <a:pt x="56048" y="150289"/>
                        </a:lnTo>
                        <a:cubicBezTo>
                          <a:pt x="56632" y="145141"/>
                          <a:pt x="52651" y="138527"/>
                          <a:pt x="46977" y="135827"/>
                        </a:cubicBezTo>
                        <a:lnTo>
                          <a:pt x="46977" y="135827"/>
                        </a:lnTo>
                        <a:cubicBezTo>
                          <a:pt x="42171" y="135830"/>
                          <a:pt x="36450" y="138840"/>
                          <a:pt x="34341" y="144862"/>
                        </a:cubicBezTo>
                        <a:lnTo>
                          <a:pt x="34341" y="144862"/>
                        </a:lnTo>
                        <a:cubicBezTo>
                          <a:pt x="31946" y="149956"/>
                          <a:pt x="36697" y="155540"/>
                          <a:pt x="41550" y="157535"/>
                        </a:cubicBezTo>
                        <a:cubicBezTo>
                          <a:pt x="42509" y="157777"/>
                          <a:pt x="43443" y="157731"/>
                          <a:pt x="45195" y="157535"/>
                        </a:cubicBezTo>
                        <a:close/>
                        <a:moveTo>
                          <a:pt x="56048" y="112270"/>
                        </a:moveTo>
                        <a:lnTo>
                          <a:pt x="56048" y="112270"/>
                        </a:lnTo>
                        <a:cubicBezTo>
                          <a:pt x="61536" y="112911"/>
                          <a:pt x="65747" y="108828"/>
                          <a:pt x="66901" y="105023"/>
                        </a:cubicBezTo>
                        <a:lnTo>
                          <a:pt x="66901" y="105023"/>
                        </a:lnTo>
                        <a:cubicBezTo>
                          <a:pt x="67955" y="97188"/>
                          <a:pt x="64953" y="92547"/>
                          <a:pt x="57830" y="90531"/>
                        </a:cubicBezTo>
                        <a:lnTo>
                          <a:pt x="57830" y="90531"/>
                        </a:lnTo>
                        <a:cubicBezTo>
                          <a:pt x="52234" y="90348"/>
                          <a:pt x="46695" y="94359"/>
                          <a:pt x="45195" y="99596"/>
                        </a:cubicBezTo>
                        <a:lnTo>
                          <a:pt x="45195" y="99596"/>
                        </a:lnTo>
                        <a:cubicBezTo>
                          <a:pt x="43568" y="104728"/>
                          <a:pt x="48083" y="111090"/>
                          <a:pt x="54266" y="112270"/>
                        </a:cubicBezTo>
                        <a:cubicBezTo>
                          <a:pt x="55037" y="112368"/>
                          <a:pt x="55404" y="112427"/>
                          <a:pt x="56048" y="112270"/>
                        </a:cubicBezTo>
                        <a:close/>
                        <a:moveTo>
                          <a:pt x="66901" y="67004"/>
                        </a:moveTo>
                        <a:lnTo>
                          <a:pt x="66901" y="67004"/>
                        </a:lnTo>
                        <a:cubicBezTo>
                          <a:pt x="71799" y="66844"/>
                          <a:pt x="75969" y="63435"/>
                          <a:pt x="77755" y="59758"/>
                        </a:cubicBezTo>
                        <a:lnTo>
                          <a:pt x="77755" y="59758"/>
                        </a:lnTo>
                        <a:cubicBezTo>
                          <a:pt x="78623" y="52552"/>
                          <a:pt x="76495" y="46457"/>
                          <a:pt x="70546" y="45265"/>
                        </a:cubicBezTo>
                        <a:lnTo>
                          <a:pt x="70546" y="45265"/>
                        </a:lnTo>
                        <a:cubicBezTo>
                          <a:pt x="63231" y="45051"/>
                          <a:pt x="57541" y="49010"/>
                          <a:pt x="56048" y="54330"/>
                        </a:cubicBezTo>
                        <a:lnTo>
                          <a:pt x="56048" y="54330"/>
                        </a:lnTo>
                        <a:cubicBezTo>
                          <a:pt x="56143" y="59965"/>
                          <a:pt x="57659" y="65608"/>
                          <a:pt x="65120" y="67004"/>
                        </a:cubicBezTo>
                        <a:cubicBezTo>
                          <a:pt x="65552" y="67003"/>
                          <a:pt x="66081" y="67008"/>
                          <a:pt x="66901" y="67004"/>
                        </a:cubicBezTo>
                        <a:close/>
                        <a:moveTo>
                          <a:pt x="86745" y="18100"/>
                        </a:moveTo>
                        <a:cubicBezTo>
                          <a:pt x="88513" y="16615"/>
                          <a:pt x="88564" y="14588"/>
                          <a:pt x="88608" y="10854"/>
                        </a:cubicBezTo>
                        <a:cubicBezTo>
                          <a:pt x="88439" y="8899"/>
                          <a:pt x="88672" y="5534"/>
                          <a:pt x="86745" y="3608"/>
                        </a:cubicBezTo>
                        <a:cubicBezTo>
                          <a:pt x="81011" y="47"/>
                          <a:pt x="74939" y="159"/>
                          <a:pt x="70546" y="3608"/>
                        </a:cubicBezTo>
                        <a:cubicBezTo>
                          <a:pt x="68659" y="5433"/>
                          <a:pt x="67064" y="9154"/>
                          <a:pt x="66901" y="10854"/>
                        </a:cubicBezTo>
                        <a:cubicBezTo>
                          <a:pt x="67272" y="14361"/>
                          <a:pt x="68443" y="16674"/>
                          <a:pt x="70546" y="18100"/>
                        </a:cubicBezTo>
                        <a:cubicBezTo>
                          <a:pt x="72248" y="21802"/>
                          <a:pt x="76083" y="21796"/>
                          <a:pt x="77755" y="21738"/>
                        </a:cubicBezTo>
                        <a:cubicBezTo>
                          <a:pt x="81450" y="21509"/>
                          <a:pt x="83269" y="21453"/>
                          <a:pt x="86745" y="18100"/>
                        </a:cubicBezTo>
                        <a:close/>
                        <a:moveTo>
                          <a:pt x="748475" y="21738"/>
                        </a:moveTo>
                        <a:lnTo>
                          <a:pt x="748475" y="21738"/>
                        </a:lnTo>
                        <a:cubicBezTo>
                          <a:pt x="752919" y="22543"/>
                          <a:pt x="759518" y="18034"/>
                          <a:pt x="759329" y="10854"/>
                        </a:cubicBezTo>
                        <a:lnTo>
                          <a:pt x="759329" y="10854"/>
                        </a:lnTo>
                        <a:cubicBezTo>
                          <a:pt x="759909" y="5947"/>
                          <a:pt x="753948" y="-1043"/>
                          <a:pt x="748475" y="0"/>
                        </a:cubicBezTo>
                        <a:lnTo>
                          <a:pt x="748475" y="0"/>
                        </a:lnTo>
                        <a:cubicBezTo>
                          <a:pt x="740967" y="-447"/>
                          <a:pt x="737670" y="5894"/>
                          <a:pt x="737622" y="10854"/>
                        </a:cubicBezTo>
                        <a:cubicBezTo>
                          <a:pt x="737957" y="17145"/>
                          <a:pt x="741278" y="22074"/>
                          <a:pt x="748475" y="21738"/>
                        </a:cubicBezTo>
                        <a:close/>
                        <a:moveTo>
                          <a:pt x="696071" y="21738"/>
                        </a:moveTo>
                        <a:lnTo>
                          <a:pt x="696071" y="21738"/>
                        </a:lnTo>
                        <a:cubicBezTo>
                          <a:pt x="700953" y="21527"/>
                          <a:pt x="707439" y="17889"/>
                          <a:pt x="706925" y="10854"/>
                        </a:cubicBezTo>
                        <a:lnTo>
                          <a:pt x="706925" y="10854"/>
                        </a:lnTo>
                        <a:cubicBezTo>
                          <a:pt x="706960" y="5290"/>
                          <a:pt x="702476" y="-157"/>
                          <a:pt x="696071" y="0"/>
                        </a:cubicBezTo>
                        <a:lnTo>
                          <a:pt x="696071" y="0"/>
                        </a:lnTo>
                        <a:cubicBezTo>
                          <a:pt x="691601" y="-4"/>
                          <a:pt x="684920" y="5144"/>
                          <a:pt x="685218" y="10854"/>
                        </a:cubicBezTo>
                        <a:cubicBezTo>
                          <a:pt x="685006" y="19161"/>
                          <a:pt x="689960" y="22069"/>
                          <a:pt x="696071" y="21738"/>
                        </a:cubicBezTo>
                        <a:close/>
                        <a:moveTo>
                          <a:pt x="645449" y="21738"/>
                        </a:moveTo>
                        <a:lnTo>
                          <a:pt x="645449" y="21738"/>
                        </a:lnTo>
                        <a:cubicBezTo>
                          <a:pt x="651111" y="22315"/>
                          <a:pt x="656849" y="18636"/>
                          <a:pt x="656303" y="10854"/>
                        </a:cubicBezTo>
                        <a:lnTo>
                          <a:pt x="656303" y="10854"/>
                        </a:lnTo>
                        <a:cubicBezTo>
                          <a:pt x="656457" y="4924"/>
                          <a:pt x="651671" y="-2"/>
                          <a:pt x="645449" y="0"/>
                        </a:cubicBezTo>
                        <a:lnTo>
                          <a:pt x="645449" y="0"/>
                        </a:lnTo>
                        <a:cubicBezTo>
                          <a:pt x="637327" y="-631"/>
                          <a:pt x="633538" y="5247"/>
                          <a:pt x="634596" y="10854"/>
                        </a:cubicBezTo>
                        <a:cubicBezTo>
                          <a:pt x="635161" y="18101"/>
                          <a:pt x="638639" y="22582"/>
                          <a:pt x="645449" y="21738"/>
                        </a:cubicBezTo>
                        <a:close/>
                        <a:moveTo>
                          <a:pt x="592965" y="21738"/>
                        </a:moveTo>
                        <a:lnTo>
                          <a:pt x="592965" y="21738"/>
                        </a:lnTo>
                        <a:cubicBezTo>
                          <a:pt x="598622" y="22279"/>
                          <a:pt x="603132" y="17409"/>
                          <a:pt x="603818" y="10854"/>
                        </a:cubicBezTo>
                        <a:lnTo>
                          <a:pt x="603818" y="10854"/>
                        </a:lnTo>
                        <a:cubicBezTo>
                          <a:pt x="604516" y="6212"/>
                          <a:pt x="598694" y="-90"/>
                          <a:pt x="592965" y="0"/>
                        </a:cubicBezTo>
                        <a:lnTo>
                          <a:pt x="592965" y="0"/>
                        </a:lnTo>
                        <a:cubicBezTo>
                          <a:pt x="588157" y="365"/>
                          <a:pt x="581758" y="4771"/>
                          <a:pt x="582192" y="10854"/>
                        </a:cubicBezTo>
                        <a:cubicBezTo>
                          <a:pt x="581893" y="17073"/>
                          <a:pt x="587657" y="21960"/>
                          <a:pt x="592965" y="21738"/>
                        </a:cubicBezTo>
                        <a:close/>
                        <a:moveTo>
                          <a:pt x="542343" y="21738"/>
                        </a:moveTo>
                        <a:lnTo>
                          <a:pt x="542343" y="21738"/>
                        </a:lnTo>
                        <a:cubicBezTo>
                          <a:pt x="547920" y="21748"/>
                          <a:pt x="553023" y="17847"/>
                          <a:pt x="553196" y="10854"/>
                        </a:cubicBezTo>
                        <a:lnTo>
                          <a:pt x="553196" y="10854"/>
                        </a:lnTo>
                        <a:cubicBezTo>
                          <a:pt x="554101" y="4952"/>
                          <a:pt x="547252" y="121"/>
                          <a:pt x="542343" y="0"/>
                        </a:cubicBezTo>
                        <a:lnTo>
                          <a:pt x="542343" y="0"/>
                        </a:lnTo>
                        <a:cubicBezTo>
                          <a:pt x="535132" y="92"/>
                          <a:pt x="530855" y="6154"/>
                          <a:pt x="531570" y="10854"/>
                        </a:cubicBezTo>
                        <a:cubicBezTo>
                          <a:pt x="531608" y="17689"/>
                          <a:pt x="535052" y="21601"/>
                          <a:pt x="542343" y="21738"/>
                        </a:cubicBezTo>
                        <a:close/>
                        <a:moveTo>
                          <a:pt x="489939" y="21738"/>
                        </a:moveTo>
                        <a:lnTo>
                          <a:pt x="489939" y="21738"/>
                        </a:lnTo>
                        <a:cubicBezTo>
                          <a:pt x="497296" y="21497"/>
                          <a:pt x="501392" y="18372"/>
                          <a:pt x="500792" y="10854"/>
                        </a:cubicBezTo>
                        <a:lnTo>
                          <a:pt x="500792" y="10854"/>
                        </a:lnTo>
                        <a:cubicBezTo>
                          <a:pt x="499784" y="4755"/>
                          <a:pt x="497843" y="656"/>
                          <a:pt x="489939" y="0"/>
                        </a:cubicBezTo>
                        <a:lnTo>
                          <a:pt x="489939" y="0"/>
                        </a:lnTo>
                        <a:cubicBezTo>
                          <a:pt x="485111" y="-461"/>
                          <a:pt x="479621" y="4560"/>
                          <a:pt x="479086" y="10854"/>
                        </a:cubicBezTo>
                        <a:cubicBezTo>
                          <a:pt x="480081" y="17876"/>
                          <a:pt x="483826" y="21032"/>
                          <a:pt x="489939" y="21738"/>
                        </a:cubicBezTo>
                        <a:close/>
                        <a:moveTo>
                          <a:pt x="439317" y="21738"/>
                        </a:moveTo>
                        <a:lnTo>
                          <a:pt x="439317" y="21738"/>
                        </a:lnTo>
                        <a:cubicBezTo>
                          <a:pt x="443514" y="22012"/>
                          <a:pt x="450080" y="17164"/>
                          <a:pt x="450170" y="10854"/>
                        </a:cubicBezTo>
                        <a:lnTo>
                          <a:pt x="450170" y="10854"/>
                        </a:lnTo>
                        <a:cubicBezTo>
                          <a:pt x="449453" y="5212"/>
                          <a:pt x="444707" y="-153"/>
                          <a:pt x="439317" y="0"/>
                        </a:cubicBezTo>
                        <a:lnTo>
                          <a:pt x="439317" y="0"/>
                        </a:lnTo>
                        <a:cubicBezTo>
                          <a:pt x="431589" y="-527"/>
                          <a:pt x="427826" y="5850"/>
                          <a:pt x="428464" y="10854"/>
                        </a:cubicBezTo>
                        <a:cubicBezTo>
                          <a:pt x="427687" y="18132"/>
                          <a:pt x="432286" y="22002"/>
                          <a:pt x="439317" y="21738"/>
                        </a:cubicBezTo>
                        <a:close/>
                        <a:moveTo>
                          <a:pt x="386913" y="21738"/>
                        </a:moveTo>
                        <a:lnTo>
                          <a:pt x="386913" y="21738"/>
                        </a:lnTo>
                        <a:cubicBezTo>
                          <a:pt x="393680" y="21023"/>
                          <a:pt x="397645" y="18162"/>
                          <a:pt x="397766" y="10854"/>
                        </a:cubicBezTo>
                        <a:lnTo>
                          <a:pt x="397766" y="10854"/>
                        </a:lnTo>
                        <a:cubicBezTo>
                          <a:pt x="398600" y="5824"/>
                          <a:pt x="393611" y="-26"/>
                          <a:pt x="386913" y="0"/>
                        </a:cubicBezTo>
                        <a:lnTo>
                          <a:pt x="386913" y="0"/>
                        </a:lnTo>
                        <a:cubicBezTo>
                          <a:pt x="381752" y="717"/>
                          <a:pt x="376245" y="6481"/>
                          <a:pt x="376060" y="10854"/>
                        </a:cubicBezTo>
                        <a:cubicBezTo>
                          <a:pt x="375101" y="18011"/>
                          <a:pt x="381299" y="21629"/>
                          <a:pt x="386913" y="21738"/>
                        </a:cubicBezTo>
                        <a:close/>
                        <a:moveTo>
                          <a:pt x="336291" y="21738"/>
                        </a:moveTo>
                        <a:lnTo>
                          <a:pt x="336291" y="21738"/>
                        </a:lnTo>
                        <a:cubicBezTo>
                          <a:pt x="341681" y="21956"/>
                          <a:pt x="347193" y="19053"/>
                          <a:pt x="347144" y="10854"/>
                        </a:cubicBezTo>
                        <a:lnTo>
                          <a:pt x="347144" y="10854"/>
                        </a:lnTo>
                        <a:cubicBezTo>
                          <a:pt x="347367" y="5467"/>
                          <a:pt x="342317" y="-556"/>
                          <a:pt x="336291" y="0"/>
                        </a:cubicBezTo>
                        <a:lnTo>
                          <a:pt x="336291" y="0"/>
                        </a:lnTo>
                        <a:cubicBezTo>
                          <a:pt x="329059" y="-254"/>
                          <a:pt x="325518" y="5949"/>
                          <a:pt x="325438" y="10854"/>
                        </a:cubicBezTo>
                        <a:cubicBezTo>
                          <a:pt x="324985" y="17562"/>
                          <a:pt x="329093" y="21235"/>
                          <a:pt x="336291" y="21738"/>
                        </a:cubicBezTo>
                        <a:close/>
                        <a:moveTo>
                          <a:pt x="283806" y="21738"/>
                        </a:moveTo>
                        <a:lnTo>
                          <a:pt x="283806" y="21738"/>
                        </a:lnTo>
                        <a:cubicBezTo>
                          <a:pt x="290877" y="21593"/>
                          <a:pt x="294186" y="18144"/>
                          <a:pt x="294660" y="10854"/>
                        </a:cubicBezTo>
                        <a:lnTo>
                          <a:pt x="294660" y="10854"/>
                        </a:lnTo>
                        <a:cubicBezTo>
                          <a:pt x="294754" y="5307"/>
                          <a:pt x="291961" y="214"/>
                          <a:pt x="283806" y="0"/>
                        </a:cubicBezTo>
                        <a:lnTo>
                          <a:pt x="283806" y="0"/>
                        </a:lnTo>
                        <a:cubicBezTo>
                          <a:pt x="278719" y="17"/>
                          <a:pt x="273282" y="5279"/>
                          <a:pt x="273034" y="10854"/>
                        </a:cubicBezTo>
                        <a:cubicBezTo>
                          <a:pt x="272293" y="18547"/>
                          <a:pt x="278012" y="21823"/>
                          <a:pt x="283806" y="21738"/>
                        </a:cubicBezTo>
                        <a:close/>
                        <a:moveTo>
                          <a:pt x="233184" y="21738"/>
                        </a:moveTo>
                        <a:lnTo>
                          <a:pt x="233184" y="21738"/>
                        </a:lnTo>
                        <a:cubicBezTo>
                          <a:pt x="238576" y="22301"/>
                          <a:pt x="243284" y="18490"/>
                          <a:pt x="244038" y="10854"/>
                        </a:cubicBezTo>
                        <a:lnTo>
                          <a:pt x="244038" y="10854"/>
                        </a:lnTo>
                        <a:cubicBezTo>
                          <a:pt x="243706" y="5402"/>
                          <a:pt x="238659" y="-282"/>
                          <a:pt x="233184" y="0"/>
                        </a:cubicBezTo>
                        <a:lnTo>
                          <a:pt x="233184" y="0"/>
                        </a:lnTo>
                        <a:cubicBezTo>
                          <a:pt x="225142" y="-179"/>
                          <a:pt x="222157" y="6135"/>
                          <a:pt x="222412" y="10854"/>
                        </a:cubicBezTo>
                        <a:cubicBezTo>
                          <a:pt x="222387" y="18039"/>
                          <a:pt x="226977" y="21891"/>
                          <a:pt x="233184" y="21738"/>
                        </a:cubicBezTo>
                        <a:close/>
                        <a:moveTo>
                          <a:pt x="180781" y="21738"/>
                        </a:moveTo>
                        <a:lnTo>
                          <a:pt x="180781" y="21738"/>
                        </a:lnTo>
                        <a:cubicBezTo>
                          <a:pt x="187358" y="21665"/>
                          <a:pt x="191041" y="17418"/>
                          <a:pt x="191634" y="10854"/>
                        </a:cubicBezTo>
                        <a:lnTo>
                          <a:pt x="191634" y="10854"/>
                        </a:lnTo>
                        <a:cubicBezTo>
                          <a:pt x="191000" y="4315"/>
                          <a:pt x="187689" y="-278"/>
                          <a:pt x="180781" y="0"/>
                        </a:cubicBezTo>
                        <a:lnTo>
                          <a:pt x="180781" y="0"/>
                        </a:lnTo>
                        <a:cubicBezTo>
                          <a:pt x="175618" y="-244"/>
                          <a:pt x="170031" y="4368"/>
                          <a:pt x="169927" y="10854"/>
                        </a:cubicBezTo>
                        <a:cubicBezTo>
                          <a:pt x="170487" y="18316"/>
                          <a:pt x="174824" y="21581"/>
                          <a:pt x="180781" y="21738"/>
                        </a:cubicBezTo>
                        <a:close/>
                        <a:moveTo>
                          <a:pt x="130159" y="21738"/>
                        </a:moveTo>
                        <a:lnTo>
                          <a:pt x="130159" y="21738"/>
                        </a:lnTo>
                        <a:cubicBezTo>
                          <a:pt x="135240" y="21668"/>
                          <a:pt x="142186" y="18002"/>
                          <a:pt x="141012" y="10854"/>
                        </a:cubicBezTo>
                        <a:lnTo>
                          <a:pt x="141012" y="10854"/>
                        </a:lnTo>
                        <a:cubicBezTo>
                          <a:pt x="140583" y="5027"/>
                          <a:pt x="134824" y="374"/>
                          <a:pt x="130159" y="0"/>
                        </a:cubicBezTo>
                        <a:lnTo>
                          <a:pt x="130159" y="0"/>
                        </a:lnTo>
                        <a:cubicBezTo>
                          <a:pt x="124676" y="-52"/>
                          <a:pt x="119127" y="5809"/>
                          <a:pt x="119305" y="10854"/>
                        </a:cubicBezTo>
                        <a:cubicBezTo>
                          <a:pt x="118881" y="17107"/>
                          <a:pt x="124810" y="22045"/>
                          <a:pt x="130159" y="21738"/>
                        </a:cubicBezTo>
                        <a:close/>
                        <a:moveTo>
                          <a:pt x="806306" y="18100"/>
                        </a:moveTo>
                        <a:cubicBezTo>
                          <a:pt x="808410" y="16154"/>
                          <a:pt x="810032" y="14181"/>
                          <a:pt x="809950" y="10854"/>
                        </a:cubicBezTo>
                        <a:cubicBezTo>
                          <a:pt x="810186" y="9013"/>
                          <a:pt x="808133" y="5059"/>
                          <a:pt x="806306" y="3608"/>
                        </a:cubicBezTo>
                        <a:cubicBezTo>
                          <a:pt x="802195" y="-756"/>
                          <a:pt x="795428" y="-282"/>
                          <a:pt x="791889" y="3608"/>
                        </a:cubicBezTo>
                        <a:cubicBezTo>
                          <a:pt x="790097" y="5561"/>
                          <a:pt x="788204" y="8818"/>
                          <a:pt x="788244" y="10854"/>
                        </a:cubicBezTo>
                        <a:cubicBezTo>
                          <a:pt x="788414" y="14309"/>
                          <a:pt x="789823" y="16744"/>
                          <a:pt x="791889" y="18100"/>
                        </a:cubicBezTo>
                        <a:cubicBezTo>
                          <a:pt x="793452" y="21897"/>
                          <a:pt x="797155" y="21810"/>
                          <a:pt x="799097" y="21738"/>
                        </a:cubicBezTo>
                        <a:cubicBezTo>
                          <a:pt x="802811" y="22048"/>
                          <a:pt x="804525" y="21461"/>
                          <a:pt x="806306" y="18100"/>
                        </a:cubicBezTo>
                        <a:close/>
                      </a:path>
                    </a:pathLst>
                  </a:custGeom>
                  <ask:type>
                    <ask:lineSketchNone/>
                  </ask:type>
                </ask:lineSketchStyleProps>
              </a:ext>
            </a:extLst>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B4D0A"/>
              </a:solidFill>
              <a:effectLst/>
              <a:uLnTx/>
              <a:uFillTx/>
              <a:latin typeface="Calibri" panose="020F0502020204030204" pitchFamily="34" charset="0"/>
              <a:ea typeface="+mn-ea"/>
              <a:cs typeface="+mn-cs"/>
            </a:endParaRPr>
          </a:p>
        </p:txBody>
      </p:sp>
      <p:sp>
        <p:nvSpPr>
          <p:cNvPr id="44" name="Freeform 10">
            <a:extLst>
              <a:ext uri="{FF2B5EF4-FFF2-40B4-BE49-F238E27FC236}">
                <a16:creationId xmlns:a16="http://schemas.microsoft.com/office/drawing/2014/main" id="{97C65EEB-9C7E-F0A7-1929-1616F45B59CD}"/>
              </a:ext>
            </a:extLst>
          </p:cNvPr>
          <p:cNvSpPr>
            <a:spLocks noEditPoints="1"/>
          </p:cNvSpPr>
          <p:nvPr/>
        </p:nvSpPr>
        <p:spPr bwMode="auto">
          <a:xfrm>
            <a:off x="1309677" y="3432169"/>
            <a:ext cx="859725" cy="306183"/>
          </a:xfrm>
          <a:custGeom>
            <a:avLst/>
            <a:gdLst>
              <a:gd name="T0" fmla="*/ 463 w 475"/>
              <a:gd name="T1" fmla="*/ 163 h 169"/>
              <a:gd name="T2" fmla="*/ 475 w 475"/>
              <a:gd name="T3" fmla="*/ 163 h 169"/>
              <a:gd name="T4" fmla="*/ 463 w 475"/>
              <a:gd name="T5" fmla="*/ 143 h 169"/>
              <a:gd name="T6" fmla="*/ 464 w 475"/>
              <a:gd name="T7" fmla="*/ 143 h 169"/>
              <a:gd name="T8" fmla="*/ 461 w 475"/>
              <a:gd name="T9" fmla="*/ 131 h 169"/>
              <a:gd name="T10" fmla="*/ 463 w 475"/>
              <a:gd name="T11" fmla="*/ 143 h 169"/>
              <a:gd name="T12" fmla="*/ 458 w 475"/>
              <a:gd name="T13" fmla="*/ 116 h 169"/>
              <a:gd name="T14" fmla="*/ 462 w 475"/>
              <a:gd name="T15" fmla="*/ 109 h 169"/>
              <a:gd name="T16" fmla="*/ 450 w 475"/>
              <a:gd name="T17" fmla="*/ 112 h 169"/>
              <a:gd name="T18" fmla="*/ 450 w 475"/>
              <a:gd name="T19" fmla="*/ 90 h 169"/>
              <a:gd name="T20" fmla="*/ 456 w 475"/>
              <a:gd name="T21" fmla="*/ 83 h 169"/>
              <a:gd name="T22" fmla="*/ 448 w 475"/>
              <a:gd name="T23" fmla="*/ 79 h 169"/>
              <a:gd name="T24" fmla="*/ 443 w 475"/>
              <a:gd name="T25" fmla="*/ 64 h 169"/>
              <a:gd name="T26" fmla="*/ 445 w 475"/>
              <a:gd name="T27" fmla="*/ 64 h 169"/>
              <a:gd name="T28" fmla="*/ 442 w 475"/>
              <a:gd name="T29" fmla="*/ 53 h 169"/>
              <a:gd name="T30" fmla="*/ 443 w 475"/>
              <a:gd name="T31" fmla="*/ 64 h 169"/>
              <a:gd name="T32" fmla="*/ 438 w 475"/>
              <a:gd name="T33" fmla="*/ 38 h 169"/>
              <a:gd name="T34" fmla="*/ 443 w 475"/>
              <a:gd name="T35" fmla="*/ 31 h 169"/>
              <a:gd name="T36" fmla="*/ 431 w 475"/>
              <a:gd name="T37" fmla="*/ 34 h 169"/>
              <a:gd name="T38" fmla="*/ 436 w 475"/>
              <a:gd name="T39" fmla="*/ 6 h 169"/>
              <a:gd name="T40" fmla="*/ 424 w 475"/>
              <a:gd name="T41" fmla="*/ 6 h 169"/>
              <a:gd name="T42" fmla="*/ 435 w 475"/>
              <a:gd name="T43" fmla="*/ 10 h 169"/>
              <a:gd name="T44" fmla="*/ 408 w 475"/>
              <a:gd name="T45" fmla="*/ 6 h 169"/>
              <a:gd name="T46" fmla="*/ 402 w 475"/>
              <a:gd name="T47" fmla="*/ 0 h 169"/>
              <a:gd name="T48" fmla="*/ 374 w 475"/>
              <a:gd name="T49" fmla="*/ 12 h 169"/>
              <a:gd name="T50" fmla="*/ 380 w 475"/>
              <a:gd name="T51" fmla="*/ 6 h 169"/>
              <a:gd name="T52" fmla="*/ 368 w 475"/>
              <a:gd name="T53" fmla="*/ 6 h 169"/>
              <a:gd name="T54" fmla="*/ 345 w 475"/>
              <a:gd name="T55" fmla="*/ 12 h 169"/>
              <a:gd name="T56" fmla="*/ 345 w 475"/>
              <a:gd name="T57" fmla="*/ 0 h 169"/>
              <a:gd name="T58" fmla="*/ 345 w 475"/>
              <a:gd name="T59" fmla="*/ 12 h 169"/>
              <a:gd name="T60" fmla="*/ 323 w 475"/>
              <a:gd name="T61" fmla="*/ 6 h 169"/>
              <a:gd name="T62" fmla="*/ 317 w 475"/>
              <a:gd name="T63" fmla="*/ 0 h 169"/>
              <a:gd name="T64" fmla="*/ 289 w 475"/>
              <a:gd name="T65" fmla="*/ 12 h 169"/>
              <a:gd name="T66" fmla="*/ 295 w 475"/>
              <a:gd name="T67" fmla="*/ 6 h 169"/>
              <a:gd name="T68" fmla="*/ 283 w 475"/>
              <a:gd name="T69" fmla="*/ 6 h 169"/>
              <a:gd name="T70" fmla="*/ 261 w 475"/>
              <a:gd name="T71" fmla="*/ 12 h 169"/>
              <a:gd name="T72" fmla="*/ 261 w 475"/>
              <a:gd name="T73" fmla="*/ 0 h 169"/>
              <a:gd name="T74" fmla="*/ 261 w 475"/>
              <a:gd name="T75" fmla="*/ 12 h 169"/>
              <a:gd name="T76" fmla="*/ 238 w 475"/>
              <a:gd name="T77" fmla="*/ 6 h 169"/>
              <a:gd name="T78" fmla="*/ 232 w 475"/>
              <a:gd name="T79" fmla="*/ 0 h 169"/>
              <a:gd name="T80" fmla="*/ 204 w 475"/>
              <a:gd name="T81" fmla="*/ 12 h 169"/>
              <a:gd name="T82" fmla="*/ 210 w 475"/>
              <a:gd name="T83" fmla="*/ 6 h 169"/>
              <a:gd name="T84" fmla="*/ 198 w 475"/>
              <a:gd name="T85" fmla="*/ 6 h 169"/>
              <a:gd name="T86" fmla="*/ 176 w 475"/>
              <a:gd name="T87" fmla="*/ 12 h 169"/>
              <a:gd name="T88" fmla="*/ 176 w 475"/>
              <a:gd name="T89" fmla="*/ 0 h 169"/>
              <a:gd name="T90" fmla="*/ 176 w 475"/>
              <a:gd name="T91" fmla="*/ 12 h 169"/>
              <a:gd name="T92" fmla="*/ 153 w 475"/>
              <a:gd name="T93" fmla="*/ 6 h 169"/>
              <a:gd name="T94" fmla="*/ 147 w 475"/>
              <a:gd name="T95" fmla="*/ 0 h 169"/>
              <a:gd name="T96" fmla="*/ 119 w 475"/>
              <a:gd name="T97" fmla="*/ 12 h 169"/>
              <a:gd name="T98" fmla="*/ 125 w 475"/>
              <a:gd name="T99" fmla="*/ 6 h 169"/>
              <a:gd name="T100" fmla="*/ 113 w 475"/>
              <a:gd name="T101" fmla="*/ 6 h 169"/>
              <a:gd name="T102" fmla="*/ 91 w 475"/>
              <a:gd name="T103" fmla="*/ 12 h 169"/>
              <a:gd name="T104" fmla="*/ 91 w 475"/>
              <a:gd name="T105" fmla="*/ 0 h 169"/>
              <a:gd name="T106" fmla="*/ 91 w 475"/>
              <a:gd name="T107" fmla="*/ 12 h 169"/>
              <a:gd name="T108" fmla="*/ 69 w 475"/>
              <a:gd name="T109" fmla="*/ 6 h 169"/>
              <a:gd name="T110" fmla="*/ 63 w 475"/>
              <a:gd name="T111" fmla="*/ 0 h 169"/>
              <a:gd name="T112" fmla="*/ 34 w 475"/>
              <a:gd name="T113" fmla="*/ 12 h 169"/>
              <a:gd name="T114" fmla="*/ 40 w 475"/>
              <a:gd name="T115" fmla="*/ 6 h 169"/>
              <a:gd name="T116" fmla="*/ 28 w 475"/>
              <a:gd name="T117" fmla="*/ 6 h 169"/>
              <a:gd name="T118" fmla="*/ 12 w 475"/>
              <a:gd name="T119" fmla="*/ 6 h 169"/>
              <a:gd name="T120" fmla="*/ 0 w 475"/>
              <a:gd name="T121" fmla="*/ 6 h 169"/>
              <a:gd name="T122" fmla="*/ 10 w 475"/>
              <a:gd name="T123" fmla="*/ 1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5" h="169">
                <a:moveTo>
                  <a:pt x="469" y="169"/>
                </a:moveTo>
                <a:cubicBezTo>
                  <a:pt x="468" y="169"/>
                  <a:pt x="466" y="168"/>
                  <a:pt x="465" y="167"/>
                </a:cubicBezTo>
                <a:cubicBezTo>
                  <a:pt x="464" y="166"/>
                  <a:pt x="463" y="164"/>
                  <a:pt x="463" y="163"/>
                </a:cubicBezTo>
                <a:cubicBezTo>
                  <a:pt x="463" y="161"/>
                  <a:pt x="464" y="160"/>
                  <a:pt x="465" y="159"/>
                </a:cubicBezTo>
                <a:cubicBezTo>
                  <a:pt x="467" y="156"/>
                  <a:pt x="471" y="156"/>
                  <a:pt x="473" y="159"/>
                </a:cubicBezTo>
                <a:cubicBezTo>
                  <a:pt x="474" y="160"/>
                  <a:pt x="475" y="161"/>
                  <a:pt x="475" y="163"/>
                </a:cubicBezTo>
                <a:cubicBezTo>
                  <a:pt x="475" y="164"/>
                  <a:pt x="474" y="166"/>
                  <a:pt x="473" y="167"/>
                </a:cubicBezTo>
                <a:cubicBezTo>
                  <a:pt x="472" y="168"/>
                  <a:pt x="471" y="169"/>
                  <a:pt x="469" y="169"/>
                </a:cubicBezTo>
                <a:close/>
                <a:moveTo>
                  <a:pt x="463" y="143"/>
                </a:moveTo>
                <a:cubicBezTo>
                  <a:pt x="463" y="143"/>
                  <a:pt x="463" y="143"/>
                  <a:pt x="463" y="143"/>
                </a:cubicBezTo>
                <a:cubicBezTo>
                  <a:pt x="463" y="143"/>
                  <a:pt x="464" y="143"/>
                  <a:pt x="464" y="143"/>
                </a:cubicBezTo>
                <a:cubicBezTo>
                  <a:pt x="464" y="143"/>
                  <a:pt x="464" y="143"/>
                  <a:pt x="464" y="143"/>
                </a:cubicBezTo>
                <a:cubicBezTo>
                  <a:pt x="467" y="142"/>
                  <a:pt x="469" y="138"/>
                  <a:pt x="468" y="135"/>
                </a:cubicBezTo>
                <a:cubicBezTo>
                  <a:pt x="468" y="135"/>
                  <a:pt x="468" y="135"/>
                  <a:pt x="468" y="135"/>
                </a:cubicBezTo>
                <a:cubicBezTo>
                  <a:pt x="468" y="132"/>
                  <a:pt x="464" y="130"/>
                  <a:pt x="461" y="131"/>
                </a:cubicBezTo>
                <a:cubicBezTo>
                  <a:pt x="461" y="131"/>
                  <a:pt x="461" y="131"/>
                  <a:pt x="461" y="131"/>
                </a:cubicBezTo>
                <a:cubicBezTo>
                  <a:pt x="458" y="132"/>
                  <a:pt x="456" y="135"/>
                  <a:pt x="457" y="138"/>
                </a:cubicBezTo>
                <a:cubicBezTo>
                  <a:pt x="457" y="141"/>
                  <a:pt x="460" y="143"/>
                  <a:pt x="463" y="143"/>
                </a:cubicBezTo>
                <a:close/>
                <a:moveTo>
                  <a:pt x="456" y="117"/>
                </a:moveTo>
                <a:cubicBezTo>
                  <a:pt x="456" y="117"/>
                  <a:pt x="456" y="117"/>
                  <a:pt x="456" y="117"/>
                </a:cubicBezTo>
                <a:cubicBezTo>
                  <a:pt x="457" y="117"/>
                  <a:pt x="457" y="117"/>
                  <a:pt x="458" y="116"/>
                </a:cubicBezTo>
                <a:cubicBezTo>
                  <a:pt x="458" y="116"/>
                  <a:pt x="458" y="116"/>
                  <a:pt x="458" y="116"/>
                </a:cubicBezTo>
                <a:cubicBezTo>
                  <a:pt x="461" y="116"/>
                  <a:pt x="463" y="112"/>
                  <a:pt x="462" y="109"/>
                </a:cubicBezTo>
                <a:cubicBezTo>
                  <a:pt x="462" y="109"/>
                  <a:pt x="462" y="109"/>
                  <a:pt x="462" y="109"/>
                </a:cubicBezTo>
                <a:cubicBezTo>
                  <a:pt x="461" y="106"/>
                  <a:pt x="458" y="104"/>
                  <a:pt x="455" y="105"/>
                </a:cubicBezTo>
                <a:cubicBezTo>
                  <a:pt x="455" y="105"/>
                  <a:pt x="455" y="105"/>
                  <a:pt x="455" y="105"/>
                </a:cubicBezTo>
                <a:cubicBezTo>
                  <a:pt x="452" y="106"/>
                  <a:pt x="450" y="109"/>
                  <a:pt x="450" y="112"/>
                </a:cubicBezTo>
                <a:cubicBezTo>
                  <a:pt x="451" y="115"/>
                  <a:pt x="453" y="117"/>
                  <a:pt x="456" y="117"/>
                </a:cubicBezTo>
                <a:close/>
                <a:moveTo>
                  <a:pt x="450" y="90"/>
                </a:moveTo>
                <a:cubicBezTo>
                  <a:pt x="450" y="90"/>
                  <a:pt x="450" y="90"/>
                  <a:pt x="450" y="90"/>
                </a:cubicBezTo>
                <a:cubicBezTo>
                  <a:pt x="450" y="90"/>
                  <a:pt x="451" y="90"/>
                  <a:pt x="451" y="90"/>
                </a:cubicBezTo>
                <a:cubicBezTo>
                  <a:pt x="451" y="90"/>
                  <a:pt x="451" y="90"/>
                  <a:pt x="451" y="90"/>
                </a:cubicBezTo>
                <a:cubicBezTo>
                  <a:pt x="454" y="90"/>
                  <a:pt x="456" y="86"/>
                  <a:pt x="456" y="83"/>
                </a:cubicBezTo>
                <a:cubicBezTo>
                  <a:pt x="456" y="83"/>
                  <a:pt x="456" y="83"/>
                  <a:pt x="456" y="83"/>
                </a:cubicBezTo>
                <a:cubicBezTo>
                  <a:pt x="455" y="80"/>
                  <a:pt x="451" y="78"/>
                  <a:pt x="448" y="79"/>
                </a:cubicBezTo>
                <a:cubicBezTo>
                  <a:pt x="448" y="79"/>
                  <a:pt x="448" y="79"/>
                  <a:pt x="448" y="79"/>
                </a:cubicBezTo>
                <a:cubicBezTo>
                  <a:pt x="445" y="79"/>
                  <a:pt x="443" y="83"/>
                  <a:pt x="444" y="86"/>
                </a:cubicBezTo>
                <a:cubicBezTo>
                  <a:pt x="445" y="89"/>
                  <a:pt x="447" y="90"/>
                  <a:pt x="450" y="90"/>
                </a:cubicBezTo>
                <a:close/>
                <a:moveTo>
                  <a:pt x="443" y="64"/>
                </a:moveTo>
                <a:cubicBezTo>
                  <a:pt x="443" y="64"/>
                  <a:pt x="443" y="64"/>
                  <a:pt x="443" y="64"/>
                </a:cubicBezTo>
                <a:cubicBezTo>
                  <a:pt x="444" y="64"/>
                  <a:pt x="444" y="64"/>
                  <a:pt x="445" y="64"/>
                </a:cubicBezTo>
                <a:cubicBezTo>
                  <a:pt x="445" y="64"/>
                  <a:pt x="445" y="64"/>
                  <a:pt x="445" y="64"/>
                </a:cubicBezTo>
                <a:cubicBezTo>
                  <a:pt x="448" y="63"/>
                  <a:pt x="450" y="60"/>
                  <a:pt x="449" y="57"/>
                </a:cubicBezTo>
                <a:cubicBezTo>
                  <a:pt x="449" y="57"/>
                  <a:pt x="449" y="57"/>
                  <a:pt x="449" y="57"/>
                </a:cubicBezTo>
                <a:cubicBezTo>
                  <a:pt x="448" y="54"/>
                  <a:pt x="445" y="52"/>
                  <a:pt x="442" y="53"/>
                </a:cubicBezTo>
                <a:cubicBezTo>
                  <a:pt x="442" y="53"/>
                  <a:pt x="442" y="53"/>
                  <a:pt x="442" y="53"/>
                </a:cubicBezTo>
                <a:cubicBezTo>
                  <a:pt x="439" y="53"/>
                  <a:pt x="437" y="57"/>
                  <a:pt x="437" y="60"/>
                </a:cubicBezTo>
                <a:cubicBezTo>
                  <a:pt x="438" y="63"/>
                  <a:pt x="441" y="64"/>
                  <a:pt x="443" y="64"/>
                </a:cubicBezTo>
                <a:close/>
                <a:moveTo>
                  <a:pt x="437" y="38"/>
                </a:moveTo>
                <a:cubicBezTo>
                  <a:pt x="437" y="38"/>
                  <a:pt x="437" y="38"/>
                  <a:pt x="437" y="38"/>
                </a:cubicBezTo>
                <a:cubicBezTo>
                  <a:pt x="437" y="38"/>
                  <a:pt x="438" y="38"/>
                  <a:pt x="438" y="38"/>
                </a:cubicBezTo>
                <a:cubicBezTo>
                  <a:pt x="438" y="38"/>
                  <a:pt x="438" y="38"/>
                  <a:pt x="438" y="38"/>
                </a:cubicBezTo>
                <a:cubicBezTo>
                  <a:pt x="441" y="37"/>
                  <a:pt x="443" y="34"/>
                  <a:pt x="443" y="31"/>
                </a:cubicBezTo>
                <a:cubicBezTo>
                  <a:pt x="443" y="31"/>
                  <a:pt x="443" y="31"/>
                  <a:pt x="443" y="31"/>
                </a:cubicBezTo>
                <a:cubicBezTo>
                  <a:pt x="442" y="28"/>
                  <a:pt x="439" y="26"/>
                  <a:pt x="435" y="26"/>
                </a:cubicBezTo>
                <a:cubicBezTo>
                  <a:pt x="435" y="26"/>
                  <a:pt x="435" y="26"/>
                  <a:pt x="435" y="26"/>
                </a:cubicBezTo>
                <a:cubicBezTo>
                  <a:pt x="432" y="27"/>
                  <a:pt x="430" y="31"/>
                  <a:pt x="431" y="34"/>
                </a:cubicBezTo>
                <a:cubicBezTo>
                  <a:pt x="432" y="36"/>
                  <a:pt x="434" y="38"/>
                  <a:pt x="437" y="38"/>
                </a:cubicBezTo>
                <a:close/>
                <a:moveTo>
                  <a:pt x="435" y="10"/>
                </a:moveTo>
                <a:cubicBezTo>
                  <a:pt x="436" y="9"/>
                  <a:pt x="436" y="8"/>
                  <a:pt x="436" y="6"/>
                </a:cubicBezTo>
                <a:cubicBezTo>
                  <a:pt x="436" y="5"/>
                  <a:pt x="436" y="3"/>
                  <a:pt x="435" y="2"/>
                </a:cubicBezTo>
                <a:cubicBezTo>
                  <a:pt x="432" y="0"/>
                  <a:pt x="428" y="0"/>
                  <a:pt x="426" y="2"/>
                </a:cubicBezTo>
                <a:cubicBezTo>
                  <a:pt x="425" y="3"/>
                  <a:pt x="424" y="5"/>
                  <a:pt x="424" y="6"/>
                </a:cubicBezTo>
                <a:cubicBezTo>
                  <a:pt x="424" y="8"/>
                  <a:pt x="425" y="9"/>
                  <a:pt x="426" y="10"/>
                </a:cubicBezTo>
                <a:cubicBezTo>
                  <a:pt x="427" y="12"/>
                  <a:pt x="429" y="12"/>
                  <a:pt x="430" y="12"/>
                </a:cubicBezTo>
                <a:cubicBezTo>
                  <a:pt x="432" y="12"/>
                  <a:pt x="433" y="12"/>
                  <a:pt x="435" y="10"/>
                </a:cubicBezTo>
                <a:close/>
                <a:moveTo>
                  <a:pt x="402" y="12"/>
                </a:moveTo>
                <a:cubicBezTo>
                  <a:pt x="402" y="12"/>
                  <a:pt x="402" y="12"/>
                  <a:pt x="402" y="12"/>
                </a:cubicBezTo>
                <a:cubicBezTo>
                  <a:pt x="405" y="12"/>
                  <a:pt x="408" y="10"/>
                  <a:pt x="408" y="6"/>
                </a:cubicBezTo>
                <a:cubicBezTo>
                  <a:pt x="408" y="6"/>
                  <a:pt x="408" y="6"/>
                  <a:pt x="408" y="6"/>
                </a:cubicBezTo>
                <a:cubicBezTo>
                  <a:pt x="408" y="3"/>
                  <a:pt x="405" y="0"/>
                  <a:pt x="402" y="0"/>
                </a:cubicBezTo>
                <a:cubicBezTo>
                  <a:pt x="402" y="0"/>
                  <a:pt x="402" y="0"/>
                  <a:pt x="402" y="0"/>
                </a:cubicBezTo>
                <a:cubicBezTo>
                  <a:pt x="399" y="0"/>
                  <a:pt x="396" y="3"/>
                  <a:pt x="396" y="6"/>
                </a:cubicBezTo>
                <a:cubicBezTo>
                  <a:pt x="396" y="10"/>
                  <a:pt x="399" y="12"/>
                  <a:pt x="402" y="12"/>
                </a:cubicBezTo>
                <a:close/>
                <a:moveTo>
                  <a:pt x="374" y="12"/>
                </a:moveTo>
                <a:cubicBezTo>
                  <a:pt x="374" y="12"/>
                  <a:pt x="374" y="12"/>
                  <a:pt x="374" y="12"/>
                </a:cubicBezTo>
                <a:cubicBezTo>
                  <a:pt x="377" y="12"/>
                  <a:pt x="380" y="10"/>
                  <a:pt x="380" y="6"/>
                </a:cubicBezTo>
                <a:cubicBezTo>
                  <a:pt x="380" y="6"/>
                  <a:pt x="380" y="6"/>
                  <a:pt x="380" y="6"/>
                </a:cubicBezTo>
                <a:cubicBezTo>
                  <a:pt x="380" y="3"/>
                  <a:pt x="377" y="0"/>
                  <a:pt x="374" y="0"/>
                </a:cubicBezTo>
                <a:cubicBezTo>
                  <a:pt x="374" y="0"/>
                  <a:pt x="374" y="0"/>
                  <a:pt x="374" y="0"/>
                </a:cubicBezTo>
                <a:cubicBezTo>
                  <a:pt x="370" y="0"/>
                  <a:pt x="368" y="3"/>
                  <a:pt x="368" y="6"/>
                </a:cubicBezTo>
                <a:cubicBezTo>
                  <a:pt x="368" y="10"/>
                  <a:pt x="370" y="12"/>
                  <a:pt x="374" y="12"/>
                </a:cubicBezTo>
                <a:close/>
                <a:moveTo>
                  <a:pt x="345" y="12"/>
                </a:moveTo>
                <a:cubicBezTo>
                  <a:pt x="345" y="12"/>
                  <a:pt x="345" y="12"/>
                  <a:pt x="345" y="12"/>
                </a:cubicBezTo>
                <a:cubicBezTo>
                  <a:pt x="349" y="12"/>
                  <a:pt x="351" y="10"/>
                  <a:pt x="351" y="6"/>
                </a:cubicBezTo>
                <a:cubicBezTo>
                  <a:pt x="351" y="6"/>
                  <a:pt x="351" y="6"/>
                  <a:pt x="351" y="6"/>
                </a:cubicBezTo>
                <a:cubicBezTo>
                  <a:pt x="351" y="3"/>
                  <a:pt x="349" y="0"/>
                  <a:pt x="345" y="0"/>
                </a:cubicBezTo>
                <a:cubicBezTo>
                  <a:pt x="345" y="0"/>
                  <a:pt x="345" y="0"/>
                  <a:pt x="345" y="0"/>
                </a:cubicBezTo>
                <a:cubicBezTo>
                  <a:pt x="342" y="0"/>
                  <a:pt x="339" y="3"/>
                  <a:pt x="339" y="6"/>
                </a:cubicBezTo>
                <a:cubicBezTo>
                  <a:pt x="339" y="10"/>
                  <a:pt x="342" y="12"/>
                  <a:pt x="345" y="12"/>
                </a:cubicBezTo>
                <a:close/>
                <a:moveTo>
                  <a:pt x="317" y="12"/>
                </a:moveTo>
                <a:cubicBezTo>
                  <a:pt x="317" y="12"/>
                  <a:pt x="317" y="12"/>
                  <a:pt x="317" y="12"/>
                </a:cubicBezTo>
                <a:cubicBezTo>
                  <a:pt x="321" y="12"/>
                  <a:pt x="323" y="10"/>
                  <a:pt x="323" y="6"/>
                </a:cubicBezTo>
                <a:cubicBezTo>
                  <a:pt x="323" y="6"/>
                  <a:pt x="323" y="6"/>
                  <a:pt x="323" y="6"/>
                </a:cubicBezTo>
                <a:cubicBezTo>
                  <a:pt x="323" y="3"/>
                  <a:pt x="321" y="0"/>
                  <a:pt x="317" y="0"/>
                </a:cubicBezTo>
                <a:cubicBezTo>
                  <a:pt x="317" y="0"/>
                  <a:pt x="317" y="0"/>
                  <a:pt x="317" y="0"/>
                </a:cubicBezTo>
                <a:cubicBezTo>
                  <a:pt x="314" y="0"/>
                  <a:pt x="311" y="3"/>
                  <a:pt x="311" y="6"/>
                </a:cubicBezTo>
                <a:cubicBezTo>
                  <a:pt x="311" y="10"/>
                  <a:pt x="314" y="12"/>
                  <a:pt x="317" y="12"/>
                </a:cubicBezTo>
                <a:close/>
                <a:moveTo>
                  <a:pt x="289" y="12"/>
                </a:moveTo>
                <a:cubicBezTo>
                  <a:pt x="289" y="12"/>
                  <a:pt x="289" y="12"/>
                  <a:pt x="289" y="12"/>
                </a:cubicBezTo>
                <a:cubicBezTo>
                  <a:pt x="292" y="12"/>
                  <a:pt x="295" y="10"/>
                  <a:pt x="295" y="6"/>
                </a:cubicBezTo>
                <a:cubicBezTo>
                  <a:pt x="295" y="6"/>
                  <a:pt x="295" y="6"/>
                  <a:pt x="295" y="6"/>
                </a:cubicBezTo>
                <a:cubicBezTo>
                  <a:pt x="295" y="3"/>
                  <a:pt x="292" y="0"/>
                  <a:pt x="289" y="0"/>
                </a:cubicBezTo>
                <a:cubicBezTo>
                  <a:pt x="289" y="0"/>
                  <a:pt x="289" y="0"/>
                  <a:pt x="289" y="0"/>
                </a:cubicBezTo>
                <a:cubicBezTo>
                  <a:pt x="286" y="0"/>
                  <a:pt x="283" y="3"/>
                  <a:pt x="283" y="6"/>
                </a:cubicBezTo>
                <a:cubicBezTo>
                  <a:pt x="283" y="10"/>
                  <a:pt x="286" y="12"/>
                  <a:pt x="289" y="12"/>
                </a:cubicBezTo>
                <a:close/>
                <a:moveTo>
                  <a:pt x="261" y="12"/>
                </a:moveTo>
                <a:cubicBezTo>
                  <a:pt x="261" y="12"/>
                  <a:pt x="261" y="12"/>
                  <a:pt x="261" y="12"/>
                </a:cubicBezTo>
                <a:cubicBezTo>
                  <a:pt x="264" y="12"/>
                  <a:pt x="267" y="10"/>
                  <a:pt x="267" y="6"/>
                </a:cubicBezTo>
                <a:cubicBezTo>
                  <a:pt x="267" y="6"/>
                  <a:pt x="267" y="6"/>
                  <a:pt x="267" y="6"/>
                </a:cubicBezTo>
                <a:cubicBezTo>
                  <a:pt x="267" y="3"/>
                  <a:pt x="264" y="0"/>
                  <a:pt x="261" y="0"/>
                </a:cubicBezTo>
                <a:cubicBezTo>
                  <a:pt x="261" y="0"/>
                  <a:pt x="261" y="0"/>
                  <a:pt x="261" y="0"/>
                </a:cubicBezTo>
                <a:cubicBezTo>
                  <a:pt x="257" y="0"/>
                  <a:pt x="255" y="3"/>
                  <a:pt x="255" y="6"/>
                </a:cubicBezTo>
                <a:cubicBezTo>
                  <a:pt x="255" y="10"/>
                  <a:pt x="257" y="12"/>
                  <a:pt x="261" y="12"/>
                </a:cubicBezTo>
                <a:close/>
                <a:moveTo>
                  <a:pt x="232" y="12"/>
                </a:moveTo>
                <a:cubicBezTo>
                  <a:pt x="232" y="12"/>
                  <a:pt x="232" y="12"/>
                  <a:pt x="232" y="12"/>
                </a:cubicBezTo>
                <a:cubicBezTo>
                  <a:pt x="236" y="12"/>
                  <a:pt x="238" y="10"/>
                  <a:pt x="238" y="6"/>
                </a:cubicBezTo>
                <a:cubicBezTo>
                  <a:pt x="238" y="6"/>
                  <a:pt x="238" y="6"/>
                  <a:pt x="238" y="6"/>
                </a:cubicBezTo>
                <a:cubicBezTo>
                  <a:pt x="238" y="3"/>
                  <a:pt x="236" y="0"/>
                  <a:pt x="232" y="0"/>
                </a:cubicBezTo>
                <a:cubicBezTo>
                  <a:pt x="232" y="0"/>
                  <a:pt x="232" y="0"/>
                  <a:pt x="232" y="0"/>
                </a:cubicBezTo>
                <a:cubicBezTo>
                  <a:pt x="229" y="0"/>
                  <a:pt x="226" y="3"/>
                  <a:pt x="226" y="6"/>
                </a:cubicBezTo>
                <a:cubicBezTo>
                  <a:pt x="226" y="10"/>
                  <a:pt x="229" y="12"/>
                  <a:pt x="232" y="12"/>
                </a:cubicBezTo>
                <a:close/>
                <a:moveTo>
                  <a:pt x="204" y="12"/>
                </a:moveTo>
                <a:cubicBezTo>
                  <a:pt x="204" y="12"/>
                  <a:pt x="204" y="12"/>
                  <a:pt x="204" y="12"/>
                </a:cubicBezTo>
                <a:cubicBezTo>
                  <a:pt x="207" y="12"/>
                  <a:pt x="210" y="10"/>
                  <a:pt x="210" y="6"/>
                </a:cubicBezTo>
                <a:cubicBezTo>
                  <a:pt x="210" y="6"/>
                  <a:pt x="210" y="6"/>
                  <a:pt x="210" y="6"/>
                </a:cubicBezTo>
                <a:cubicBezTo>
                  <a:pt x="210" y="3"/>
                  <a:pt x="207" y="0"/>
                  <a:pt x="204" y="0"/>
                </a:cubicBezTo>
                <a:cubicBezTo>
                  <a:pt x="204" y="0"/>
                  <a:pt x="204" y="0"/>
                  <a:pt x="204" y="0"/>
                </a:cubicBezTo>
                <a:cubicBezTo>
                  <a:pt x="201" y="0"/>
                  <a:pt x="198" y="3"/>
                  <a:pt x="198" y="6"/>
                </a:cubicBezTo>
                <a:cubicBezTo>
                  <a:pt x="198" y="10"/>
                  <a:pt x="201" y="12"/>
                  <a:pt x="204" y="12"/>
                </a:cubicBezTo>
                <a:close/>
                <a:moveTo>
                  <a:pt x="176" y="12"/>
                </a:moveTo>
                <a:cubicBezTo>
                  <a:pt x="176" y="12"/>
                  <a:pt x="176" y="12"/>
                  <a:pt x="176" y="12"/>
                </a:cubicBezTo>
                <a:cubicBezTo>
                  <a:pt x="179" y="12"/>
                  <a:pt x="182" y="10"/>
                  <a:pt x="182" y="6"/>
                </a:cubicBezTo>
                <a:cubicBezTo>
                  <a:pt x="182" y="6"/>
                  <a:pt x="182" y="6"/>
                  <a:pt x="182" y="6"/>
                </a:cubicBezTo>
                <a:cubicBezTo>
                  <a:pt x="182" y="3"/>
                  <a:pt x="179" y="0"/>
                  <a:pt x="176" y="0"/>
                </a:cubicBezTo>
                <a:cubicBezTo>
                  <a:pt x="176" y="0"/>
                  <a:pt x="176" y="0"/>
                  <a:pt x="176" y="0"/>
                </a:cubicBezTo>
                <a:cubicBezTo>
                  <a:pt x="172" y="0"/>
                  <a:pt x="170" y="3"/>
                  <a:pt x="170" y="6"/>
                </a:cubicBezTo>
                <a:cubicBezTo>
                  <a:pt x="170" y="10"/>
                  <a:pt x="172" y="12"/>
                  <a:pt x="176" y="12"/>
                </a:cubicBezTo>
                <a:close/>
                <a:moveTo>
                  <a:pt x="147" y="12"/>
                </a:moveTo>
                <a:cubicBezTo>
                  <a:pt x="147" y="12"/>
                  <a:pt x="147" y="12"/>
                  <a:pt x="147" y="12"/>
                </a:cubicBezTo>
                <a:cubicBezTo>
                  <a:pt x="151" y="12"/>
                  <a:pt x="153" y="10"/>
                  <a:pt x="153" y="6"/>
                </a:cubicBezTo>
                <a:cubicBezTo>
                  <a:pt x="153" y="6"/>
                  <a:pt x="153" y="6"/>
                  <a:pt x="153" y="6"/>
                </a:cubicBezTo>
                <a:cubicBezTo>
                  <a:pt x="153" y="3"/>
                  <a:pt x="151" y="0"/>
                  <a:pt x="147" y="0"/>
                </a:cubicBezTo>
                <a:cubicBezTo>
                  <a:pt x="147" y="0"/>
                  <a:pt x="147" y="0"/>
                  <a:pt x="147" y="0"/>
                </a:cubicBezTo>
                <a:cubicBezTo>
                  <a:pt x="144" y="0"/>
                  <a:pt x="141" y="3"/>
                  <a:pt x="141" y="6"/>
                </a:cubicBezTo>
                <a:cubicBezTo>
                  <a:pt x="141" y="10"/>
                  <a:pt x="144" y="12"/>
                  <a:pt x="147" y="12"/>
                </a:cubicBezTo>
                <a:close/>
                <a:moveTo>
                  <a:pt x="119" y="12"/>
                </a:moveTo>
                <a:cubicBezTo>
                  <a:pt x="119" y="12"/>
                  <a:pt x="119" y="12"/>
                  <a:pt x="119" y="12"/>
                </a:cubicBezTo>
                <a:cubicBezTo>
                  <a:pt x="122" y="12"/>
                  <a:pt x="125" y="10"/>
                  <a:pt x="125" y="6"/>
                </a:cubicBezTo>
                <a:cubicBezTo>
                  <a:pt x="125" y="6"/>
                  <a:pt x="125" y="6"/>
                  <a:pt x="125" y="6"/>
                </a:cubicBezTo>
                <a:cubicBezTo>
                  <a:pt x="125" y="3"/>
                  <a:pt x="122" y="0"/>
                  <a:pt x="119" y="0"/>
                </a:cubicBezTo>
                <a:cubicBezTo>
                  <a:pt x="119" y="0"/>
                  <a:pt x="119" y="0"/>
                  <a:pt x="119" y="0"/>
                </a:cubicBezTo>
                <a:cubicBezTo>
                  <a:pt x="116" y="0"/>
                  <a:pt x="113" y="3"/>
                  <a:pt x="113" y="6"/>
                </a:cubicBezTo>
                <a:cubicBezTo>
                  <a:pt x="113" y="10"/>
                  <a:pt x="116" y="12"/>
                  <a:pt x="119" y="12"/>
                </a:cubicBezTo>
                <a:close/>
                <a:moveTo>
                  <a:pt x="91" y="12"/>
                </a:moveTo>
                <a:cubicBezTo>
                  <a:pt x="91" y="12"/>
                  <a:pt x="91" y="12"/>
                  <a:pt x="91" y="12"/>
                </a:cubicBezTo>
                <a:cubicBezTo>
                  <a:pt x="94" y="12"/>
                  <a:pt x="97" y="10"/>
                  <a:pt x="97" y="6"/>
                </a:cubicBezTo>
                <a:cubicBezTo>
                  <a:pt x="97" y="6"/>
                  <a:pt x="97" y="6"/>
                  <a:pt x="97" y="6"/>
                </a:cubicBezTo>
                <a:cubicBezTo>
                  <a:pt x="97" y="3"/>
                  <a:pt x="94" y="0"/>
                  <a:pt x="91" y="0"/>
                </a:cubicBezTo>
                <a:cubicBezTo>
                  <a:pt x="91" y="0"/>
                  <a:pt x="91" y="0"/>
                  <a:pt x="91" y="0"/>
                </a:cubicBezTo>
                <a:cubicBezTo>
                  <a:pt x="88" y="0"/>
                  <a:pt x="85" y="3"/>
                  <a:pt x="85" y="6"/>
                </a:cubicBezTo>
                <a:cubicBezTo>
                  <a:pt x="85" y="10"/>
                  <a:pt x="88" y="12"/>
                  <a:pt x="91" y="12"/>
                </a:cubicBezTo>
                <a:close/>
                <a:moveTo>
                  <a:pt x="63" y="12"/>
                </a:moveTo>
                <a:cubicBezTo>
                  <a:pt x="63" y="12"/>
                  <a:pt x="63" y="12"/>
                  <a:pt x="63" y="12"/>
                </a:cubicBezTo>
                <a:cubicBezTo>
                  <a:pt x="66" y="12"/>
                  <a:pt x="69" y="10"/>
                  <a:pt x="69" y="6"/>
                </a:cubicBezTo>
                <a:cubicBezTo>
                  <a:pt x="69" y="6"/>
                  <a:pt x="69" y="6"/>
                  <a:pt x="69" y="6"/>
                </a:cubicBezTo>
                <a:cubicBezTo>
                  <a:pt x="69" y="3"/>
                  <a:pt x="66" y="0"/>
                  <a:pt x="63" y="0"/>
                </a:cubicBezTo>
                <a:cubicBezTo>
                  <a:pt x="63" y="0"/>
                  <a:pt x="63" y="0"/>
                  <a:pt x="63" y="0"/>
                </a:cubicBezTo>
                <a:cubicBezTo>
                  <a:pt x="59" y="0"/>
                  <a:pt x="57" y="3"/>
                  <a:pt x="57" y="6"/>
                </a:cubicBezTo>
                <a:cubicBezTo>
                  <a:pt x="57" y="10"/>
                  <a:pt x="59" y="12"/>
                  <a:pt x="63" y="12"/>
                </a:cubicBezTo>
                <a:close/>
                <a:moveTo>
                  <a:pt x="34" y="12"/>
                </a:moveTo>
                <a:cubicBezTo>
                  <a:pt x="34" y="12"/>
                  <a:pt x="34" y="12"/>
                  <a:pt x="34" y="12"/>
                </a:cubicBezTo>
                <a:cubicBezTo>
                  <a:pt x="38" y="12"/>
                  <a:pt x="40" y="10"/>
                  <a:pt x="40" y="6"/>
                </a:cubicBezTo>
                <a:cubicBezTo>
                  <a:pt x="40" y="6"/>
                  <a:pt x="40" y="6"/>
                  <a:pt x="40" y="6"/>
                </a:cubicBezTo>
                <a:cubicBezTo>
                  <a:pt x="40" y="3"/>
                  <a:pt x="38" y="0"/>
                  <a:pt x="34" y="0"/>
                </a:cubicBezTo>
                <a:cubicBezTo>
                  <a:pt x="34" y="0"/>
                  <a:pt x="34" y="0"/>
                  <a:pt x="34" y="0"/>
                </a:cubicBezTo>
                <a:cubicBezTo>
                  <a:pt x="31" y="0"/>
                  <a:pt x="28" y="3"/>
                  <a:pt x="28" y="6"/>
                </a:cubicBezTo>
                <a:cubicBezTo>
                  <a:pt x="28" y="10"/>
                  <a:pt x="31" y="12"/>
                  <a:pt x="34" y="12"/>
                </a:cubicBezTo>
                <a:close/>
                <a:moveTo>
                  <a:pt x="10" y="10"/>
                </a:moveTo>
                <a:cubicBezTo>
                  <a:pt x="11" y="9"/>
                  <a:pt x="12" y="8"/>
                  <a:pt x="12" y="6"/>
                </a:cubicBezTo>
                <a:cubicBezTo>
                  <a:pt x="12" y="5"/>
                  <a:pt x="11" y="3"/>
                  <a:pt x="10" y="2"/>
                </a:cubicBezTo>
                <a:cubicBezTo>
                  <a:pt x="8" y="0"/>
                  <a:pt x="4" y="0"/>
                  <a:pt x="2" y="2"/>
                </a:cubicBezTo>
                <a:cubicBezTo>
                  <a:pt x="1" y="3"/>
                  <a:pt x="0" y="5"/>
                  <a:pt x="0" y="6"/>
                </a:cubicBezTo>
                <a:cubicBezTo>
                  <a:pt x="0" y="8"/>
                  <a:pt x="1" y="9"/>
                  <a:pt x="2" y="10"/>
                </a:cubicBezTo>
                <a:cubicBezTo>
                  <a:pt x="3" y="12"/>
                  <a:pt x="4" y="12"/>
                  <a:pt x="6" y="12"/>
                </a:cubicBezTo>
                <a:cubicBezTo>
                  <a:pt x="8" y="12"/>
                  <a:pt x="9" y="12"/>
                  <a:pt x="10" y="1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B4D0A"/>
              </a:solidFill>
              <a:effectLst/>
              <a:uLnTx/>
              <a:uFillTx/>
              <a:latin typeface="Calibri" panose="020F0502020204030204" pitchFamily="34" charset="0"/>
              <a:ea typeface="+mn-ea"/>
              <a:cs typeface="+mn-cs"/>
            </a:endParaRPr>
          </a:p>
        </p:txBody>
      </p:sp>
      <p:sp>
        <p:nvSpPr>
          <p:cNvPr id="3" name="Rectangle 2">
            <a:extLst>
              <a:ext uri="{FF2B5EF4-FFF2-40B4-BE49-F238E27FC236}">
                <a16:creationId xmlns:a16="http://schemas.microsoft.com/office/drawing/2014/main" id="{4A69FB87-A010-2A2E-C9F4-8DAE10533DD5}"/>
              </a:ext>
            </a:extLst>
          </p:cNvPr>
          <p:cNvSpPr/>
          <p:nvPr/>
        </p:nvSpPr>
        <p:spPr>
          <a:xfrm>
            <a:off x="447065" y="2711551"/>
            <a:ext cx="1159468" cy="1344065"/>
          </a:xfrm>
          <a:prstGeom prst="rect">
            <a:avLst/>
          </a:prstGeom>
          <a:solidFill>
            <a:schemeClr val="accent1"/>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5" name="Rectangle 4">
            <a:extLst>
              <a:ext uri="{FF2B5EF4-FFF2-40B4-BE49-F238E27FC236}">
                <a16:creationId xmlns:a16="http://schemas.microsoft.com/office/drawing/2014/main" id="{9A2BB226-C434-EE5B-E7CE-1A7E606DF6E4}"/>
              </a:ext>
            </a:extLst>
          </p:cNvPr>
          <p:cNvSpPr/>
          <p:nvPr/>
        </p:nvSpPr>
        <p:spPr>
          <a:xfrm>
            <a:off x="3888199" y="2711551"/>
            <a:ext cx="1159468" cy="1344065"/>
          </a:xfrm>
          <a:prstGeom prst="rect">
            <a:avLst/>
          </a:prstGeom>
          <a:solidFill>
            <a:schemeClr val="accent2"/>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7" name="Rectangle 6">
            <a:extLst>
              <a:ext uri="{FF2B5EF4-FFF2-40B4-BE49-F238E27FC236}">
                <a16:creationId xmlns:a16="http://schemas.microsoft.com/office/drawing/2014/main" id="{99910825-3671-AC9A-F7FF-D15BA93389D2}"/>
              </a:ext>
            </a:extLst>
          </p:cNvPr>
          <p:cNvSpPr/>
          <p:nvPr/>
        </p:nvSpPr>
        <p:spPr>
          <a:xfrm>
            <a:off x="447065" y="4729849"/>
            <a:ext cx="1159468" cy="1344065"/>
          </a:xfrm>
          <a:prstGeom prst="rect">
            <a:avLst/>
          </a:prstGeom>
          <a:solidFill>
            <a:schemeClr val="accent4"/>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31" name="Rectangle 30">
            <a:extLst>
              <a:ext uri="{FF2B5EF4-FFF2-40B4-BE49-F238E27FC236}">
                <a16:creationId xmlns:a16="http://schemas.microsoft.com/office/drawing/2014/main" id="{8351D4E9-EC9C-B34F-9223-63770EDF010F}"/>
              </a:ext>
            </a:extLst>
          </p:cNvPr>
          <p:cNvSpPr/>
          <p:nvPr/>
        </p:nvSpPr>
        <p:spPr>
          <a:xfrm>
            <a:off x="3888199" y="4729849"/>
            <a:ext cx="1159468" cy="1344065"/>
          </a:xfrm>
          <a:prstGeom prst="rect">
            <a:avLst/>
          </a:prstGeom>
          <a:solidFill>
            <a:schemeClr val="accent3"/>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65" name="TextBox 64">
            <a:extLst>
              <a:ext uri="{FF2B5EF4-FFF2-40B4-BE49-F238E27FC236}">
                <a16:creationId xmlns:a16="http://schemas.microsoft.com/office/drawing/2014/main" id="{EE63C045-27D1-7178-3B1F-EDB9139FCA4E}"/>
              </a:ext>
            </a:extLst>
          </p:cNvPr>
          <p:cNvSpPr txBox="1"/>
          <p:nvPr/>
        </p:nvSpPr>
        <p:spPr>
          <a:xfrm>
            <a:off x="5363567" y="3962065"/>
            <a:ext cx="1554480" cy="2824217"/>
          </a:xfrm>
          <a:prstGeom prst="rect">
            <a:avLst/>
          </a:prstGeom>
          <a:noFill/>
          <a:ln w="6350">
            <a:solidFill>
              <a:schemeClr val="bg1">
                <a:lumMod val="85000"/>
              </a:schemeClr>
            </a:solidFill>
          </a:ln>
        </p:spPr>
        <p:txBody>
          <a:bodyPr wrap="square" lIns="0" tIns="91440" rIns="0" bIns="0" rtlCol="0" anchor="t" anchorCtr="0">
            <a:noAutofit/>
          </a:bodyPr>
          <a:lstStyle/>
          <a:p>
            <a:pPr marL="0" marR="0" lvl="0" indent="0" algn="ctr" defTabSz="457200" rtl="0" eaLnBrk="1" fontAlgn="auto" latinLnBrk="0" hangingPunct="1">
              <a:lnSpc>
                <a:spcPct val="100000"/>
              </a:lnSpc>
              <a:spcBef>
                <a:spcPts val="800"/>
              </a:spcBef>
              <a:spcAft>
                <a:spcPts val="0"/>
              </a:spcAft>
              <a:buClr>
                <a:srgbClr val="808080"/>
              </a:buClr>
              <a:buSzTx/>
              <a:buFontTx/>
              <a:buNone/>
              <a:tabLst/>
              <a:defRPr/>
            </a:pPr>
            <a:endParaRPr kumimoji="0" lang="en-GB" sz="1300" b="0" i="0" u="none" strike="noStrike" kern="1200" cap="none" spc="0" normalizeH="0" baseline="0" noProof="1">
              <a:ln>
                <a:noFill/>
              </a:ln>
              <a:solidFill>
                <a:srgbClr val="FB4D0A"/>
              </a:solidFill>
              <a:effectLst/>
              <a:uLnTx/>
              <a:uFillTx/>
              <a:latin typeface="Calibri" panose="020F0502020204030204" pitchFamily="34" charset="0"/>
              <a:ea typeface="+mn-ea"/>
              <a:cs typeface="+mn-cs"/>
            </a:endParaRPr>
          </a:p>
          <a:p>
            <a:pPr marL="0" marR="0" lvl="0" indent="0" algn="ctr" defTabSz="457200" rtl="0" eaLnBrk="1" fontAlgn="auto" latinLnBrk="0" hangingPunct="1">
              <a:lnSpc>
                <a:spcPct val="100000"/>
              </a:lnSpc>
              <a:spcBef>
                <a:spcPts val="800"/>
              </a:spcBef>
              <a:spcAft>
                <a:spcPts val="0"/>
              </a:spcAft>
              <a:buClr>
                <a:srgbClr val="808080"/>
              </a:buClr>
              <a:buSzTx/>
              <a:buFontTx/>
              <a:buNone/>
              <a:tabLst/>
              <a:defRPr/>
            </a:pPr>
            <a:r>
              <a:rPr kumimoji="0" lang="en-GB" sz="1300" b="0" i="0" u="none" strike="noStrike" kern="1200" cap="none" spc="0" normalizeH="0" baseline="0" noProof="1">
                <a:ln>
                  <a:noFill/>
                </a:ln>
                <a:solidFill>
                  <a:srgbClr val="FB4D0A"/>
                </a:solidFill>
                <a:effectLst/>
                <a:uLnTx/>
                <a:uFillTx/>
                <a:latin typeface="Calibri" panose="020F0502020204030204" pitchFamily="34" charset="0"/>
                <a:ea typeface="+mn-ea"/>
                <a:cs typeface="+mn-cs"/>
              </a:rPr>
              <a:t>3</a:t>
            </a:r>
            <a:r>
              <a:rPr kumimoji="0" lang="en-GB" sz="1300" b="0" i="0" u="none" strike="noStrike" kern="1200" cap="none" spc="0" normalizeH="0" baseline="0" noProof="1">
                <a:ln>
                  <a:noFill/>
                </a:ln>
                <a:solidFill>
                  <a:srgbClr val="000000"/>
                </a:solidFill>
                <a:effectLst/>
                <a:uLnTx/>
                <a:uFillTx/>
                <a:latin typeface="Calibri" panose="020F0502020204030204" pitchFamily="34" charset="0"/>
                <a:ea typeface="+mn-ea"/>
                <a:cs typeface="+mn-cs"/>
              </a:rPr>
              <a:t> of the leading </a:t>
            </a:r>
            <a:br>
              <a:rPr kumimoji="0" lang="en-GB" sz="1300" b="0" i="0" u="none" strike="noStrike" kern="1200" cap="none" spc="0" normalizeH="0" baseline="0" noProof="1">
                <a:ln>
                  <a:noFill/>
                </a:ln>
                <a:solidFill>
                  <a:srgbClr val="000000"/>
                </a:solidFill>
                <a:effectLst/>
                <a:uLnTx/>
                <a:uFillTx/>
                <a:latin typeface="Calibri" panose="020F0502020204030204" pitchFamily="34" charset="0"/>
                <a:ea typeface="+mn-ea"/>
                <a:cs typeface="+mn-cs"/>
              </a:rPr>
            </a:br>
            <a:r>
              <a:rPr kumimoji="0" lang="en-GB" sz="1300" b="0" i="0" u="none" strike="noStrike" kern="1200" cap="none" spc="0" normalizeH="0" baseline="0" noProof="1">
                <a:ln>
                  <a:noFill/>
                </a:ln>
                <a:solidFill>
                  <a:srgbClr val="000000"/>
                </a:solidFill>
                <a:effectLst/>
                <a:uLnTx/>
                <a:uFillTx/>
                <a:latin typeface="Calibri" panose="020F0502020204030204" pitchFamily="34" charset="0"/>
                <a:ea typeface="+mn-ea"/>
                <a:cs typeface="+mn-cs"/>
              </a:rPr>
              <a:t>5 Global Brokers</a:t>
            </a:r>
            <a:endParaRPr kumimoji="0" lang="en-GB" sz="1300" b="0" i="0" u="none" strike="noStrike" kern="1200" cap="none" spc="0" normalizeH="0" baseline="0" noProof="1">
              <a:ln>
                <a:noFill/>
              </a:ln>
              <a:solidFill>
                <a:srgbClr val="FB4D0A"/>
              </a:solidFill>
              <a:effectLst/>
              <a:uLnTx/>
              <a:uFillTx/>
              <a:latin typeface="Calibri" panose="020F0502020204030204" pitchFamily="34" charset="0"/>
              <a:ea typeface="+mn-ea"/>
              <a:cs typeface="+mn-cs"/>
            </a:endParaRPr>
          </a:p>
          <a:p>
            <a:pPr marL="0" marR="0" lvl="0" indent="0" algn="ctr" defTabSz="457200" rtl="0" eaLnBrk="1" fontAlgn="auto" latinLnBrk="0" hangingPunct="1">
              <a:lnSpc>
                <a:spcPct val="100000"/>
              </a:lnSpc>
              <a:spcBef>
                <a:spcPts val="800"/>
              </a:spcBef>
              <a:spcAft>
                <a:spcPts val="0"/>
              </a:spcAft>
              <a:buClr>
                <a:srgbClr val="808080"/>
              </a:buClr>
              <a:buSzTx/>
              <a:buFontTx/>
              <a:buNone/>
              <a:tabLst/>
              <a:defRPr/>
            </a:pPr>
            <a:r>
              <a:rPr kumimoji="0" lang="en-GB" sz="1300" b="0" i="0" u="none" strike="noStrike" kern="1200" cap="none" spc="0" normalizeH="0" baseline="0" noProof="1">
                <a:ln>
                  <a:noFill/>
                </a:ln>
                <a:solidFill>
                  <a:srgbClr val="FB4D0A"/>
                </a:solidFill>
                <a:effectLst/>
                <a:uLnTx/>
                <a:uFillTx/>
                <a:latin typeface="Calibri" panose="020F0502020204030204" pitchFamily="34" charset="0"/>
                <a:ea typeface="+mn-ea"/>
                <a:cs typeface="+mn-cs"/>
              </a:rPr>
              <a:t>3</a:t>
            </a:r>
            <a:r>
              <a:rPr kumimoji="0" lang="en-GB" sz="1300" b="0" i="0" u="none" strike="noStrike" kern="1200" cap="none" spc="0" normalizeH="0" baseline="0" noProof="1">
                <a:ln>
                  <a:noFill/>
                </a:ln>
                <a:solidFill>
                  <a:srgbClr val="000000"/>
                </a:solidFill>
                <a:effectLst/>
                <a:uLnTx/>
                <a:uFillTx/>
                <a:latin typeface="Calibri" panose="020F0502020204030204" pitchFamily="34" charset="0"/>
                <a:ea typeface="+mn-ea"/>
                <a:cs typeface="+mn-cs"/>
              </a:rPr>
              <a:t> of the leading </a:t>
            </a:r>
            <a:br>
              <a:rPr kumimoji="0" lang="en-GB" sz="1300" b="0" i="0" u="none" strike="noStrike" kern="1200" cap="none" spc="0" normalizeH="0" baseline="0" noProof="1">
                <a:ln>
                  <a:noFill/>
                </a:ln>
                <a:solidFill>
                  <a:srgbClr val="000000"/>
                </a:solidFill>
                <a:effectLst/>
                <a:uLnTx/>
                <a:uFillTx/>
                <a:latin typeface="Calibri" panose="020F0502020204030204" pitchFamily="34" charset="0"/>
                <a:ea typeface="+mn-ea"/>
                <a:cs typeface="+mn-cs"/>
              </a:rPr>
            </a:br>
            <a:r>
              <a:rPr kumimoji="0" lang="en-GB" sz="1300" b="0" i="0" u="none" strike="noStrike" kern="1200" cap="none" spc="0" normalizeH="0" baseline="0" noProof="1">
                <a:ln>
                  <a:noFill/>
                </a:ln>
                <a:solidFill>
                  <a:srgbClr val="000000"/>
                </a:solidFill>
                <a:effectLst/>
                <a:uLnTx/>
                <a:uFillTx/>
                <a:latin typeface="Calibri" panose="020F0502020204030204" pitchFamily="34" charset="0"/>
                <a:ea typeface="+mn-ea"/>
                <a:cs typeface="+mn-cs"/>
              </a:rPr>
              <a:t>5 UK Insurers</a:t>
            </a:r>
          </a:p>
          <a:p>
            <a:pPr marL="0" marR="0" lvl="0" indent="0" algn="ctr" defTabSz="914400" rtl="0" eaLnBrk="1" fontAlgn="auto" latinLnBrk="0" hangingPunct="1">
              <a:lnSpc>
                <a:spcPct val="100000"/>
              </a:lnSpc>
              <a:spcBef>
                <a:spcPts val="800"/>
              </a:spcBef>
              <a:spcAft>
                <a:spcPts val="0"/>
              </a:spcAft>
              <a:buClr>
                <a:srgbClr val="808080"/>
              </a:buClr>
              <a:buSzTx/>
              <a:buFontTx/>
              <a:buNone/>
              <a:tabLst/>
              <a:defRPr/>
            </a:pPr>
            <a:r>
              <a:rPr kumimoji="0" lang="en-GB" sz="1300" b="0" i="0" u="none" strike="noStrike" kern="1200" cap="none" spc="0" normalizeH="0" baseline="0" noProof="1">
                <a:ln>
                  <a:noFill/>
                </a:ln>
                <a:solidFill>
                  <a:srgbClr val="FB4D0A"/>
                </a:solidFill>
                <a:effectLst/>
                <a:uLnTx/>
                <a:uFillTx/>
                <a:latin typeface="Calibri" panose="020F0502020204030204" pitchFamily="34" charset="0"/>
                <a:ea typeface="+mn-ea"/>
                <a:cs typeface="+mn-cs"/>
              </a:rPr>
              <a:t>20 </a:t>
            </a:r>
            <a:r>
              <a:rPr kumimoji="0" lang="en-GB" sz="1300" b="0" i="0" u="none" strike="noStrike" kern="1200" cap="none" spc="0" normalizeH="0" baseline="0" noProof="1">
                <a:ln>
                  <a:noFill/>
                </a:ln>
                <a:solidFill>
                  <a:srgbClr val="000000"/>
                </a:solidFill>
                <a:effectLst/>
                <a:uLnTx/>
                <a:uFillTx/>
                <a:latin typeface="Calibri" panose="020F0502020204030204" pitchFamily="34" charset="0"/>
                <a:ea typeface="+mn-ea"/>
                <a:cs typeface="+mn-cs"/>
              </a:rPr>
              <a:t>London Market Specialty Insurers                </a:t>
            </a:r>
          </a:p>
          <a:p>
            <a:pPr marL="0" marR="0" lvl="0" indent="0" algn="ctr" defTabSz="914400" rtl="0" eaLnBrk="1" fontAlgn="auto" latinLnBrk="0" hangingPunct="1">
              <a:lnSpc>
                <a:spcPct val="100000"/>
              </a:lnSpc>
              <a:spcBef>
                <a:spcPts val="800"/>
              </a:spcBef>
              <a:spcAft>
                <a:spcPts val="0"/>
              </a:spcAft>
              <a:buClr>
                <a:srgbClr val="808080"/>
              </a:buClr>
              <a:buSzTx/>
              <a:buFontTx/>
              <a:buNone/>
              <a:tabLst/>
              <a:defRPr/>
            </a:pPr>
            <a:r>
              <a:rPr kumimoji="0" lang="en-GB" sz="1300" b="0" i="0" u="none" strike="noStrike" kern="1200" cap="none" spc="0" normalizeH="0" baseline="0" noProof="1">
                <a:ln>
                  <a:noFill/>
                </a:ln>
                <a:solidFill>
                  <a:srgbClr val="FB4D0A"/>
                </a:solidFill>
                <a:effectLst/>
                <a:uLnTx/>
                <a:uFillTx/>
                <a:latin typeface="Calibri" panose="020F0502020204030204" pitchFamily="34" charset="0"/>
                <a:ea typeface="+mn-ea"/>
                <a:cs typeface="+mn-cs"/>
              </a:rPr>
              <a:t>9</a:t>
            </a:r>
            <a:r>
              <a:rPr kumimoji="0" lang="en-GB" sz="1300" b="0" i="0" u="none" strike="noStrike" kern="1200" cap="none" spc="0" normalizeH="0" baseline="0" noProof="1">
                <a:ln>
                  <a:noFill/>
                </a:ln>
                <a:solidFill>
                  <a:srgbClr val="000000"/>
                </a:solidFill>
                <a:effectLst/>
                <a:uLnTx/>
                <a:uFillTx/>
                <a:latin typeface="Calibri" panose="020F0502020204030204" pitchFamily="34" charset="0"/>
                <a:ea typeface="+mn-ea"/>
                <a:cs typeface="+mn-cs"/>
              </a:rPr>
              <a:t> of the leading </a:t>
            </a:r>
            <a:br>
              <a:rPr kumimoji="0" lang="en-GB" sz="1300" b="0" i="0" u="none" strike="noStrike" kern="1200" cap="none" spc="0" normalizeH="0" baseline="0" noProof="1">
                <a:ln>
                  <a:noFill/>
                </a:ln>
                <a:solidFill>
                  <a:srgbClr val="000000"/>
                </a:solidFill>
                <a:effectLst/>
                <a:uLnTx/>
                <a:uFillTx/>
                <a:latin typeface="Calibri" panose="020F0502020204030204" pitchFamily="34" charset="0"/>
                <a:ea typeface="+mn-ea"/>
                <a:cs typeface="+mn-cs"/>
              </a:rPr>
            </a:br>
            <a:r>
              <a:rPr kumimoji="0" lang="en-GB" sz="1300" b="0" i="0" u="none" strike="noStrike" kern="1200" cap="none" spc="0" normalizeH="0" baseline="0" noProof="1">
                <a:ln>
                  <a:noFill/>
                </a:ln>
                <a:solidFill>
                  <a:srgbClr val="000000"/>
                </a:solidFill>
                <a:effectLst/>
                <a:uLnTx/>
                <a:uFillTx/>
                <a:latin typeface="Calibri" panose="020F0502020204030204" pitchFamily="34" charset="0"/>
                <a:ea typeface="+mn-ea"/>
                <a:cs typeface="+mn-cs"/>
              </a:rPr>
              <a:t>10 US Insurers</a:t>
            </a:r>
          </a:p>
          <a:p>
            <a:pPr marL="0" marR="0" lvl="0" indent="0" algn="ctr" defTabSz="914400" rtl="0" eaLnBrk="1" fontAlgn="auto" latinLnBrk="0" hangingPunct="1">
              <a:lnSpc>
                <a:spcPct val="100000"/>
              </a:lnSpc>
              <a:spcBef>
                <a:spcPts val="800"/>
              </a:spcBef>
              <a:spcAft>
                <a:spcPts val="0"/>
              </a:spcAft>
              <a:buClr>
                <a:srgbClr val="808080"/>
              </a:buClr>
              <a:buSzTx/>
              <a:buFontTx/>
              <a:buNone/>
              <a:tabLst/>
              <a:defRPr/>
            </a:pPr>
            <a:r>
              <a:rPr kumimoji="0" lang="en-GB" sz="1300" b="0" i="0" u="none" strike="noStrike" kern="1200" cap="none" spc="0" normalizeH="0" baseline="0" noProof="1">
                <a:ln>
                  <a:noFill/>
                </a:ln>
                <a:solidFill>
                  <a:srgbClr val="FB4D0A"/>
                </a:solidFill>
                <a:effectLst/>
                <a:uLnTx/>
                <a:uFillTx/>
                <a:latin typeface="Calibri" panose="020F0502020204030204" pitchFamily="34" charset="0"/>
                <a:ea typeface="+mn-ea"/>
                <a:cs typeface="+mn-cs"/>
              </a:rPr>
              <a:t>4</a:t>
            </a:r>
            <a:r>
              <a:rPr kumimoji="0" lang="en-GB" sz="1300" b="0" i="0" u="none" strike="noStrike" kern="1200" cap="none" spc="0" normalizeH="0" baseline="0" noProof="1">
                <a:ln>
                  <a:noFill/>
                </a:ln>
                <a:solidFill>
                  <a:srgbClr val="000000"/>
                </a:solidFill>
                <a:effectLst/>
                <a:uLnTx/>
                <a:uFillTx/>
                <a:latin typeface="Calibri" panose="020F0502020204030204" pitchFamily="34" charset="0"/>
                <a:ea typeface="+mn-ea"/>
                <a:cs typeface="+mn-cs"/>
              </a:rPr>
              <a:t> of the leading </a:t>
            </a:r>
            <a:br>
              <a:rPr kumimoji="0" lang="en-GB" sz="1300" b="0" i="0" u="none" strike="noStrike" kern="1200" cap="none" spc="0" normalizeH="0" baseline="0" noProof="1">
                <a:ln>
                  <a:noFill/>
                </a:ln>
                <a:solidFill>
                  <a:srgbClr val="000000"/>
                </a:solidFill>
                <a:effectLst/>
                <a:uLnTx/>
                <a:uFillTx/>
                <a:latin typeface="Calibri" panose="020F0502020204030204" pitchFamily="34" charset="0"/>
                <a:ea typeface="+mn-ea"/>
                <a:cs typeface="+mn-cs"/>
              </a:rPr>
            </a:br>
            <a:r>
              <a:rPr kumimoji="0" lang="en-GB" sz="1300" b="0" i="0" u="none" strike="noStrike" kern="1200" cap="none" spc="0" normalizeH="0" baseline="0" noProof="1">
                <a:ln>
                  <a:noFill/>
                </a:ln>
                <a:solidFill>
                  <a:srgbClr val="000000"/>
                </a:solidFill>
                <a:effectLst/>
                <a:uLnTx/>
                <a:uFillTx/>
                <a:latin typeface="Calibri" panose="020F0502020204030204" pitchFamily="34" charset="0"/>
                <a:ea typeface="+mn-ea"/>
                <a:cs typeface="+mn-cs"/>
              </a:rPr>
              <a:t>5 Australian Insurers</a:t>
            </a:r>
          </a:p>
          <a:p>
            <a:pPr marL="0" marR="0" lvl="0" indent="0" algn="ctr" defTabSz="457200" rtl="0" eaLnBrk="1" fontAlgn="auto" latinLnBrk="0" hangingPunct="1">
              <a:lnSpc>
                <a:spcPct val="100000"/>
              </a:lnSpc>
              <a:spcBef>
                <a:spcPts val="800"/>
              </a:spcBef>
              <a:spcAft>
                <a:spcPts val="0"/>
              </a:spcAft>
              <a:buClr>
                <a:srgbClr val="808080"/>
              </a:buClr>
              <a:buSzTx/>
              <a:buFontTx/>
              <a:buNone/>
              <a:tabLst/>
              <a:defRPr/>
            </a:pPr>
            <a:endParaRPr kumimoji="0" lang="en-GB" sz="1300" b="0" i="0" u="none" strike="noStrike" kern="1200" cap="none" spc="0" normalizeH="0" baseline="0" noProof="1">
              <a:ln>
                <a:noFill/>
              </a:ln>
              <a:solidFill>
                <a:srgbClr val="000000"/>
              </a:solidFill>
              <a:effectLst/>
              <a:uLnTx/>
              <a:uFillTx/>
              <a:latin typeface="Calibri" panose="020F0502020204030204" pitchFamily="34" charset="0"/>
              <a:ea typeface="+mn-ea"/>
              <a:cs typeface="+mn-cs"/>
            </a:endParaRPr>
          </a:p>
        </p:txBody>
      </p:sp>
      <p:sp>
        <p:nvSpPr>
          <p:cNvPr id="93" name="TextBox 92">
            <a:extLst>
              <a:ext uri="{FF2B5EF4-FFF2-40B4-BE49-F238E27FC236}">
                <a16:creationId xmlns:a16="http://schemas.microsoft.com/office/drawing/2014/main" id="{1D645ACB-FD60-356B-8AC6-0BA7158D47A2}"/>
              </a:ext>
            </a:extLst>
          </p:cNvPr>
          <p:cNvSpPr txBox="1"/>
          <p:nvPr/>
        </p:nvSpPr>
        <p:spPr>
          <a:xfrm>
            <a:off x="7021936" y="4256092"/>
            <a:ext cx="1554480" cy="2048449"/>
          </a:xfrm>
          <a:prstGeom prst="rect">
            <a:avLst/>
          </a:prstGeom>
          <a:noFill/>
          <a:ln w="6350">
            <a:solidFill>
              <a:schemeClr val="bg1">
                <a:lumMod val="85000"/>
              </a:schemeClr>
            </a:solidFill>
          </a:ln>
        </p:spPr>
        <p:txBody>
          <a:bodyPr wrap="square" lIns="0" tIns="91440" rIns="0" bIns="0" rtlCol="0" anchor="t" anchorCtr="0">
            <a:noAutofit/>
          </a:bodyPr>
          <a:lstStyle/>
          <a:p>
            <a:pPr marL="0" marR="0" lvl="0" indent="0" algn="ctr" defTabSz="457200" rtl="0" eaLnBrk="1" fontAlgn="auto" latinLnBrk="0" hangingPunct="1">
              <a:lnSpc>
                <a:spcPct val="100000"/>
              </a:lnSpc>
              <a:spcBef>
                <a:spcPts val="800"/>
              </a:spcBef>
              <a:spcAft>
                <a:spcPts val="0"/>
              </a:spcAft>
              <a:buClr>
                <a:srgbClr val="808080"/>
              </a:buClr>
              <a:buSzTx/>
              <a:buFontTx/>
              <a:buNone/>
              <a:tabLst/>
              <a:defRPr/>
            </a:pPr>
            <a:r>
              <a:rPr kumimoji="0" lang="en-GB" sz="1300" b="0" i="0" u="none" strike="noStrike" kern="1200" cap="none" spc="0" normalizeH="0" baseline="0" noProof="1">
                <a:ln>
                  <a:noFill/>
                </a:ln>
                <a:solidFill>
                  <a:srgbClr val="FB4D0A"/>
                </a:solidFill>
                <a:effectLst/>
                <a:uLnTx/>
                <a:uFillTx/>
                <a:latin typeface="Calibri" panose="020F0502020204030204" pitchFamily="34" charset="0"/>
                <a:ea typeface="+mn-ea"/>
                <a:cs typeface="+mn-cs"/>
              </a:rPr>
              <a:t>9 </a:t>
            </a:r>
            <a:r>
              <a:rPr kumimoji="0" lang="en-GB" sz="1300" b="0" i="0" u="none" strike="noStrike" kern="1200" cap="none" spc="0" normalizeH="0" baseline="0" noProof="1">
                <a:ln>
                  <a:noFill/>
                </a:ln>
                <a:solidFill>
                  <a:srgbClr val="000000"/>
                </a:solidFill>
                <a:effectLst/>
                <a:uLnTx/>
                <a:uFillTx/>
                <a:latin typeface="Calibri" panose="020F0502020204030204" pitchFamily="34" charset="0"/>
                <a:ea typeface="+mn-ea"/>
                <a:cs typeface="+mn-cs"/>
              </a:rPr>
              <a:t>of the top 20 </a:t>
            </a:r>
            <a:br>
              <a:rPr kumimoji="0" lang="en-GB" sz="1300" b="0" i="0" u="none" strike="noStrike" kern="1200" cap="none" spc="0" normalizeH="0" baseline="0" noProof="1">
                <a:ln>
                  <a:noFill/>
                </a:ln>
                <a:solidFill>
                  <a:srgbClr val="000000"/>
                </a:solidFill>
                <a:effectLst/>
                <a:uLnTx/>
                <a:uFillTx/>
                <a:latin typeface="Calibri" panose="020F0502020204030204" pitchFamily="34" charset="0"/>
                <a:ea typeface="+mn-ea"/>
                <a:cs typeface="+mn-cs"/>
              </a:rPr>
            </a:br>
            <a:r>
              <a:rPr kumimoji="0" lang="en-GB" sz="1300" b="0" i="0" u="none" strike="noStrike" kern="1200" cap="none" spc="0" normalizeH="0" baseline="0" noProof="1">
                <a:ln>
                  <a:noFill/>
                </a:ln>
                <a:solidFill>
                  <a:srgbClr val="000000"/>
                </a:solidFill>
                <a:effectLst/>
                <a:uLnTx/>
                <a:uFillTx/>
                <a:latin typeface="Calibri" panose="020F0502020204030204" pitchFamily="34" charset="0"/>
                <a:ea typeface="+mn-ea"/>
                <a:cs typeface="+mn-cs"/>
              </a:rPr>
              <a:t>Global Banks</a:t>
            </a:r>
          </a:p>
          <a:p>
            <a:pPr marL="0" marR="0" lvl="0" indent="0" algn="ctr" defTabSz="457200" rtl="0" eaLnBrk="1" fontAlgn="auto" latinLnBrk="0" hangingPunct="1">
              <a:lnSpc>
                <a:spcPct val="100000"/>
              </a:lnSpc>
              <a:spcBef>
                <a:spcPts val="800"/>
              </a:spcBef>
              <a:spcAft>
                <a:spcPts val="0"/>
              </a:spcAft>
              <a:buClr>
                <a:srgbClr val="808080"/>
              </a:buClr>
              <a:buSzTx/>
              <a:buFontTx/>
              <a:buNone/>
              <a:tabLst/>
              <a:defRPr/>
            </a:pPr>
            <a:r>
              <a:rPr kumimoji="0" lang="en-GB" sz="1300" b="0" i="0" u="none" strike="noStrike" kern="1200" cap="none" spc="0" normalizeH="0" baseline="0" noProof="1">
                <a:ln>
                  <a:noFill/>
                </a:ln>
                <a:solidFill>
                  <a:srgbClr val="FB4D0A"/>
                </a:solidFill>
                <a:effectLst/>
                <a:uLnTx/>
                <a:uFillTx/>
                <a:latin typeface="Calibri" panose="020F0502020204030204" pitchFamily="34" charset="0"/>
                <a:ea typeface="+mn-ea"/>
                <a:cs typeface="+mn-cs"/>
              </a:rPr>
              <a:t>6</a:t>
            </a:r>
            <a:r>
              <a:rPr kumimoji="0" lang="en-GB" sz="1300" b="0" i="0" u="none" strike="noStrike" kern="1200" cap="none" spc="0" normalizeH="0" baseline="0" noProof="1">
                <a:ln>
                  <a:noFill/>
                </a:ln>
                <a:solidFill>
                  <a:srgbClr val="000000"/>
                </a:solidFill>
                <a:effectLst/>
                <a:uLnTx/>
                <a:uFillTx/>
                <a:latin typeface="Calibri" panose="020F0502020204030204" pitchFamily="34" charset="0"/>
                <a:ea typeface="+mn-ea"/>
                <a:cs typeface="+mn-cs"/>
              </a:rPr>
              <a:t> of the top 10 </a:t>
            </a:r>
            <a:br>
              <a:rPr kumimoji="0" lang="en-GB" sz="1300" b="0" i="0" u="none" strike="noStrike" kern="1200" cap="none" spc="0" normalizeH="0" baseline="0" noProof="1">
                <a:ln>
                  <a:noFill/>
                </a:ln>
                <a:solidFill>
                  <a:srgbClr val="000000"/>
                </a:solidFill>
                <a:effectLst/>
                <a:uLnTx/>
                <a:uFillTx/>
                <a:latin typeface="Calibri" panose="020F0502020204030204" pitchFamily="34" charset="0"/>
                <a:ea typeface="+mn-ea"/>
                <a:cs typeface="+mn-cs"/>
              </a:rPr>
            </a:br>
            <a:r>
              <a:rPr kumimoji="0" lang="en-GB" sz="1300" b="0" i="0" u="none" strike="noStrike" kern="1200" cap="none" spc="0" normalizeH="0" baseline="0" noProof="1">
                <a:ln>
                  <a:noFill/>
                </a:ln>
                <a:solidFill>
                  <a:srgbClr val="000000"/>
                </a:solidFill>
                <a:effectLst/>
                <a:uLnTx/>
                <a:uFillTx/>
                <a:latin typeface="Calibri" panose="020F0502020204030204" pitchFamily="34" charset="0"/>
                <a:ea typeface="+mn-ea"/>
                <a:cs typeface="+mn-cs"/>
              </a:rPr>
              <a:t>US Banks</a:t>
            </a:r>
          </a:p>
          <a:p>
            <a:pPr marL="0" marR="0" lvl="0" indent="0" algn="ctr" defTabSz="457200" rtl="0" eaLnBrk="1" fontAlgn="auto" latinLnBrk="0" hangingPunct="1">
              <a:lnSpc>
                <a:spcPct val="100000"/>
              </a:lnSpc>
              <a:spcBef>
                <a:spcPts val="800"/>
              </a:spcBef>
              <a:spcAft>
                <a:spcPts val="0"/>
              </a:spcAft>
              <a:buClr>
                <a:srgbClr val="808080"/>
              </a:buClr>
              <a:buSzTx/>
              <a:buFontTx/>
              <a:buNone/>
              <a:tabLst/>
              <a:defRPr/>
            </a:pPr>
            <a:r>
              <a:rPr kumimoji="0" lang="en-GB" sz="1300" b="0" i="0" u="none" strike="noStrike" kern="1200" cap="none" spc="0" normalizeH="0" baseline="0" noProof="1">
                <a:ln>
                  <a:noFill/>
                </a:ln>
                <a:solidFill>
                  <a:srgbClr val="FB4D0A"/>
                </a:solidFill>
                <a:effectLst/>
                <a:uLnTx/>
                <a:uFillTx/>
                <a:latin typeface="Calibri" panose="020F0502020204030204" pitchFamily="34" charset="0"/>
                <a:ea typeface="+mn-ea"/>
                <a:cs typeface="+mn-cs"/>
              </a:rPr>
              <a:t>3</a:t>
            </a:r>
            <a:r>
              <a:rPr kumimoji="0" lang="en-GB" sz="1300" b="0" i="0" u="none" strike="noStrike" kern="1200" cap="none" spc="0" normalizeH="0" baseline="0" noProof="1">
                <a:ln>
                  <a:noFill/>
                </a:ln>
                <a:solidFill>
                  <a:srgbClr val="000000"/>
                </a:solidFill>
                <a:effectLst/>
                <a:uLnTx/>
                <a:uFillTx/>
                <a:latin typeface="Calibri" panose="020F0502020204030204" pitchFamily="34" charset="0"/>
                <a:ea typeface="+mn-ea"/>
                <a:cs typeface="+mn-cs"/>
              </a:rPr>
              <a:t> of the top 5 </a:t>
            </a:r>
            <a:br>
              <a:rPr kumimoji="0" lang="en-GB" sz="1300" b="0" i="0" u="none" strike="noStrike" kern="1200" cap="none" spc="0" normalizeH="0" baseline="0" noProof="1">
                <a:ln>
                  <a:noFill/>
                </a:ln>
                <a:solidFill>
                  <a:srgbClr val="000000"/>
                </a:solidFill>
                <a:effectLst/>
                <a:uLnTx/>
                <a:uFillTx/>
                <a:latin typeface="Calibri" panose="020F0502020204030204" pitchFamily="34" charset="0"/>
                <a:ea typeface="+mn-ea"/>
                <a:cs typeface="+mn-cs"/>
              </a:rPr>
            </a:br>
            <a:r>
              <a:rPr kumimoji="0" lang="en-GB" sz="1300" b="0" i="0" u="none" strike="noStrike" kern="1200" cap="none" spc="0" normalizeH="0" baseline="0" noProof="1">
                <a:ln>
                  <a:noFill/>
                </a:ln>
                <a:solidFill>
                  <a:srgbClr val="000000"/>
                </a:solidFill>
                <a:effectLst/>
                <a:uLnTx/>
                <a:uFillTx/>
                <a:latin typeface="Calibri" panose="020F0502020204030204" pitchFamily="34" charset="0"/>
                <a:ea typeface="+mn-ea"/>
                <a:cs typeface="+mn-cs"/>
              </a:rPr>
              <a:t>UK Banks</a:t>
            </a:r>
          </a:p>
        </p:txBody>
      </p:sp>
      <p:sp>
        <p:nvSpPr>
          <p:cNvPr id="95" name="TextBox 94">
            <a:extLst>
              <a:ext uri="{FF2B5EF4-FFF2-40B4-BE49-F238E27FC236}">
                <a16:creationId xmlns:a16="http://schemas.microsoft.com/office/drawing/2014/main" id="{F2F4FAC4-D82C-0D08-31A8-AFF698297D54}"/>
              </a:ext>
            </a:extLst>
          </p:cNvPr>
          <p:cNvSpPr txBox="1"/>
          <p:nvPr/>
        </p:nvSpPr>
        <p:spPr>
          <a:xfrm>
            <a:off x="8680836" y="4256092"/>
            <a:ext cx="1554480" cy="2048449"/>
          </a:xfrm>
          <a:prstGeom prst="rect">
            <a:avLst/>
          </a:prstGeom>
          <a:noFill/>
          <a:ln w="6350">
            <a:solidFill>
              <a:schemeClr val="bg1">
                <a:lumMod val="85000"/>
              </a:schemeClr>
            </a:solidFill>
          </a:ln>
        </p:spPr>
        <p:txBody>
          <a:bodyPr wrap="square" lIns="0" tIns="91440" rIns="0" bIns="0" rtlCol="0" anchor="t" anchorCtr="0">
            <a:noAutofit/>
          </a:bodyPr>
          <a:lstStyle/>
          <a:p>
            <a:pPr marL="0" marR="0" lvl="0" indent="0" algn="ctr" defTabSz="457200" rtl="0" eaLnBrk="1" fontAlgn="auto" latinLnBrk="0" hangingPunct="1">
              <a:lnSpc>
                <a:spcPct val="100000"/>
              </a:lnSpc>
              <a:spcBef>
                <a:spcPts val="800"/>
              </a:spcBef>
              <a:spcAft>
                <a:spcPts val="0"/>
              </a:spcAft>
              <a:buClr>
                <a:srgbClr val="808080"/>
              </a:buClr>
              <a:buSzTx/>
              <a:buFontTx/>
              <a:buNone/>
              <a:tabLst/>
              <a:defRPr/>
            </a:pPr>
            <a:r>
              <a:rPr kumimoji="0" lang="en-GB" sz="1300" b="0" i="0" u="none" strike="noStrike" kern="1200" cap="none" spc="0" normalizeH="0" baseline="0" noProof="1">
                <a:ln>
                  <a:noFill/>
                </a:ln>
                <a:solidFill>
                  <a:srgbClr val="FB4D0A"/>
                </a:solidFill>
                <a:effectLst/>
                <a:uLnTx/>
                <a:uFillTx/>
                <a:latin typeface="Calibri" panose="020F0502020204030204" pitchFamily="34" charset="0"/>
                <a:ea typeface="+mn-ea"/>
                <a:cs typeface="+mn-cs"/>
              </a:rPr>
              <a:t>7</a:t>
            </a:r>
            <a:r>
              <a:rPr kumimoji="0" lang="en-GB" sz="1300" b="0" i="0" u="none" strike="noStrike" kern="1200" cap="none" spc="0" normalizeH="0" baseline="0" noProof="1">
                <a:ln>
                  <a:noFill/>
                </a:ln>
                <a:solidFill>
                  <a:srgbClr val="000000"/>
                </a:solidFill>
                <a:effectLst/>
                <a:uLnTx/>
                <a:uFillTx/>
                <a:latin typeface="Calibri" panose="020F0502020204030204" pitchFamily="34" charset="0"/>
                <a:ea typeface="+mn-ea"/>
                <a:cs typeface="+mn-cs"/>
              </a:rPr>
              <a:t> of top 10 </a:t>
            </a:r>
            <a:br>
              <a:rPr kumimoji="0" lang="en-GB" sz="1300" b="0" i="0" u="none" strike="noStrike" kern="1200" cap="none" spc="0" normalizeH="0" baseline="0" noProof="1">
                <a:ln>
                  <a:noFill/>
                </a:ln>
                <a:solidFill>
                  <a:srgbClr val="000000"/>
                </a:solidFill>
                <a:effectLst/>
                <a:uLnTx/>
                <a:uFillTx/>
                <a:latin typeface="Calibri" panose="020F0502020204030204" pitchFamily="34" charset="0"/>
                <a:ea typeface="+mn-ea"/>
                <a:cs typeface="+mn-cs"/>
              </a:rPr>
            </a:br>
            <a:r>
              <a:rPr kumimoji="0" lang="en-GB" sz="1300" b="0" i="0" u="none" strike="noStrike" kern="1200" cap="none" spc="0" normalizeH="0" baseline="0" noProof="1">
                <a:ln>
                  <a:noFill/>
                </a:ln>
                <a:solidFill>
                  <a:srgbClr val="000000"/>
                </a:solidFill>
                <a:effectLst/>
                <a:uLnTx/>
                <a:uFillTx/>
                <a:latin typeface="Calibri" panose="020F0502020204030204" pitchFamily="34" charset="0"/>
                <a:ea typeface="+mn-ea"/>
                <a:cs typeface="+mn-cs"/>
              </a:rPr>
              <a:t>US Payers</a:t>
            </a:r>
          </a:p>
          <a:p>
            <a:pPr marL="0" marR="0" lvl="0" indent="0" algn="ctr" defTabSz="457200" rtl="0" eaLnBrk="1" fontAlgn="auto" latinLnBrk="0" hangingPunct="1">
              <a:lnSpc>
                <a:spcPct val="100000"/>
              </a:lnSpc>
              <a:spcBef>
                <a:spcPts val="800"/>
              </a:spcBef>
              <a:spcAft>
                <a:spcPts val="0"/>
              </a:spcAft>
              <a:buClr>
                <a:srgbClr val="808080"/>
              </a:buClr>
              <a:buSzTx/>
              <a:buFontTx/>
              <a:buNone/>
              <a:tabLst/>
              <a:defRPr/>
            </a:pPr>
            <a:r>
              <a:rPr kumimoji="0" lang="en-GB" sz="1300" b="0" i="0" u="none" strike="noStrike" kern="1200" cap="none" spc="0" normalizeH="0" baseline="0" noProof="1">
                <a:ln>
                  <a:noFill/>
                </a:ln>
                <a:solidFill>
                  <a:srgbClr val="FB4D0A"/>
                </a:solidFill>
                <a:effectLst/>
                <a:uLnTx/>
                <a:uFillTx/>
                <a:latin typeface="Calibri" panose="020F0502020204030204" pitchFamily="34" charset="0"/>
                <a:ea typeface="+mn-ea"/>
                <a:cs typeface="+mn-cs"/>
              </a:rPr>
              <a:t>2</a:t>
            </a:r>
            <a:r>
              <a:rPr kumimoji="0" lang="en-GB" sz="1300" b="0" i="0" u="none" strike="noStrike" kern="1200" cap="none" spc="0" normalizeH="0" baseline="0" noProof="1">
                <a:ln>
                  <a:noFill/>
                </a:ln>
                <a:solidFill>
                  <a:srgbClr val="000000"/>
                </a:solidFill>
                <a:effectLst/>
                <a:uLnTx/>
                <a:uFillTx/>
                <a:latin typeface="Calibri" panose="020F0502020204030204" pitchFamily="34" charset="0"/>
                <a:ea typeface="+mn-ea"/>
                <a:cs typeface="+mn-cs"/>
              </a:rPr>
              <a:t> of top 3 </a:t>
            </a:r>
            <a:br>
              <a:rPr kumimoji="0" lang="en-GB" sz="1300" b="0" i="0" u="none" strike="noStrike" kern="1200" cap="none" spc="0" normalizeH="0" baseline="0" noProof="1">
                <a:ln>
                  <a:noFill/>
                </a:ln>
                <a:solidFill>
                  <a:srgbClr val="000000"/>
                </a:solidFill>
                <a:effectLst/>
                <a:uLnTx/>
                <a:uFillTx/>
                <a:latin typeface="Calibri" panose="020F0502020204030204" pitchFamily="34" charset="0"/>
                <a:ea typeface="+mn-ea"/>
                <a:cs typeface="+mn-cs"/>
              </a:rPr>
            </a:br>
            <a:r>
              <a:rPr kumimoji="0" lang="en-GB" sz="1300" b="0" i="0" u="none" strike="noStrike" kern="1200" cap="none" spc="0" normalizeH="0" baseline="0" noProof="1">
                <a:ln>
                  <a:noFill/>
                </a:ln>
                <a:solidFill>
                  <a:srgbClr val="000000"/>
                </a:solidFill>
                <a:effectLst/>
                <a:uLnTx/>
                <a:uFillTx/>
                <a:latin typeface="Calibri" panose="020F0502020204030204" pitchFamily="34" charset="0"/>
                <a:ea typeface="+mn-ea"/>
                <a:cs typeface="+mn-cs"/>
              </a:rPr>
              <a:t>PBMs</a:t>
            </a:r>
          </a:p>
          <a:p>
            <a:pPr marL="0" marR="0" lvl="0" indent="0" algn="ctr" defTabSz="457200" rtl="0" eaLnBrk="1" fontAlgn="auto" latinLnBrk="0" hangingPunct="1">
              <a:lnSpc>
                <a:spcPct val="100000"/>
              </a:lnSpc>
              <a:spcBef>
                <a:spcPts val="800"/>
              </a:spcBef>
              <a:spcAft>
                <a:spcPts val="0"/>
              </a:spcAft>
              <a:buClr>
                <a:srgbClr val="808080"/>
              </a:buClr>
              <a:buSzTx/>
              <a:buFontTx/>
              <a:buNone/>
              <a:tabLst/>
              <a:defRPr/>
            </a:pPr>
            <a:r>
              <a:rPr kumimoji="0" lang="en-GB" sz="1300" b="0" i="0" u="none" strike="noStrike" kern="1200" cap="none" spc="0" normalizeH="0" baseline="0" noProof="1">
                <a:ln>
                  <a:noFill/>
                </a:ln>
                <a:solidFill>
                  <a:srgbClr val="FB4D0A"/>
                </a:solidFill>
                <a:effectLst/>
                <a:uLnTx/>
                <a:uFillTx/>
                <a:latin typeface="Calibri" panose="020F0502020204030204" pitchFamily="34" charset="0"/>
                <a:ea typeface="+mn-ea"/>
                <a:cs typeface="+mn-cs"/>
              </a:rPr>
              <a:t>30+ </a:t>
            </a:r>
            <a:r>
              <a:rPr kumimoji="0" lang="en-GB" sz="1300" b="0" i="0" u="none" strike="noStrike" kern="1200" cap="none" spc="0" normalizeH="0" baseline="0" noProof="1">
                <a:ln>
                  <a:noFill/>
                </a:ln>
                <a:solidFill>
                  <a:srgbClr val="000000"/>
                </a:solidFill>
                <a:effectLst/>
                <a:uLnTx/>
                <a:uFillTx/>
                <a:latin typeface="Calibri" panose="020F0502020204030204" pitchFamily="34" charset="0"/>
                <a:ea typeface="+mn-ea"/>
                <a:cs typeface="+mn-cs"/>
              </a:rPr>
              <a:t>hospital </a:t>
            </a:r>
            <a:br>
              <a:rPr kumimoji="0" lang="en-GB" sz="1300" b="0" i="0" u="none" strike="noStrike" kern="1200" cap="none" spc="0" normalizeH="0" baseline="0" noProof="1">
                <a:ln>
                  <a:noFill/>
                </a:ln>
                <a:solidFill>
                  <a:srgbClr val="000000"/>
                </a:solidFill>
                <a:effectLst/>
                <a:uLnTx/>
                <a:uFillTx/>
                <a:latin typeface="Calibri" panose="020F0502020204030204" pitchFamily="34" charset="0"/>
                <a:ea typeface="+mn-ea"/>
                <a:cs typeface="+mn-cs"/>
              </a:rPr>
            </a:br>
            <a:r>
              <a:rPr kumimoji="0" lang="en-GB" sz="1300" b="0" i="0" u="none" strike="noStrike" kern="1200" cap="none" spc="0" normalizeH="0" baseline="0" noProof="1">
                <a:ln>
                  <a:noFill/>
                </a:ln>
                <a:solidFill>
                  <a:srgbClr val="000000"/>
                </a:solidFill>
                <a:effectLst/>
                <a:uLnTx/>
                <a:uFillTx/>
                <a:latin typeface="Calibri" panose="020F0502020204030204" pitchFamily="34" charset="0"/>
                <a:ea typeface="+mn-ea"/>
                <a:cs typeface="+mn-cs"/>
              </a:rPr>
              <a:t>networks and IDNs</a:t>
            </a:r>
          </a:p>
        </p:txBody>
      </p:sp>
      <p:sp>
        <p:nvSpPr>
          <p:cNvPr id="97" name="TextBox 96">
            <a:extLst>
              <a:ext uri="{FF2B5EF4-FFF2-40B4-BE49-F238E27FC236}">
                <a16:creationId xmlns:a16="http://schemas.microsoft.com/office/drawing/2014/main" id="{E33505B2-2B8B-84BB-DDF6-0C2F8E4B7104}"/>
              </a:ext>
            </a:extLst>
          </p:cNvPr>
          <p:cNvSpPr txBox="1"/>
          <p:nvPr/>
        </p:nvSpPr>
        <p:spPr>
          <a:xfrm>
            <a:off x="10339736" y="4256092"/>
            <a:ext cx="1554480" cy="2048449"/>
          </a:xfrm>
          <a:prstGeom prst="rect">
            <a:avLst/>
          </a:prstGeom>
          <a:noFill/>
          <a:ln w="6350">
            <a:solidFill>
              <a:schemeClr val="bg1">
                <a:lumMod val="85000"/>
              </a:schemeClr>
            </a:solidFill>
          </a:ln>
        </p:spPr>
        <p:txBody>
          <a:bodyPr wrap="square" lIns="0" tIns="91440" rIns="0" bIns="0" rtlCol="0" anchor="t" anchorCtr="0">
            <a:noAutofit/>
          </a:bodyPr>
          <a:lstStyle/>
          <a:p>
            <a:pPr marL="0" marR="0" lvl="0" indent="0" algn="ctr" defTabSz="457200" rtl="0" eaLnBrk="1" fontAlgn="auto" latinLnBrk="0" hangingPunct="1">
              <a:lnSpc>
                <a:spcPct val="100000"/>
              </a:lnSpc>
              <a:spcBef>
                <a:spcPts val="800"/>
              </a:spcBef>
              <a:spcAft>
                <a:spcPts val="0"/>
              </a:spcAft>
              <a:buClr>
                <a:srgbClr val="808080"/>
              </a:buClr>
              <a:buSzTx/>
              <a:buFontTx/>
              <a:buNone/>
              <a:tabLst/>
              <a:defRPr/>
            </a:pPr>
            <a:r>
              <a:rPr kumimoji="0" lang="en-GB" sz="1300" b="0" i="0" u="none" strike="noStrike" kern="1200" cap="none" spc="0" normalizeH="0" baseline="0" noProof="1">
                <a:ln>
                  <a:noFill/>
                </a:ln>
                <a:solidFill>
                  <a:srgbClr val="000000"/>
                </a:solidFill>
                <a:effectLst/>
                <a:uLnTx/>
                <a:uFillTx/>
                <a:latin typeface="Calibri" panose="020F0502020204030204" pitchFamily="34" charset="0"/>
                <a:ea typeface="+mn-ea"/>
                <a:cs typeface="+mn-cs"/>
              </a:rPr>
              <a:t>Top </a:t>
            </a:r>
            <a:r>
              <a:rPr kumimoji="0" lang="en-GB" sz="1300" b="0" i="0" u="none" strike="noStrike" kern="1200" cap="none" spc="0" normalizeH="0" baseline="0" noProof="1">
                <a:ln>
                  <a:noFill/>
                </a:ln>
                <a:solidFill>
                  <a:srgbClr val="FB4D0A"/>
                </a:solidFill>
                <a:effectLst/>
                <a:uLnTx/>
                <a:uFillTx/>
                <a:latin typeface="Calibri" panose="020F0502020204030204" pitchFamily="34" charset="0"/>
                <a:ea typeface="+mn-ea"/>
                <a:cs typeface="+mn-cs"/>
              </a:rPr>
              <a:t>3</a:t>
            </a:r>
            <a:r>
              <a:rPr kumimoji="0" lang="en-GB" sz="1300" b="0" i="0" u="none" strike="noStrike" kern="1200" cap="none" spc="0" normalizeH="0" baseline="0" noProof="1">
                <a:ln>
                  <a:noFill/>
                </a:ln>
                <a:solidFill>
                  <a:srgbClr val="000000"/>
                </a:solidFill>
                <a:effectLst/>
                <a:uLnTx/>
                <a:uFillTx/>
                <a:latin typeface="Calibri" panose="020F0502020204030204" pitchFamily="34" charset="0"/>
                <a:ea typeface="+mn-ea"/>
                <a:cs typeface="+mn-cs"/>
              </a:rPr>
              <a:t> US Sports Leagues</a:t>
            </a:r>
          </a:p>
          <a:p>
            <a:pPr marL="0" marR="0" lvl="0" indent="0" algn="ctr" defTabSz="457200" rtl="0" eaLnBrk="1" fontAlgn="auto" latinLnBrk="0" hangingPunct="1">
              <a:lnSpc>
                <a:spcPct val="100000"/>
              </a:lnSpc>
              <a:spcBef>
                <a:spcPts val="800"/>
              </a:spcBef>
              <a:spcAft>
                <a:spcPts val="0"/>
              </a:spcAft>
              <a:buClr>
                <a:srgbClr val="808080"/>
              </a:buClr>
              <a:buSzTx/>
              <a:buFontTx/>
              <a:buNone/>
              <a:tabLst/>
              <a:defRPr/>
            </a:pPr>
            <a:r>
              <a:rPr kumimoji="0" lang="en-GB" sz="1300" b="0" i="0" u="none" strike="noStrike" kern="1200" cap="none" spc="0" normalizeH="0" baseline="0" noProof="1">
                <a:ln>
                  <a:noFill/>
                </a:ln>
                <a:solidFill>
                  <a:srgbClr val="000000"/>
                </a:solidFill>
                <a:effectLst/>
                <a:uLnTx/>
                <a:uFillTx/>
                <a:latin typeface="Calibri" panose="020F0502020204030204" pitchFamily="34" charset="0"/>
                <a:ea typeface="+mn-ea"/>
                <a:cs typeface="+mn-cs"/>
              </a:rPr>
              <a:t>Top </a:t>
            </a:r>
            <a:r>
              <a:rPr kumimoji="0" lang="en-GB" sz="1300" b="0" i="0" u="none" strike="noStrike" kern="1200" cap="none" spc="0" normalizeH="0" baseline="0" noProof="1">
                <a:ln>
                  <a:noFill/>
                </a:ln>
                <a:solidFill>
                  <a:srgbClr val="FB4D0A"/>
                </a:solidFill>
                <a:effectLst/>
                <a:uLnTx/>
                <a:uFillTx/>
                <a:latin typeface="Calibri" panose="020F0502020204030204" pitchFamily="34" charset="0"/>
                <a:ea typeface="+mn-ea"/>
                <a:cs typeface="+mn-cs"/>
              </a:rPr>
              <a:t>3</a:t>
            </a:r>
            <a:r>
              <a:rPr kumimoji="0" lang="en-GB" sz="1300" b="0" i="0" u="none" strike="noStrike" kern="1200" cap="none" spc="0" normalizeH="0" baseline="0" noProof="1">
                <a:ln>
                  <a:noFill/>
                </a:ln>
                <a:solidFill>
                  <a:srgbClr val="000000"/>
                </a:solidFill>
                <a:effectLst/>
                <a:uLnTx/>
                <a:uFillTx/>
                <a:latin typeface="Calibri" panose="020F0502020204030204" pitchFamily="34" charset="0"/>
                <a:ea typeface="+mn-ea"/>
                <a:cs typeface="+mn-cs"/>
              </a:rPr>
              <a:t> Global Retailer</a:t>
            </a:r>
          </a:p>
          <a:p>
            <a:pPr marL="0" marR="0" lvl="0" indent="0" algn="ctr" defTabSz="457200" rtl="0" eaLnBrk="1" fontAlgn="auto" latinLnBrk="0" hangingPunct="1">
              <a:lnSpc>
                <a:spcPct val="100000"/>
              </a:lnSpc>
              <a:spcBef>
                <a:spcPts val="800"/>
              </a:spcBef>
              <a:spcAft>
                <a:spcPts val="0"/>
              </a:spcAft>
              <a:buClr>
                <a:srgbClr val="808080"/>
              </a:buClr>
              <a:buSzTx/>
              <a:buFontTx/>
              <a:buNone/>
              <a:tabLst/>
              <a:defRPr/>
            </a:pPr>
            <a:r>
              <a:rPr kumimoji="0" lang="en-GB" sz="1300" b="0" i="0" u="none" strike="noStrike" kern="1200" cap="none" spc="0" normalizeH="0" baseline="0" noProof="1">
                <a:ln>
                  <a:noFill/>
                </a:ln>
                <a:solidFill>
                  <a:srgbClr val="FB4D0A"/>
                </a:solidFill>
                <a:effectLst/>
                <a:uLnTx/>
                <a:uFillTx/>
                <a:latin typeface="Calibri" panose="020F0502020204030204" pitchFamily="34" charset="0"/>
                <a:ea typeface="+mn-ea"/>
                <a:cs typeface="+mn-cs"/>
              </a:rPr>
              <a:t>2</a:t>
            </a:r>
            <a:r>
              <a:rPr kumimoji="0" lang="en-GB" sz="1300" b="0" i="0" u="none" strike="noStrike" kern="1200" cap="none" spc="0" normalizeH="0" baseline="0" noProof="1">
                <a:ln>
                  <a:noFill/>
                </a:ln>
                <a:solidFill>
                  <a:srgbClr val="000000"/>
                </a:solidFill>
                <a:effectLst/>
                <a:uLnTx/>
                <a:uFillTx/>
                <a:latin typeface="Calibri" panose="020F0502020204030204" pitchFamily="34" charset="0"/>
                <a:ea typeface="+mn-ea"/>
                <a:cs typeface="+mn-cs"/>
              </a:rPr>
              <a:t> of top 3 cable providers</a:t>
            </a:r>
          </a:p>
          <a:p>
            <a:pPr marL="0" marR="0" lvl="0" indent="0" algn="ctr" defTabSz="457200" rtl="0" eaLnBrk="1" fontAlgn="auto" latinLnBrk="0" hangingPunct="1">
              <a:lnSpc>
                <a:spcPct val="100000"/>
              </a:lnSpc>
              <a:spcBef>
                <a:spcPts val="800"/>
              </a:spcBef>
              <a:spcAft>
                <a:spcPts val="0"/>
              </a:spcAft>
              <a:buClr>
                <a:srgbClr val="808080"/>
              </a:buClr>
              <a:buSzTx/>
              <a:buFontTx/>
              <a:buNone/>
              <a:tabLst/>
              <a:defRPr/>
            </a:pPr>
            <a:r>
              <a:rPr kumimoji="0" lang="en-GB" sz="1300" b="0" i="0" u="none" strike="noStrike" kern="1200" cap="none" spc="0" normalizeH="0" baseline="0" noProof="1">
                <a:ln>
                  <a:noFill/>
                </a:ln>
                <a:solidFill>
                  <a:srgbClr val="FB4D0A"/>
                </a:solidFill>
                <a:effectLst/>
                <a:uLnTx/>
                <a:uFillTx/>
                <a:latin typeface="Calibri" panose="020F0502020204030204" pitchFamily="34" charset="0"/>
                <a:ea typeface="+mn-ea"/>
                <a:cs typeface="+mn-cs"/>
              </a:rPr>
              <a:t>3</a:t>
            </a:r>
            <a:r>
              <a:rPr kumimoji="0" lang="en-GB" sz="1300" b="0" i="0" u="none" strike="noStrike" kern="1200" cap="none" spc="0" normalizeH="0" baseline="0" noProof="1">
                <a:ln>
                  <a:noFill/>
                </a:ln>
                <a:solidFill>
                  <a:srgbClr val="000000"/>
                </a:solidFill>
                <a:effectLst/>
                <a:uLnTx/>
                <a:uFillTx/>
                <a:latin typeface="Calibri" panose="020F0502020204030204" pitchFamily="34" charset="0"/>
                <a:ea typeface="+mn-ea"/>
                <a:cs typeface="+mn-cs"/>
              </a:rPr>
              <a:t> of top 6 energy suppliers </a:t>
            </a:r>
          </a:p>
        </p:txBody>
      </p:sp>
      <p:sp>
        <p:nvSpPr>
          <p:cNvPr id="108" name="Rectangle 107">
            <a:extLst>
              <a:ext uri="{FF2B5EF4-FFF2-40B4-BE49-F238E27FC236}">
                <a16:creationId xmlns:a16="http://schemas.microsoft.com/office/drawing/2014/main" id="{D9198E88-04D0-B983-FAE9-D8796823ED3F}"/>
              </a:ext>
            </a:extLst>
          </p:cNvPr>
          <p:cNvSpPr/>
          <p:nvPr/>
        </p:nvSpPr>
        <p:spPr>
          <a:xfrm>
            <a:off x="5363036" y="2743217"/>
            <a:ext cx="1554480" cy="1533392"/>
          </a:xfrm>
          <a:prstGeom prst="rect">
            <a:avLst/>
          </a:prstGeom>
          <a:solidFill>
            <a:schemeClr val="accent3"/>
          </a:solidFill>
          <a:ln w="63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09" name="Rectangle 108">
            <a:extLst>
              <a:ext uri="{FF2B5EF4-FFF2-40B4-BE49-F238E27FC236}">
                <a16:creationId xmlns:a16="http://schemas.microsoft.com/office/drawing/2014/main" id="{626D141B-BB29-7EBE-13A2-59FDD95EB0EC}"/>
              </a:ext>
            </a:extLst>
          </p:cNvPr>
          <p:cNvSpPr/>
          <p:nvPr/>
        </p:nvSpPr>
        <p:spPr>
          <a:xfrm>
            <a:off x="8680836" y="2743217"/>
            <a:ext cx="1554480" cy="1533392"/>
          </a:xfrm>
          <a:prstGeom prst="rect">
            <a:avLst/>
          </a:prstGeom>
          <a:solidFill>
            <a:schemeClr val="accent3"/>
          </a:solidFill>
          <a:ln w="63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10" name="Rectangle 109">
            <a:extLst>
              <a:ext uri="{FF2B5EF4-FFF2-40B4-BE49-F238E27FC236}">
                <a16:creationId xmlns:a16="http://schemas.microsoft.com/office/drawing/2014/main" id="{F2220EA5-4D13-2738-ED9B-5CE5FE201994}"/>
              </a:ext>
            </a:extLst>
          </p:cNvPr>
          <p:cNvSpPr/>
          <p:nvPr/>
        </p:nvSpPr>
        <p:spPr>
          <a:xfrm>
            <a:off x="7021936" y="2743217"/>
            <a:ext cx="1554480" cy="1533392"/>
          </a:xfrm>
          <a:prstGeom prst="rect">
            <a:avLst/>
          </a:prstGeom>
          <a:solidFill>
            <a:schemeClr val="accent3"/>
          </a:solidFill>
          <a:ln w="63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11" name="Rectangle 110">
            <a:extLst>
              <a:ext uri="{FF2B5EF4-FFF2-40B4-BE49-F238E27FC236}">
                <a16:creationId xmlns:a16="http://schemas.microsoft.com/office/drawing/2014/main" id="{F0348F83-C26B-5636-ACD4-8A6554586B3D}"/>
              </a:ext>
            </a:extLst>
          </p:cNvPr>
          <p:cNvSpPr/>
          <p:nvPr/>
        </p:nvSpPr>
        <p:spPr>
          <a:xfrm>
            <a:off x="10339736" y="2743217"/>
            <a:ext cx="1554480" cy="1533392"/>
          </a:xfrm>
          <a:prstGeom prst="rect">
            <a:avLst/>
          </a:prstGeom>
          <a:solidFill>
            <a:schemeClr val="accent3"/>
          </a:solidFill>
          <a:ln w="63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4" name="Rectangle 3">
            <a:extLst>
              <a:ext uri="{FF2B5EF4-FFF2-40B4-BE49-F238E27FC236}">
                <a16:creationId xmlns:a16="http://schemas.microsoft.com/office/drawing/2014/main" id="{675099E1-E340-5A42-2901-DCCE053C1599}"/>
              </a:ext>
            </a:extLst>
          </p:cNvPr>
          <p:cNvSpPr/>
          <p:nvPr/>
        </p:nvSpPr>
        <p:spPr>
          <a:xfrm>
            <a:off x="2711115" y="1167651"/>
            <a:ext cx="2428331" cy="1371600"/>
          </a:xfrm>
          <a:prstGeom prst="rect">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6" name="Rectangle 5">
            <a:extLst>
              <a:ext uri="{FF2B5EF4-FFF2-40B4-BE49-F238E27FC236}">
                <a16:creationId xmlns:a16="http://schemas.microsoft.com/office/drawing/2014/main" id="{7C0DE404-C366-C4B6-6BDC-A45A5D46E7E5}"/>
              </a:ext>
            </a:extLst>
          </p:cNvPr>
          <p:cNvSpPr/>
          <p:nvPr/>
        </p:nvSpPr>
        <p:spPr>
          <a:xfrm>
            <a:off x="5310118" y="1167651"/>
            <a:ext cx="2083242" cy="1371600"/>
          </a:xfrm>
          <a:prstGeom prst="rect">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35" name="Rectangle 34">
            <a:extLst>
              <a:ext uri="{FF2B5EF4-FFF2-40B4-BE49-F238E27FC236}">
                <a16:creationId xmlns:a16="http://schemas.microsoft.com/office/drawing/2014/main" id="{7997D5BD-370E-A8AC-C77D-EB75643B5A7B}"/>
              </a:ext>
            </a:extLst>
          </p:cNvPr>
          <p:cNvSpPr/>
          <p:nvPr/>
        </p:nvSpPr>
        <p:spPr>
          <a:xfrm>
            <a:off x="7564032" y="1167651"/>
            <a:ext cx="2083242" cy="1371600"/>
          </a:xfrm>
          <a:prstGeom prst="rect">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37" name="Rectangle 36">
            <a:extLst>
              <a:ext uri="{FF2B5EF4-FFF2-40B4-BE49-F238E27FC236}">
                <a16:creationId xmlns:a16="http://schemas.microsoft.com/office/drawing/2014/main" id="{58538B36-CE14-48C7-A829-2183AA4E72AA}"/>
              </a:ext>
            </a:extLst>
          </p:cNvPr>
          <p:cNvSpPr/>
          <p:nvPr/>
        </p:nvSpPr>
        <p:spPr>
          <a:xfrm>
            <a:off x="9817946" y="1167651"/>
            <a:ext cx="2083242" cy="1371600"/>
          </a:xfrm>
          <a:prstGeom prst="rect">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2" name="Title 1">
            <a:extLst>
              <a:ext uri="{FF2B5EF4-FFF2-40B4-BE49-F238E27FC236}">
                <a16:creationId xmlns:a16="http://schemas.microsoft.com/office/drawing/2014/main" id="{E4D18EB7-B7B8-D1E2-7528-F7CAAB754A61}"/>
              </a:ext>
            </a:extLst>
          </p:cNvPr>
          <p:cNvSpPr>
            <a:spLocks noGrp="1"/>
          </p:cNvSpPr>
          <p:nvPr>
            <p:ph type="ctrTitle"/>
          </p:nvPr>
        </p:nvSpPr>
        <p:spPr>
          <a:xfrm>
            <a:off x="368300" y="417728"/>
            <a:ext cx="11557000" cy="641350"/>
          </a:xfrm>
        </p:spPr>
        <p:txBody>
          <a:bodyPr lIns="0" tIns="0" rIns="0" bIns="0" anchor="t">
            <a:noAutofit/>
          </a:bodyPr>
          <a:lstStyle/>
          <a:p>
            <a:pPr algn="ctr"/>
            <a:r>
              <a:rPr lang="en-GB" sz="3600">
                <a:solidFill>
                  <a:srgbClr val="FB4D0A"/>
                </a:solidFill>
                <a:latin typeface="Calibri" panose="020F0502020204030204" pitchFamily="34" charset="0"/>
              </a:rPr>
              <a:t>EXL is a trusted partner to Fortune 500 organizations</a:t>
            </a:r>
          </a:p>
        </p:txBody>
      </p:sp>
      <p:sp>
        <p:nvSpPr>
          <p:cNvPr id="8" name="Rectangle 7">
            <a:extLst>
              <a:ext uri="{FF2B5EF4-FFF2-40B4-BE49-F238E27FC236}">
                <a16:creationId xmlns:a16="http://schemas.microsoft.com/office/drawing/2014/main" id="{5BE07D69-D37C-4125-9BE9-BBA58FC5AC92}"/>
              </a:ext>
            </a:extLst>
          </p:cNvPr>
          <p:cNvSpPr/>
          <p:nvPr/>
        </p:nvSpPr>
        <p:spPr>
          <a:xfrm>
            <a:off x="457201" y="1167651"/>
            <a:ext cx="2083242" cy="1371600"/>
          </a:xfrm>
          <a:prstGeom prst="rect">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9" name="TextBox 8">
            <a:extLst>
              <a:ext uri="{FF2B5EF4-FFF2-40B4-BE49-F238E27FC236}">
                <a16:creationId xmlns:a16="http://schemas.microsoft.com/office/drawing/2014/main" id="{5E48C24F-C824-C27D-767C-F7E7952A7962}"/>
              </a:ext>
            </a:extLst>
          </p:cNvPr>
          <p:cNvSpPr txBox="1"/>
          <p:nvPr/>
        </p:nvSpPr>
        <p:spPr>
          <a:xfrm>
            <a:off x="483091" y="1948632"/>
            <a:ext cx="2083241" cy="50783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5071"/>
                </a:solidFill>
                <a:effectLst/>
                <a:uLnTx/>
                <a:uFillTx/>
                <a:latin typeface="Calibri" panose="020F0502020204030204" pitchFamily="34" charset="0"/>
                <a:ea typeface="+mn-ea"/>
                <a:cs typeface="+mn-cs"/>
              </a:rPr>
              <a:t>S&amp;P Midcap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NASDAQ: EXLS</a:t>
            </a:r>
          </a:p>
        </p:txBody>
      </p:sp>
      <p:sp>
        <p:nvSpPr>
          <p:cNvPr id="10" name="TextBox 9">
            <a:extLst>
              <a:ext uri="{FF2B5EF4-FFF2-40B4-BE49-F238E27FC236}">
                <a16:creationId xmlns:a16="http://schemas.microsoft.com/office/drawing/2014/main" id="{55F3ABBC-26EB-10BF-DC46-84584C4B92D9}"/>
              </a:ext>
            </a:extLst>
          </p:cNvPr>
          <p:cNvSpPr txBox="1"/>
          <p:nvPr/>
        </p:nvSpPr>
        <p:spPr>
          <a:xfrm>
            <a:off x="2749197" y="1948632"/>
            <a:ext cx="2317661" cy="507831"/>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5071"/>
                </a:solidFill>
                <a:effectLst/>
                <a:uLnTx/>
                <a:uFillTx/>
                <a:latin typeface="Calibri"/>
                <a:ea typeface="Calibri"/>
                <a:cs typeface="Calibri"/>
              </a:rPr>
              <a:t>$</a:t>
            </a:r>
            <a:r>
              <a:rPr lang="en-GB">
                <a:solidFill>
                  <a:srgbClr val="005071"/>
                </a:solidFill>
                <a:latin typeface="Calibri"/>
                <a:ea typeface="Calibri"/>
                <a:cs typeface="Calibri"/>
              </a:rPr>
              <a:t>2B+</a:t>
            </a:r>
            <a:endParaRPr kumimoji="0" lang="en-GB" sz="1800" b="0" i="0" u="none" strike="noStrike" kern="1200" cap="none" spc="0" normalizeH="0" baseline="0" noProof="0">
              <a:ln>
                <a:noFill/>
              </a:ln>
              <a:solidFill>
                <a:srgbClr val="005071"/>
              </a:solidFill>
              <a:effectLst/>
              <a:uLnTx/>
              <a:uFillTx/>
              <a:latin typeface="Calibri"/>
              <a:ea typeface="Calibri"/>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0000"/>
                </a:solidFill>
                <a:effectLst/>
                <a:uLnTx/>
                <a:uFillTx/>
                <a:latin typeface="Calibri"/>
                <a:ea typeface="Calibri"/>
                <a:cs typeface="Calibri"/>
              </a:rPr>
              <a:t>FY 2025 revenue guidance</a:t>
            </a:r>
          </a:p>
        </p:txBody>
      </p:sp>
      <p:sp>
        <p:nvSpPr>
          <p:cNvPr id="11" name="TextBox 10">
            <a:extLst>
              <a:ext uri="{FF2B5EF4-FFF2-40B4-BE49-F238E27FC236}">
                <a16:creationId xmlns:a16="http://schemas.microsoft.com/office/drawing/2014/main" id="{01CCF801-DF3D-977F-26C0-57E5EB3871D6}"/>
              </a:ext>
            </a:extLst>
          </p:cNvPr>
          <p:cNvSpPr txBox="1"/>
          <p:nvPr/>
        </p:nvSpPr>
        <p:spPr>
          <a:xfrm>
            <a:off x="5301328" y="1948632"/>
            <a:ext cx="2092636" cy="50783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5071"/>
                </a:solidFill>
                <a:effectLst/>
                <a:uLnTx/>
                <a:uFillTx/>
                <a:latin typeface="Calibri" panose="020F0502020204030204" pitchFamily="34" charset="0"/>
                <a:ea typeface="+mn-ea"/>
                <a:cs typeface="+mn-cs"/>
              </a:rPr>
              <a:t>65%+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Revenue from insurance</a:t>
            </a:r>
          </a:p>
        </p:txBody>
      </p:sp>
      <p:sp>
        <p:nvSpPr>
          <p:cNvPr id="12" name="TextBox 11">
            <a:extLst>
              <a:ext uri="{FF2B5EF4-FFF2-40B4-BE49-F238E27FC236}">
                <a16:creationId xmlns:a16="http://schemas.microsoft.com/office/drawing/2014/main" id="{6AA7B41D-FB6F-2985-D4A5-E852391E5BFB}"/>
              </a:ext>
            </a:extLst>
          </p:cNvPr>
          <p:cNvSpPr txBox="1"/>
          <p:nvPr/>
        </p:nvSpPr>
        <p:spPr>
          <a:xfrm>
            <a:off x="7483040" y="1948632"/>
            <a:ext cx="2236056" cy="50783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5071"/>
                </a:solidFill>
                <a:effectLst/>
                <a:uLnTx/>
                <a:uFillTx/>
                <a:latin typeface="Calibri" panose="020F0502020204030204" pitchFamily="34" charset="0"/>
                <a:ea typeface="+mn-ea"/>
                <a:cs typeface="+mn-cs"/>
              </a:rPr>
              <a:t>9,000+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Digital &amp; Data professionals</a:t>
            </a:r>
          </a:p>
        </p:txBody>
      </p:sp>
      <p:sp>
        <p:nvSpPr>
          <p:cNvPr id="13" name="TextBox 12">
            <a:extLst>
              <a:ext uri="{FF2B5EF4-FFF2-40B4-BE49-F238E27FC236}">
                <a16:creationId xmlns:a16="http://schemas.microsoft.com/office/drawing/2014/main" id="{6A9537C2-4567-3496-D2C9-266947739CFD}"/>
              </a:ext>
            </a:extLst>
          </p:cNvPr>
          <p:cNvSpPr txBox="1"/>
          <p:nvPr/>
        </p:nvSpPr>
        <p:spPr>
          <a:xfrm>
            <a:off x="10107554" y="1948632"/>
            <a:ext cx="1469520" cy="50783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5071"/>
                </a:solidFill>
                <a:effectLst/>
                <a:uLnTx/>
                <a:uFillTx/>
                <a:latin typeface="Calibri" panose="020F0502020204030204" pitchFamily="34" charset="0"/>
                <a:ea typeface="+mn-ea"/>
                <a:cs typeface="+mn-cs"/>
              </a:rPr>
              <a:t>800+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Global clients</a:t>
            </a:r>
          </a:p>
        </p:txBody>
      </p:sp>
      <p:pic>
        <p:nvPicPr>
          <p:cNvPr id="14" name="Picture 13">
            <a:extLst>
              <a:ext uri="{FF2B5EF4-FFF2-40B4-BE49-F238E27FC236}">
                <a16:creationId xmlns:a16="http://schemas.microsoft.com/office/drawing/2014/main" id="{7539B7AA-5404-DF4D-3112-F415261B9965}"/>
              </a:ext>
            </a:extLst>
          </p:cNvPr>
          <p:cNvPicPr>
            <a:picLocks noChangeAspect="1"/>
          </p:cNvPicPr>
          <p:nvPr/>
        </p:nvPicPr>
        <p:blipFill>
          <a:blip r:embed="rId2" cstate="screen">
            <a:biLevel thresh="75000"/>
            <a:extLst>
              <a:ext uri="{28A0092B-C50C-407E-A947-70E740481C1C}">
                <a14:useLocalDpi xmlns:a14="http://schemas.microsoft.com/office/drawing/2010/main"/>
              </a:ext>
            </a:extLst>
          </a:blip>
          <a:stretch>
            <a:fillRect/>
          </a:stretch>
        </p:blipFill>
        <p:spPr>
          <a:xfrm>
            <a:off x="1233238" y="1266345"/>
            <a:ext cx="520614" cy="568977"/>
          </a:xfrm>
          <a:prstGeom prst="rect">
            <a:avLst/>
          </a:prstGeom>
        </p:spPr>
      </p:pic>
      <p:grpSp>
        <p:nvGrpSpPr>
          <p:cNvPr id="15" name="Group 14">
            <a:extLst>
              <a:ext uri="{FF2B5EF4-FFF2-40B4-BE49-F238E27FC236}">
                <a16:creationId xmlns:a16="http://schemas.microsoft.com/office/drawing/2014/main" id="{9D0623A0-2BE9-E6E1-22BA-AB2ACD40AE6A}"/>
              </a:ext>
            </a:extLst>
          </p:cNvPr>
          <p:cNvGrpSpPr/>
          <p:nvPr/>
        </p:nvGrpSpPr>
        <p:grpSpPr>
          <a:xfrm>
            <a:off x="3671306" y="1319384"/>
            <a:ext cx="507949" cy="458788"/>
            <a:chOff x="-1038226" y="3911600"/>
            <a:chExt cx="481013" cy="458788"/>
          </a:xfrm>
          <a:solidFill>
            <a:schemeClr val="tx1"/>
          </a:solidFill>
        </p:grpSpPr>
        <p:sp>
          <p:nvSpPr>
            <p:cNvPr id="16" name="Freeform 50">
              <a:extLst>
                <a:ext uri="{FF2B5EF4-FFF2-40B4-BE49-F238E27FC236}">
                  <a16:creationId xmlns:a16="http://schemas.microsoft.com/office/drawing/2014/main" id="{41CFFB85-826F-087E-F14E-A0CB91134CAF}"/>
                </a:ext>
              </a:extLst>
            </p:cNvPr>
            <p:cNvSpPr>
              <a:spLocks noEditPoints="1"/>
            </p:cNvSpPr>
            <p:nvPr/>
          </p:nvSpPr>
          <p:spPr bwMode="auto">
            <a:xfrm>
              <a:off x="-1038226" y="4083050"/>
              <a:ext cx="481013" cy="287338"/>
            </a:xfrm>
            <a:custGeom>
              <a:avLst/>
              <a:gdLst>
                <a:gd name="T0" fmla="*/ 793 w 999"/>
                <a:gd name="T1" fmla="*/ 0 h 596"/>
                <a:gd name="T2" fmla="*/ 927 w 999"/>
                <a:gd name="T3" fmla="*/ 0 h 596"/>
                <a:gd name="T4" fmla="*/ 927 w 999"/>
                <a:gd name="T5" fmla="*/ 570 h 596"/>
                <a:gd name="T6" fmla="*/ 979 w 999"/>
                <a:gd name="T7" fmla="*/ 570 h 596"/>
                <a:gd name="T8" fmla="*/ 994 w 999"/>
                <a:gd name="T9" fmla="*/ 589 h 596"/>
                <a:gd name="T10" fmla="*/ 970 w 999"/>
                <a:gd name="T11" fmla="*/ 594 h 596"/>
                <a:gd name="T12" fmla="*/ 28 w 999"/>
                <a:gd name="T13" fmla="*/ 594 h 596"/>
                <a:gd name="T14" fmla="*/ 9 w 999"/>
                <a:gd name="T15" fmla="*/ 570 h 596"/>
                <a:gd name="T16" fmla="*/ 235 w 999"/>
                <a:gd name="T17" fmla="*/ 570 h 596"/>
                <a:gd name="T18" fmla="*/ 235 w 999"/>
                <a:gd name="T19" fmla="*/ 406 h 596"/>
                <a:gd name="T20" fmla="*/ 370 w 999"/>
                <a:gd name="T21" fmla="*/ 406 h 596"/>
                <a:gd name="T22" fmla="*/ 370 w 999"/>
                <a:gd name="T23" fmla="*/ 569 h 596"/>
                <a:gd name="T24" fmla="*/ 422 w 999"/>
                <a:gd name="T25" fmla="*/ 569 h 596"/>
                <a:gd name="T26" fmla="*/ 422 w 999"/>
                <a:gd name="T27" fmla="*/ 266 h 596"/>
                <a:gd name="T28" fmla="*/ 555 w 999"/>
                <a:gd name="T29" fmla="*/ 266 h 596"/>
                <a:gd name="T30" fmla="*/ 555 w 999"/>
                <a:gd name="T31" fmla="*/ 568 h 596"/>
                <a:gd name="T32" fmla="*/ 608 w 999"/>
                <a:gd name="T33" fmla="*/ 569 h 596"/>
                <a:gd name="T34" fmla="*/ 608 w 999"/>
                <a:gd name="T35" fmla="*/ 148 h 596"/>
                <a:gd name="T36" fmla="*/ 737 w 999"/>
                <a:gd name="T37" fmla="*/ 148 h 596"/>
                <a:gd name="T38" fmla="*/ 743 w 999"/>
                <a:gd name="T39" fmla="*/ 172 h 596"/>
                <a:gd name="T40" fmla="*/ 743 w 999"/>
                <a:gd name="T41" fmla="*/ 568 h 596"/>
                <a:gd name="T42" fmla="*/ 792 w 999"/>
                <a:gd name="T43" fmla="*/ 570 h 596"/>
                <a:gd name="T44" fmla="*/ 793 w 999"/>
                <a:gd name="T45" fmla="*/ 0 h 596"/>
                <a:gd name="T46" fmla="*/ 817 w 999"/>
                <a:gd name="T47" fmla="*/ 22 h 596"/>
                <a:gd name="T48" fmla="*/ 817 w 999"/>
                <a:gd name="T49" fmla="*/ 569 h 596"/>
                <a:gd name="T50" fmla="*/ 905 w 999"/>
                <a:gd name="T51" fmla="*/ 569 h 596"/>
                <a:gd name="T52" fmla="*/ 905 w 999"/>
                <a:gd name="T53" fmla="*/ 296 h 596"/>
                <a:gd name="T54" fmla="*/ 905 w 999"/>
                <a:gd name="T55" fmla="*/ 22 h 596"/>
                <a:gd name="T56" fmla="*/ 817 w 999"/>
                <a:gd name="T57" fmla="*/ 22 h 596"/>
                <a:gd name="T58" fmla="*/ 719 w 999"/>
                <a:gd name="T59" fmla="*/ 569 h 596"/>
                <a:gd name="T60" fmla="*/ 719 w 999"/>
                <a:gd name="T61" fmla="*/ 171 h 596"/>
                <a:gd name="T62" fmla="*/ 631 w 999"/>
                <a:gd name="T63" fmla="*/ 171 h 596"/>
                <a:gd name="T64" fmla="*/ 631 w 999"/>
                <a:gd name="T65" fmla="*/ 569 h 596"/>
                <a:gd name="T66" fmla="*/ 719 w 999"/>
                <a:gd name="T67" fmla="*/ 569 h 596"/>
                <a:gd name="T68" fmla="*/ 445 w 999"/>
                <a:gd name="T69" fmla="*/ 288 h 596"/>
                <a:gd name="T70" fmla="*/ 445 w 999"/>
                <a:gd name="T71" fmla="*/ 569 h 596"/>
                <a:gd name="T72" fmla="*/ 532 w 999"/>
                <a:gd name="T73" fmla="*/ 569 h 596"/>
                <a:gd name="T74" fmla="*/ 532 w 999"/>
                <a:gd name="T75" fmla="*/ 288 h 596"/>
                <a:gd name="T76" fmla="*/ 445 w 999"/>
                <a:gd name="T77" fmla="*/ 288 h 596"/>
                <a:gd name="T78" fmla="*/ 346 w 999"/>
                <a:gd name="T79" fmla="*/ 569 h 596"/>
                <a:gd name="T80" fmla="*/ 346 w 999"/>
                <a:gd name="T81" fmla="*/ 427 h 596"/>
                <a:gd name="T82" fmla="*/ 259 w 999"/>
                <a:gd name="T83" fmla="*/ 427 h 596"/>
                <a:gd name="T84" fmla="*/ 259 w 999"/>
                <a:gd name="T85" fmla="*/ 569 h 596"/>
                <a:gd name="T86" fmla="*/ 346 w 999"/>
                <a:gd name="T87" fmla="*/ 569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99" h="596">
                  <a:moveTo>
                    <a:pt x="793" y="0"/>
                  </a:moveTo>
                  <a:cubicBezTo>
                    <a:pt x="842" y="0"/>
                    <a:pt x="883" y="0"/>
                    <a:pt x="927" y="0"/>
                  </a:cubicBezTo>
                  <a:cubicBezTo>
                    <a:pt x="927" y="190"/>
                    <a:pt x="927" y="379"/>
                    <a:pt x="927" y="570"/>
                  </a:cubicBezTo>
                  <a:cubicBezTo>
                    <a:pt x="946" y="570"/>
                    <a:pt x="963" y="570"/>
                    <a:pt x="979" y="570"/>
                  </a:cubicBezTo>
                  <a:cubicBezTo>
                    <a:pt x="993" y="570"/>
                    <a:pt x="999" y="576"/>
                    <a:pt x="994" y="589"/>
                  </a:cubicBezTo>
                  <a:cubicBezTo>
                    <a:pt x="986" y="596"/>
                    <a:pt x="977" y="594"/>
                    <a:pt x="970" y="594"/>
                  </a:cubicBezTo>
                  <a:cubicBezTo>
                    <a:pt x="656" y="594"/>
                    <a:pt x="342" y="594"/>
                    <a:pt x="28" y="594"/>
                  </a:cubicBezTo>
                  <a:cubicBezTo>
                    <a:pt x="3" y="594"/>
                    <a:pt x="0" y="591"/>
                    <a:pt x="9" y="570"/>
                  </a:cubicBezTo>
                  <a:cubicBezTo>
                    <a:pt x="83" y="570"/>
                    <a:pt x="158" y="570"/>
                    <a:pt x="235" y="570"/>
                  </a:cubicBezTo>
                  <a:cubicBezTo>
                    <a:pt x="235" y="515"/>
                    <a:pt x="235" y="462"/>
                    <a:pt x="235" y="406"/>
                  </a:cubicBezTo>
                  <a:cubicBezTo>
                    <a:pt x="280" y="406"/>
                    <a:pt x="324" y="406"/>
                    <a:pt x="370" y="406"/>
                  </a:cubicBezTo>
                  <a:cubicBezTo>
                    <a:pt x="370" y="461"/>
                    <a:pt x="370" y="514"/>
                    <a:pt x="370" y="569"/>
                  </a:cubicBezTo>
                  <a:cubicBezTo>
                    <a:pt x="387" y="569"/>
                    <a:pt x="403" y="569"/>
                    <a:pt x="422" y="569"/>
                  </a:cubicBezTo>
                  <a:cubicBezTo>
                    <a:pt x="422" y="468"/>
                    <a:pt x="422" y="367"/>
                    <a:pt x="422" y="266"/>
                  </a:cubicBezTo>
                  <a:cubicBezTo>
                    <a:pt x="468" y="266"/>
                    <a:pt x="511" y="266"/>
                    <a:pt x="555" y="266"/>
                  </a:cubicBezTo>
                  <a:cubicBezTo>
                    <a:pt x="555" y="368"/>
                    <a:pt x="555" y="467"/>
                    <a:pt x="555" y="568"/>
                  </a:cubicBezTo>
                  <a:cubicBezTo>
                    <a:pt x="573" y="572"/>
                    <a:pt x="589" y="570"/>
                    <a:pt x="608" y="569"/>
                  </a:cubicBezTo>
                  <a:cubicBezTo>
                    <a:pt x="608" y="429"/>
                    <a:pt x="608" y="289"/>
                    <a:pt x="608" y="148"/>
                  </a:cubicBezTo>
                  <a:cubicBezTo>
                    <a:pt x="652" y="148"/>
                    <a:pt x="693" y="148"/>
                    <a:pt x="737" y="148"/>
                  </a:cubicBezTo>
                  <a:cubicBezTo>
                    <a:pt x="745" y="152"/>
                    <a:pt x="743" y="163"/>
                    <a:pt x="743" y="172"/>
                  </a:cubicBezTo>
                  <a:cubicBezTo>
                    <a:pt x="743" y="303"/>
                    <a:pt x="743" y="435"/>
                    <a:pt x="743" y="568"/>
                  </a:cubicBezTo>
                  <a:cubicBezTo>
                    <a:pt x="759" y="572"/>
                    <a:pt x="775" y="569"/>
                    <a:pt x="792" y="570"/>
                  </a:cubicBezTo>
                  <a:cubicBezTo>
                    <a:pt x="793" y="379"/>
                    <a:pt x="792" y="190"/>
                    <a:pt x="793" y="0"/>
                  </a:cubicBezTo>
                  <a:close/>
                  <a:moveTo>
                    <a:pt x="817" y="22"/>
                  </a:moveTo>
                  <a:cubicBezTo>
                    <a:pt x="817" y="206"/>
                    <a:pt x="817" y="387"/>
                    <a:pt x="817" y="569"/>
                  </a:cubicBezTo>
                  <a:cubicBezTo>
                    <a:pt x="847" y="569"/>
                    <a:pt x="876" y="569"/>
                    <a:pt x="905" y="569"/>
                  </a:cubicBezTo>
                  <a:cubicBezTo>
                    <a:pt x="905" y="477"/>
                    <a:pt x="905" y="386"/>
                    <a:pt x="905" y="296"/>
                  </a:cubicBezTo>
                  <a:cubicBezTo>
                    <a:pt x="905" y="205"/>
                    <a:pt x="905" y="114"/>
                    <a:pt x="905" y="22"/>
                  </a:cubicBezTo>
                  <a:cubicBezTo>
                    <a:pt x="875" y="22"/>
                    <a:pt x="846" y="22"/>
                    <a:pt x="817" y="22"/>
                  </a:cubicBezTo>
                  <a:close/>
                  <a:moveTo>
                    <a:pt x="719" y="569"/>
                  </a:moveTo>
                  <a:cubicBezTo>
                    <a:pt x="719" y="435"/>
                    <a:pt x="719" y="303"/>
                    <a:pt x="719" y="171"/>
                  </a:cubicBezTo>
                  <a:cubicBezTo>
                    <a:pt x="689" y="171"/>
                    <a:pt x="660" y="171"/>
                    <a:pt x="631" y="171"/>
                  </a:cubicBezTo>
                  <a:cubicBezTo>
                    <a:pt x="631" y="304"/>
                    <a:pt x="631" y="436"/>
                    <a:pt x="631" y="569"/>
                  </a:cubicBezTo>
                  <a:cubicBezTo>
                    <a:pt x="660" y="569"/>
                    <a:pt x="689" y="569"/>
                    <a:pt x="719" y="569"/>
                  </a:cubicBezTo>
                  <a:close/>
                  <a:moveTo>
                    <a:pt x="445" y="288"/>
                  </a:moveTo>
                  <a:cubicBezTo>
                    <a:pt x="445" y="382"/>
                    <a:pt x="445" y="475"/>
                    <a:pt x="445" y="569"/>
                  </a:cubicBezTo>
                  <a:cubicBezTo>
                    <a:pt x="475" y="569"/>
                    <a:pt x="504" y="569"/>
                    <a:pt x="532" y="569"/>
                  </a:cubicBezTo>
                  <a:cubicBezTo>
                    <a:pt x="532" y="474"/>
                    <a:pt x="532" y="381"/>
                    <a:pt x="532" y="288"/>
                  </a:cubicBezTo>
                  <a:cubicBezTo>
                    <a:pt x="502" y="288"/>
                    <a:pt x="474" y="288"/>
                    <a:pt x="445" y="288"/>
                  </a:cubicBezTo>
                  <a:close/>
                  <a:moveTo>
                    <a:pt x="346" y="569"/>
                  </a:moveTo>
                  <a:cubicBezTo>
                    <a:pt x="346" y="521"/>
                    <a:pt x="346" y="474"/>
                    <a:pt x="346" y="427"/>
                  </a:cubicBezTo>
                  <a:cubicBezTo>
                    <a:pt x="317" y="427"/>
                    <a:pt x="288" y="427"/>
                    <a:pt x="259" y="427"/>
                  </a:cubicBezTo>
                  <a:cubicBezTo>
                    <a:pt x="259" y="475"/>
                    <a:pt x="259" y="521"/>
                    <a:pt x="259" y="569"/>
                  </a:cubicBezTo>
                  <a:cubicBezTo>
                    <a:pt x="288" y="569"/>
                    <a:pt x="317" y="569"/>
                    <a:pt x="346" y="5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B4D0A"/>
                </a:solidFill>
                <a:effectLst/>
                <a:uLnTx/>
                <a:uFillTx/>
                <a:latin typeface="Calibri" panose="020F0502020204030204" pitchFamily="34" charset="0"/>
                <a:ea typeface="+mn-ea"/>
                <a:cs typeface="+mn-cs"/>
              </a:endParaRPr>
            </a:p>
          </p:txBody>
        </p:sp>
        <p:sp>
          <p:nvSpPr>
            <p:cNvPr id="17" name="Freeform 51">
              <a:extLst>
                <a:ext uri="{FF2B5EF4-FFF2-40B4-BE49-F238E27FC236}">
                  <a16:creationId xmlns:a16="http://schemas.microsoft.com/office/drawing/2014/main" id="{FACB90F2-AB06-69BB-C3C4-82BD1C39BBAE}"/>
                </a:ext>
              </a:extLst>
            </p:cNvPr>
            <p:cNvSpPr>
              <a:spLocks noEditPoints="1"/>
            </p:cNvSpPr>
            <p:nvPr/>
          </p:nvSpPr>
          <p:spPr bwMode="auto">
            <a:xfrm>
              <a:off x="-1033463" y="3957638"/>
              <a:ext cx="474663" cy="341313"/>
            </a:xfrm>
            <a:custGeom>
              <a:avLst/>
              <a:gdLst>
                <a:gd name="T0" fmla="*/ 873 w 987"/>
                <a:gd name="T1" fmla="*/ 0 h 711"/>
                <a:gd name="T2" fmla="*/ 987 w 987"/>
                <a:gd name="T3" fmla="*/ 11 h 711"/>
                <a:gd name="T4" fmla="*/ 977 w 987"/>
                <a:gd name="T5" fmla="*/ 119 h 711"/>
                <a:gd name="T6" fmla="*/ 957 w 987"/>
                <a:gd name="T7" fmla="*/ 122 h 711"/>
                <a:gd name="T8" fmla="*/ 958 w 987"/>
                <a:gd name="T9" fmla="*/ 49 h 711"/>
                <a:gd name="T10" fmla="*/ 373 w 987"/>
                <a:gd name="T11" fmla="*/ 542 h 711"/>
                <a:gd name="T12" fmla="*/ 318 w 987"/>
                <a:gd name="T13" fmla="*/ 622 h 711"/>
                <a:gd name="T14" fmla="*/ 267 w 987"/>
                <a:gd name="T15" fmla="*/ 538 h 711"/>
                <a:gd name="T16" fmla="*/ 204 w 987"/>
                <a:gd name="T17" fmla="*/ 534 h 711"/>
                <a:gd name="T18" fmla="*/ 109 w 987"/>
                <a:gd name="T19" fmla="*/ 619 h 711"/>
                <a:gd name="T20" fmla="*/ 84 w 987"/>
                <a:gd name="T21" fmla="*/ 699 h 711"/>
                <a:gd name="T22" fmla="*/ 17 w 987"/>
                <a:gd name="T23" fmla="*/ 686 h 711"/>
                <a:gd name="T24" fmla="*/ 13 w 987"/>
                <a:gd name="T25" fmla="*/ 619 h 711"/>
                <a:gd name="T26" fmla="*/ 93 w 987"/>
                <a:gd name="T27" fmla="*/ 603 h 711"/>
                <a:gd name="T28" fmla="*/ 188 w 987"/>
                <a:gd name="T29" fmla="*/ 517 h 711"/>
                <a:gd name="T30" fmla="*/ 206 w 987"/>
                <a:gd name="T31" fmla="*/ 443 h 711"/>
                <a:gd name="T32" fmla="*/ 272 w 987"/>
                <a:gd name="T33" fmla="*/ 444 h 711"/>
                <a:gd name="T34" fmla="*/ 285 w 987"/>
                <a:gd name="T35" fmla="*/ 522 h 711"/>
                <a:gd name="T36" fmla="*/ 359 w 987"/>
                <a:gd name="T37" fmla="*/ 524 h 711"/>
                <a:gd name="T38" fmla="*/ 944 w 987"/>
                <a:gd name="T39" fmla="*/ 30 h 711"/>
                <a:gd name="T40" fmla="*/ 873 w 987"/>
                <a:gd name="T41" fmla="*/ 21 h 711"/>
                <a:gd name="T42" fmla="*/ 873 w 987"/>
                <a:gd name="T43" fmla="*/ 0 h 711"/>
                <a:gd name="T44" fmla="*/ 237 w 987"/>
                <a:gd name="T45" fmla="*/ 457 h 711"/>
                <a:gd name="T46" fmla="*/ 206 w 987"/>
                <a:gd name="T47" fmla="*/ 489 h 711"/>
                <a:gd name="T48" fmla="*/ 238 w 987"/>
                <a:gd name="T49" fmla="*/ 521 h 711"/>
                <a:gd name="T50" fmla="*/ 270 w 987"/>
                <a:gd name="T51" fmla="*/ 487 h 711"/>
                <a:gd name="T52" fmla="*/ 237 w 987"/>
                <a:gd name="T53" fmla="*/ 457 h 711"/>
                <a:gd name="T54" fmla="*/ 319 w 987"/>
                <a:gd name="T55" fmla="*/ 534 h 711"/>
                <a:gd name="T56" fmla="*/ 287 w 987"/>
                <a:gd name="T57" fmla="*/ 568 h 711"/>
                <a:gd name="T58" fmla="*/ 320 w 987"/>
                <a:gd name="T59" fmla="*/ 598 h 711"/>
                <a:gd name="T60" fmla="*/ 352 w 987"/>
                <a:gd name="T61" fmla="*/ 564 h 711"/>
                <a:gd name="T62" fmla="*/ 319 w 987"/>
                <a:gd name="T63" fmla="*/ 534 h 711"/>
                <a:gd name="T64" fmla="*/ 92 w 987"/>
                <a:gd name="T65" fmla="*/ 649 h 711"/>
                <a:gd name="T66" fmla="*/ 60 w 987"/>
                <a:gd name="T67" fmla="*/ 618 h 711"/>
                <a:gd name="T68" fmla="*/ 27 w 987"/>
                <a:gd name="T69" fmla="*/ 651 h 711"/>
                <a:gd name="T70" fmla="*/ 59 w 987"/>
                <a:gd name="T71" fmla="*/ 682 h 711"/>
                <a:gd name="T72" fmla="*/ 92 w 987"/>
                <a:gd name="T73" fmla="*/ 649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7" h="711">
                  <a:moveTo>
                    <a:pt x="873" y="0"/>
                  </a:moveTo>
                  <a:cubicBezTo>
                    <a:pt x="909" y="1"/>
                    <a:pt x="947" y="4"/>
                    <a:pt x="987" y="11"/>
                  </a:cubicBezTo>
                  <a:cubicBezTo>
                    <a:pt x="983" y="49"/>
                    <a:pt x="980" y="85"/>
                    <a:pt x="977" y="119"/>
                  </a:cubicBezTo>
                  <a:cubicBezTo>
                    <a:pt x="972" y="126"/>
                    <a:pt x="966" y="128"/>
                    <a:pt x="957" y="122"/>
                  </a:cubicBezTo>
                  <a:cubicBezTo>
                    <a:pt x="951" y="100"/>
                    <a:pt x="961" y="76"/>
                    <a:pt x="958" y="49"/>
                  </a:cubicBezTo>
                  <a:cubicBezTo>
                    <a:pt x="762" y="214"/>
                    <a:pt x="568" y="378"/>
                    <a:pt x="373" y="542"/>
                  </a:cubicBezTo>
                  <a:cubicBezTo>
                    <a:pt x="382" y="602"/>
                    <a:pt x="348" y="622"/>
                    <a:pt x="318" y="622"/>
                  </a:cubicBezTo>
                  <a:cubicBezTo>
                    <a:pt x="280" y="622"/>
                    <a:pt x="262" y="593"/>
                    <a:pt x="267" y="538"/>
                  </a:cubicBezTo>
                  <a:cubicBezTo>
                    <a:pt x="246" y="545"/>
                    <a:pt x="224" y="548"/>
                    <a:pt x="204" y="534"/>
                  </a:cubicBezTo>
                  <a:cubicBezTo>
                    <a:pt x="172" y="563"/>
                    <a:pt x="141" y="591"/>
                    <a:pt x="109" y="619"/>
                  </a:cubicBezTo>
                  <a:cubicBezTo>
                    <a:pt x="119" y="662"/>
                    <a:pt x="112" y="686"/>
                    <a:pt x="84" y="699"/>
                  </a:cubicBezTo>
                  <a:cubicBezTo>
                    <a:pt x="61" y="711"/>
                    <a:pt x="34" y="706"/>
                    <a:pt x="17" y="686"/>
                  </a:cubicBezTo>
                  <a:cubicBezTo>
                    <a:pt x="2" y="668"/>
                    <a:pt x="0" y="639"/>
                    <a:pt x="13" y="619"/>
                  </a:cubicBezTo>
                  <a:cubicBezTo>
                    <a:pt x="30" y="595"/>
                    <a:pt x="56" y="589"/>
                    <a:pt x="93" y="603"/>
                  </a:cubicBezTo>
                  <a:cubicBezTo>
                    <a:pt x="124" y="574"/>
                    <a:pt x="156" y="545"/>
                    <a:pt x="188" y="517"/>
                  </a:cubicBezTo>
                  <a:cubicBezTo>
                    <a:pt x="178" y="481"/>
                    <a:pt x="184" y="458"/>
                    <a:pt x="206" y="443"/>
                  </a:cubicBezTo>
                  <a:cubicBezTo>
                    <a:pt x="225" y="430"/>
                    <a:pt x="253" y="430"/>
                    <a:pt x="272" y="444"/>
                  </a:cubicBezTo>
                  <a:cubicBezTo>
                    <a:pt x="293" y="460"/>
                    <a:pt x="298" y="485"/>
                    <a:pt x="285" y="522"/>
                  </a:cubicBezTo>
                  <a:cubicBezTo>
                    <a:pt x="311" y="506"/>
                    <a:pt x="335" y="508"/>
                    <a:pt x="359" y="524"/>
                  </a:cubicBezTo>
                  <a:cubicBezTo>
                    <a:pt x="554" y="360"/>
                    <a:pt x="748" y="196"/>
                    <a:pt x="944" y="30"/>
                  </a:cubicBezTo>
                  <a:cubicBezTo>
                    <a:pt x="919" y="24"/>
                    <a:pt x="895" y="27"/>
                    <a:pt x="873" y="21"/>
                  </a:cubicBezTo>
                  <a:cubicBezTo>
                    <a:pt x="868" y="15"/>
                    <a:pt x="867" y="9"/>
                    <a:pt x="873" y="0"/>
                  </a:cubicBezTo>
                  <a:close/>
                  <a:moveTo>
                    <a:pt x="237" y="457"/>
                  </a:moveTo>
                  <a:cubicBezTo>
                    <a:pt x="219" y="457"/>
                    <a:pt x="206" y="471"/>
                    <a:pt x="206" y="489"/>
                  </a:cubicBezTo>
                  <a:cubicBezTo>
                    <a:pt x="206" y="507"/>
                    <a:pt x="221" y="522"/>
                    <a:pt x="238" y="521"/>
                  </a:cubicBezTo>
                  <a:cubicBezTo>
                    <a:pt x="257" y="520"/>
                    <a:pt x="270" y="505"/>
                    <a:pt x="270" y="487"/>
                  </a:cubicBezTo>
                  <a:cubicBezTo>
                    <a:pt x="269" y="468"/>
                    <a:pt x="256" y="456"/>
                    <a:pt x="237" y="457"/>
                  </a:cubicBezTo>
                  <a:close/>
                  <a:moveTo>
                    <a:pt x="319" y="534"/>
                  </a:moveTo>
                  <a:cubicBezTo>
                    <a:pt x="301" y="534"/>
                    <a:pt x="286" y="550"/>
                    <a:pt x="287" y="568"/>
                  </a:cubicBezTo>
                  <a:cubicBezTo>
                    <a:pt x="288" y="585"/>
                    <a:pt x="303" y="598"/>
                    <a:pt x="320" y="598"/>
                  </a:cubicBezTo>
                  <a:cubicBezTo>
                    <a:pt x="338" y="598"/>
                    <a:pt x="353" y="583"/>
                    <a:pt x="352" y="564"/>
                  </a:cubicBezTo>
                  <a:cubicBezTo>
                    <a:pt x="351" y="547"/>
                    <a:pt x="337" y="534"/>
                    <a:pt x="319" y="534"/>
                  </a:cubicBezTo>
                  <a:close/>
                  <a:moveTo>
                    <a:pt x="92" y="649"/>
                  </a:moveTo>
                  <a:cubicBezTo>
                    <a:pt x="91" y="630"/>
                    <a:pt x="78" y="618"/>
                    <a:pt x="60" y="618"/>
                  </a:cubicBezTo>
                  <a:cubicBezTo>
                    <a:pt x="41" y="618"/>
                    <a:pt x="27" y="633"/>
                    <a:pt x="27" y="651"/>
                  </a:cubicBezTo>
                  <a:cubicBezTo>
                    <a:pt x="28" y="668"/>
                    <a:pt x="42" y="682"/>
                    <a:pt x="59" y="682"/>
                  </a:cubicBezTo>
                  <a:cubicBezTo>
                    <a:pt x="78" y="682"/>
                    <a:pt x="92" y="667"/>
                    <a:pt x="92" y="6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B4D0A"/>
                </a:solidFill>
                <a:effectLst/>
                <a:uLnTx/>
                <a:uFillTx/>
                <a:latin typeface="Calibri" panose="020F0502020204030204" pitchFamily="34" charset="0"/>
                <a:ea typeface="+mn-ea"/>
                <a:cs typeface="+mn-cs"/>
              </a:endParaRPr>
            </a:p>
          </p:txBody>
        </p:sp>
        <p:sp>
          <p:nvSpPr>
            <p:cNvPr id="18" name="Freeform 52">
              <a:extLst>
                <a:ext uri="{FF2B5EF4-FFF2-40B4-BE49-F238E27FC236}">
                  <a16:creationId xmlns:a16="http://schemas.microsoft.com/office/drawing/2014/main" id="{7A9FAE1A-5A0A-2EEF-A51A-692F5E208D38}"/>
                </a:ext>
              </a:extLst>
            </p:cNvPr>
            <p:cNvSpPr>
              <a:spLocks noEditPoints="1"/>
            </p:cNvSpPr>
            <p:nvPr/>
          </p:nvSpPr>
          <p:spPr bwMode="auto">
            <a:xfrm>
              <a:off x="-1006475" y="3911600"/>
              <a:ext cx="228600" cy="228600"/>
            </a:xfrm>
            <a:custGeom>
              <a:avLst/>
              <a:gdLst>
                <a:gd name="T0" fmla="*/ 475 w 475"/>
                <a:gd name="T1" fmla="*/ 238 h 476"/>
                <a:gd name="T2" fmla="*/ 236 w 475"/>
                <a:gd name="T3" fmla="*/ 476 h 476"/>
                <a:gd name="T4" fmla="*/ 0 w 475"/>
                <a:gd name="T5" fmla="*/ 239 h 476"/>
                <a:gd name="T6" fmla="*/ 238 w 475"/>
                <a:gd name="T7" fmla="*/ 0 h 476"/>
                <a:gd name="T8" fmla="*/ 475 w 475"/>
                <a:gd name="T9" fmla="*/ 238 h 476"/>
                <a:gd name="T10" fmla="*/ 451 w 475"/>
                <a:gd name="T11" fmla="*/ 239 h 476"/>
                <a:gd name="T12" fmla="*/ 244 w 475"/>
                <a:gd name="T13" fmla="*/ 24 h 476"/>
                <a:gd name="T14" fmla="*/ 23 w 475"/>
                <a:gd name="T15" fmla="*/ 234 h 476"/>
                <a:gd name="T16" fmla="*/ 230 w 475"/>
                <a:gd name="T17" fmla="*/ 452 h 476"/>
                <a:gd name="T18" fmla="*/ 451 w 475"/>
                <a:gd name="T19" fmla="*/ 239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5" h="476">
                  <a:moveTo>
                    <a:pt x="475" y="238"/>
                  </a:moveTo>
                  <a:cubicBezTo>
                    <a:pt x="475" y="370"/>
                    <a:pt x="368" y="476"/>
                    <a:pt x="236" y="476"/>
                  </a:cubicBezTo>
                  <a:cubicBezTo>
                    <a:pt x="107" y="476"/>
                    <a:pt x="0" y="368"/>
                    <a:pt x="0" y="239"/>
                  </a:cubicBezTo>
                  <a:cubicBezTo>
                    <a:pt x="0" y="107"/>
                    <a:pt x="107" y="0"/>
                    <a:pt x="238" y="0"/>
                  </a:cubicBezTo>
                  <a:cubicBezTo>
                    <a:pt x="369" y="0"/>
                    <a:pt x="475" y="107"/>
                    <a:pt x="475" y="238"/>
                  </a:cubicBezTo>
                  <a:close/>
                  <a:moveTo>
                    <a:pt x="451" y="239"/>
                  </a:moveTo>
                  <a:cubicBezTo>
                    <a:pt x="452" y="123"/>
                    <a:pt x="358" y="25"/>
                    <a:pt x="244" y="24"/>
                  </a:cubicBezTo>
                  <a:cubicBezTo>
                    <a:pt x="123" y="23"/>
                    <a:pt x="24" y="116"/>
                    <a:pt x="23" y="234"/>
                  </a:cubicBezTo>
                  <a:cubicBezTo>
                    <a:pt x="22" y="351"/>
                    <a:pt x="117" y="451"/>
                    <a:pt x="230" y="452"/>
                  </a:cubicBezTo>
                  <a:cubicBezTo>
                    <a:pt x="355" y="453"/>
                    <a:pt x="450" y="361"/>
                    <a:pt x="451"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B4D0A"/>
                </a:solidFill>
                <a:effectLst/>
                <a:uLnTx/>
                <a:uFillTx/>
                <a:latin typeface="Calibri" panose="020F0502020204030204" pitchFamily="34" charset="0"/>
                <a:ea typeface="+mn-ea"/>
                <a:cs typeface="+mn-cs"/>
              </a:endParaRPr>
            </a:p>
          </p:txBody>
        </p:sp>
        <p:sp>
          <p:nvSpPr>
            <p:cNvPr id="19" name="Freeform 53">
              <a:extLst>
                <a:ext uri="{FF2B5EF4-FFF2-40B4-BE49-F238E27FC236}">
                  <a16:creationId xmlns:a16="http://schemas.microsoft.com/office/drawing/2014/main" id="{A31AA4EA-F7C8-2DCB-C40B-F8495C9D6999}"/>
                </a:ext>
              </a:extLst>
            </p:cNvPr>
            <p:cNvSpPr>
              <a:spLocks noEditPoints="1"/>
            </p:cNvSpPr>
            <p:nvPr/>
          </p:nvSpPr>
          <p:spPr bwMode="auto">
            <a:xfrm>
              <a:off x="-942975" y="3949700"/>
              <a:ext cx="101600" cy="153988"/>
            </a:xfrm>
            <a:custGeom>
              <a:avLst/>
              <a:gdLst>
                <a:gd name="T0" fmla="*/ 93 w 210"/>
                <a:gd name="T1" fmla="*/ 19 h 320"/>
                <a:gd name="T2" fmla="*/ 95 w 210"/>
                <a:gd name="T3" fmla="*/ 2 h 320"/>
                <a:gd name="T4" fmla="*/ 118 w 210"/>
                <a:gd name="T5" fmla="*/ 2 h 320"/>
                <a:gd name="T6" fmla="*/ 120 w 210"/>
                <a:gd name="T7" fmla="*/ 20 h 320"/>
                <a:gd name="T8" fmla="*/ 161 w 210"/>
                <a:gd name="T9" fmla="*/ 29 h 320"/>
                <a:gd name="T10" fmla="*/ 197 w 210"/>
                <a:gd name="T11" fmla="*/ 48 h 320"/>
                <a:gd name="T12" fmla="*/ 174 w 210"/>
                <a:gd name="T13" fmla="*/ 83 h 320"/>
                <a:gd name="T14" fmla="*/ 120 w 210"/>
                <a:gd name="T15" fmla="*/ 63 h 320"/>
                <a:gd name="T16" fmla="*/ 120 w 210"/>
                <a:gd name="T17" fmla="*/ 134 h 320"/>
                <a:gd name="T18" fmla="*/ 205 w 210"/>
                <a:gd name="T19" fmla="*/ 221 h 320"/>
                <a:gd name="T20" fmla="*/ 120 w 210"/>
                <a:gd name="T21" fmla="*/ 293 h 320"/>
                <a:gd name="T22" fmla="*/ 118 w 210"/>
                <a:gd name="T23" fmla="*/ 318 h 320"/>
                <a:gd name="T24" fmla="*/ 95 w 210"/>
                <a:gd name="T25" fmla="*/ 318 h 320"/>
                <a:gd name="T26" fmla="*/ 93 w 210"/>
                <a:gd name="T27" fmla="*/ 292 h 320"/>
                <a:gd name="T28" fmla="*/ 0 w 210"/>
                <a:gd name="T29" fmla="*/ 249 h 320"/>
                <a:gd name="T30" fmla="*/ 27 w 210"/>
                <a:gd name="T31" fmla="*/ 217 h 320"/>
                <a:gd name="T32" fmla="*/ 93 w 210"/>
                <a:gd name="T33" fmla="*/ 249 h 320"/>
                <a:gd name="T34" fmla="*/ 93 w 210"/>
                <a:gd name="T35" fmla="*/ 175 h 320"/>
                <a:gd name="T36" fmla="*/ 11 w 210"/>
                <a:gd name="T37" fmla="*/ 86 h 320"/>
                <a:gd name="T38" fmla="*/ 93 w 210"/>
                <a:gd name="T39" fmla="*/ 19 h 320"/>
                <a:gd name="T40" fmla="*/ 120 w 210"/>
                <a:gd name="T41" fmla="*/ 250 h 320"/>
                <a:gd name="T42" fmla="*/ 159 w 210"/>
                <a:gd name="T43" fmla="*/ 218 h 320"/>
                <a:gd name="T44" fmla="*/ 120 w 210"/>
                <a:gd name="T45" fmla="*/ 183 h 320"/>
                <a:gd name="T46" fmla="*/ 120 w 210"/>
                <a:gd name="T47" fmla="*/ 250 h 320"/>
                <a:gd name="T48" fmla="*/ 94 w 210"/>
                <a:gd name="T49" fmla="*/ 63 h 320"/>
                <a:gd name="T50" fmla="*/ 57 w 210"/>
                <a:gd name="T51" fmla="*/ 92 h 320"/>
                <a:gd name="T52" fmla="*/ 94 w 210"/>
                <a:gd name="T53" fmla="*/ 124 h 320"/>
                <a:gd name="T54" fmla="*/ 94 w 210"/>
                <a:gd name="T55" fmla="*/ 6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0" h="320">
                  <a:moveTo>
                    <a:pt x="93" y="19"/>
                  </a:moveTo>
                  <a:cubicBezTo>
                    <a:pt x="94" y="13"/>
                    <a:pt x="95" y="8"/>
                    <a:pt x="95" y="2"/>
                  </a:cubicBezTo>
                  <a:cubicBezTo>
                    <a:pt x="103" y="0"/>
                    <a:pt x="110" y="0"/>
                    <a:pt x="118" y="2"/>
                  </a:cubicBezTo>
                  <a:cubicBezTo>
                    <a:pt x="119" y="8"/>
                    <a:pt x="120" y="13"/>
                    <a:pt x="120" y="20"/>
                  </a:cubicBezTo>
                  <a:cubicBezTo>
                    <a:pt x="135" y="22"/>
                    <a:pt x="148" y="24"/>
                    <a:pt x="161" y="29"/>
                  </a:cubicBezTo>
                  <a:cubicBezTo>
                    <a:pt x="174" y="34"/>
                    <a:pt x="186" y="40"/>
                    <a:pt x="197" y="48"/>
                  </a:cubicBezTo>
                  <a:cubicBezTo>
                    <a:pt x="192" y="62"/>
                    <a:pt x="183" y="72"/>
                    <a:pt x="174" y="83"/>
                  </a:cubicBezTo>
                  <a:cubicBezTo>
                    <a:pt x="157" y="74"/>
                    <a:pt x="140" y="64"/>
                    <a:pt x="120" y="63"/>
                  </a:cubicBezTo>
                  <a:cubicBezTo>
                    <a:pt x="120" y="87"/>
                    <a:pt x="120" y="110"/>
                    <a:pt x="120" y="134"/>
                  </a:cubicBezTo>
                  <a:cubicBezTo>
                    <a:pt x="165" y="147"/>
                    <a:pt x="210" y="160"/>
                    <a:pt x="205" y="221"/>
                  </a:cubicBezTo>
                  <a:cubicBezTo>
                    <a:pt x="202" y="261"/>
                    <a:pt x="178" y="281"/>
                    <a:pt x="120" y="293"/>
                  </a:cubicBezTo>
                  <a:cubicBezTo>
                    <a:pt x="119" y="301"/>
                    <a:pt x="119" y="309"/>
                    <a:pt x="118" y="318"/>
                  </a:cubicBezTo>
                  <a:cubicBezTo>
                    <a:pt x="110" y="320"/>
                    <a:pt x="103" y="320"/>
                    <a:pt x="95" y="318"/>
                  </a:cubicBezTo>
                  <a:cubicBezTo>
                    <a:pt x="95" y="309"/>
                    <a:pt x="94" y="301"/>
                    <a:pt x="93" y="292"/>
                  </a:cubicBezTo>
                  <a:cubicBezTo>
                    <a:pt x="58" y="286"/>
                    <a:pt x="26" y="274"/>
                    <a:pt x="0" y="249"/>
                  </a:cubicBezTo>
                  <a:cubicBezTo>
                    <a:pt x="9" y="238"/>
                    <a:pt x="18" y="228"/>
                    <a:pt x="27" y="217"/>
                  </a:cubicBezTo>
                  <a:cubicBezTo>
                    <a:pt x="47" y="231"/>
                    <a:pt x="67" y="246"/>
                    <a:pt x="93" y="249"/>
                  </a:cubicBezTo>
                  <a:cubicBezTo>
                    <a:pt x="93" y="224"/>
                    <a:pt x="93" y="201"/>
                    <a:pt x="93" y="175"/>
                  </a:cubicBezTo>
                  <a:cubicBezTo>
                    <a:pt x="50" y="162"/>
                    <a:pt x="4" y="149"/>
                    <a:pt x="11" y="86"/>
                  </a:cubicBezTo>
                  <a:cubicBezTo>
                    <a:pt x="16" y="51"/>
                    <a:pt x="40" y="30"/>
                    <a:pt x="93" y="19"/>
                  </a:cubicBezTo>
                  <a:close/>
                  <a:moveTo>
                    <a:pt x="120" y="250"/>
                  </a:moveTo>
                  <a:cubicBezTo>
                    <a:pt x="146" y="245"/>
                    <a:pt x="159" y="235"/>
                    <a:pt x="159" y="218"/>
                  </a:cubicBezTo>
                  <a:cubicBezTo>
                    <a:pt x="160" y="200"/>
                    <a:pt x="148" y="190"/>
                    <a:pt x="120" y="183"/>
                  </a:cubicBezTo>
                  <a:cubicBezTo>
                    <a:pt x="120" y="205"/>
                    <a:pt x="120" y="227"/>
                    <a:pt x="120" y="250"/>
                  </a:cubicBezTo>
                  <a:close/>
                  <a:moveTo>
                    <a:pt x="94" y="63"/>
                  </a:moveTo>
                  <a:cubicBezTo>
                    <a:pt x="71" y="64"/>
                    <a:pt x="58" y="75"/>
                    <a:pt x="57" y="92"/>
                  </a:cubicBezTo>
                  <a:cubicBezTo>
                    <a:pt x="56" y="110"/>
                    <a:pt x="70" y="122"/>
                    <a:pt x="94" y="124"/>
                  </a:cubicBezTo>
                  <a:cubicBezTo>
                    <a:pt x="94" y="104"/>
                    <a:pt x="94" y="83"/>
                    <a:pt x="94"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B4D0A"/>
                </a:solidFill>
                <a:effectLst/>
                <a:uLnTx/>
                <a:uFillTx/>
                <a:latin typeface="Calibri" panose="020F0502020204030204" pitchFamily="34" charset="0"/>
                <a:ea typeface="+mn-ea"/>
                <a:cs typeface="+mn-cs"/>
              </a:endParaRPr>
            </a:p>
          </p:txBody>
        </p:sp>
      </p:grpSp>
      <p:pic>
        <p:nvPicPr>
          <p:cNvPr id="20" name="Picture 19">
            <a:extLst>
              <a:ext uri="{FF2B5EF4-FFF2-40B4-BE49-F238E27FC236}">
                <a16:creationId xmlns:a16="http://schemas.microsoft.com/office/drawing/2014/main" id="{2BC8CC43-CEEE-5A41-9B66-9DA0388FA3F8}"/>
              </a:ext>
            </a:extLst>
          </p:cNvPr>
          <p:cNvPicPr>
            <a:picLocks noChangeAspect="1"/>
          </p:cNvPicPr>
          <p:nvPr/>
        </p:nvPicPr>
        <p:blipFill>
          <a:blip r:embed="rId3">
            <a:biLevel thresh="75000"/>
            <a:extLst>
              <a:ext uri="{28A0092B-C50C-407E-A947-70E740481C1C}">
                <a14:useLocalDpi xmlns:a14="http://schemas.microsoft.com/office/drawing/2010/main"/>
              </a:ext>
            </a:extLst>
          </a:blip>
          <a:stretch>
            <a:fillRect/>
          </a:stretch>
        </p:blipFill>
        <p:spPr>
          <a:xfrm>
            <a:off x="6120994" y="1276226"/>
            <a:ext cx="461490" cy="568621"/>
          </a:xfrm>
          <a:prstGeom prst="rect">
            <a:avLst/>
          </a:prstGeom>
        </p:spPr>
      </p:pic>
      <p:pic>
        <p:nvPicPr>
          <p:cNvPr id="21" name="Picture 20">
            <a:extLst>
              <a:ext uri="{FF2B5EF4-FFF2-40B4-BE49-F238E27FC236}">
                <a16:creationId xmlns:a16="http://schemas.microsoft.com/office/drawing/2014/main" id="{6C83EB0C-4156-912F-BC8B-248BB665B17F}"/>
              </a:ext>
            </a:extLst>
          </p:cNvPr>
          <p:cNvPicPr>
            <a:picLocks noChangeAspect="1"/>
          </p:cNvPicPr>
          <p:nvPr/>
        </p:nvPicPr>
        <p:blipFill>
          <a:blip r:embed="rId4" cstate="screen">
            <a:biLevel thresh="75000"/>
            <a:extLst>
              <a:ext uri="{28A0092B-C50C-407E-A947-70E740481C1C}">
                <a14:useLocalDpi xmlns:a14="http://schemas.microsoft.com/office/drawing/2010/main"/>
              </a:ext>
            </a:extLst>
          </a:blip>
          <a:stretch>
            <a:fillRect/>
          </a:stretch>
        </p:blipFill>
        <p:spPr>
          <a:xfrm>
            <a:off x="8296789" y="1371617"/>
            <a:ext cx="617728" cy="473230"/>
          </a:xfrm>
          <a:prstGeom prst="rect">
            <a:avLst/>
          </a:prstGeom>
        </p:spPr>
      </p:pic>
      <p:grpSp>
        <p:nvGrpSpPr>
          <p:cNvPr id="22" name="Group 4">
            <a:extLst>
              <a:ext uri="{FF2B5EF4-FFF2-40B4-BE49-F238E27FC236}">
                <a16:creationId xmlns:a16="http://schemas.microsoft.com/office/drawing/2014/main" id="{358A00A4-5807-086B-6FD3-8BD1E58682D8}"/>
              </a:ext>
            </a:extLst>
          </p:cNvPr>
          <p:cNvGrpSpPr>
            <a:grpSpLocks noChangeAspect="1"/>
          </p:cNvGrpSpPr>
          <p:nvPr/>
        </p:nvGrpSpPr>
        <p:grpSpPr bwMode="auto">
          <a:xfrm>
            <a:off x="10562388" y="1455900"/>
            <a:ext cx="594360" cy="322272"/>
            <a:chOff x="1148" y="2607"/>
            <a:chExt cx="722" cy="451"/>
          </a:xfrm>
          <a:solidFill>
            <a:schemeClr val="tx1"/>
          </a:solidFill>
        </p:grpSpPr>
        <p:sp>
          <p:nvSpPr>
            <p:cNvPr id="23" name="Freeform 5">
              <a:extLst>
                <a:ext uri="{FF2B5EF4-FFF2-40B4-BE49-F238E27FC236}">
                  <a16:creationId xmlns:a16="http://schemas.microsoft.com/office/drawing/2014/main" id="{572F4A2F-EEE2-26AA-07AF-18FDFA198B0F}"/>
                </a:ext>
              </a:extLst>
            </p:cNvPr>
            <p:cNvSpPr>
              <a:spLocks/>
            </p:cNvSpPr>
            <p:nvPr/>
          </p:nvSpPr>
          <p:spPr bwMode="auto">
            <a:xfrm>
              <a:off x="1251" y="2623"/>
              <a:ext cx="477" cy="435"/>
            </a:xfrm>
            <a:custGeom>
              <a:avLst/>
              <a:gdLst>
                <a:gd name="T0" fmla="*/ 731 w 1352"/>
                <a:gd name="T1" fmla="*/ 1236 h 1236"/>
                <a:gd name="T2" fmla="*/ 580 w 1352"/>
                <a:gd name="T3" fmla="*/ 1186 h 1236"/>
                <a:gd name="T4" fmla="*/ 192 w 1352"/>
                <a:gd name="T5" fmla="*/ 885 h 1236"/>
                <a:gd name="T6" fmla="*/ 88 w 1352"/>
                <a:gd name="T7" fmla="*/ 782 h 1236"/>
                <a:gd name="T8" fmla="*/ 21 w 1352"/>
                <a:gd name="T9" fmla="*/ 714 h 1236"/>
                <a:gd name="T10" fmla="*/ 16 w 1352"/>
                <a:gd name="T11" fmla="*/ 654 h 1236"/>
                <a:gd name="T12" fmla="*/ 76 w 1352"/>
                <a:gd name="T13" fmla="*/ 649 h 1236"/>
                <a:gd name="T14" fmla="*/ 149 w 1352"/>
                <a:gd name="T15" fmla="*/ 723 h 1236"/>
                <a:gd name="T16" fmla="*/ 246 w 1352"/>
                <a:gd name="T17" fmla="*/ 819 h 1236"/>
                <a:gd name="T18" fmla="*/ 626 w 1352"/>
                <a:gd name="T19" fmla="*/ 1115 h 1236"/>
                <a:gd name="T20" fmla="*/ 731 w 1352"/>
                <a:gd name="T21" fmla="*/ 1151 h 1236"/>
                <a:gd name="T22" fmla="*/ 776 w 1352"/>
                <a:gd name="T23" fmla="*/ 1136 h 1236"/>
                <a:gd name="T24" fmla="*/ 806 w 1352"/>
                <a:gd name="T25" fmla="*/ 1109 h 1236"/>
                <a:gd name="T26" fmla="*/ 845 w 1352"/>
                <a:gd name="T27" fmla="*/ 1119 h 1236"/>
                <a:gd name="T28" fmla="*/ 894 w 1352"/>
                <a:gd name="T29" fmla="*/ 1127 h 1236"/>
                <a:gd name="T30" fmla="*/ 945 w 1352"/>
                <a:gd name="T31" fmla="*/ 1061 h 1236"/>
                <a:gd name="T32" fmla="*/ 972 w 1352"/>
                <a:gd name="T33" fmla="*/ 1025 h 1236"/>
                <a:gd name="T34" fmla="*/ 1016 w 1352"/>
                <a:gd name="T35" fmla="*/ 1034 h 1236"/>
                <a:gd name="T36" fmla="*/ 1083 w 1352"/>
                <a:gd name="T37" fmla="*/ 1033 h 1236"/>
                <a:gd name="T38" fmla="*/ 1115 w 1352"/>
                <a:gd name="T39" fmla="*/ 985 h 1236"/>
                <a:gd name="T40" fmla="*/ 1136 w 1352"/>
                <a:gd name="T41" fmla="*/ 943 h 1236"/>
                <a:gd name="T42" fmla="*/ 1182 w 1352"/>
                <a:gd name="T43" fmla="*/ 945 h 1236"/>
                <a:gd name="T44" fmla="*/ 1234 w 1352"/>
                <a:gd name="T45" fmla="*/ 935 h 1236"/>
                <a:gd name="T46" fmla="*/ 1247 w 1352"/>
                <a:gd name="T47" fmla="*/ 871 h 1236"/>
                <a:gd name="T48" fmla="*/ 947 w 1352"/>
                <a:gd name="T49" fmla="*/ 587 h 1236"/>
                <a:gd name="T50" fmla="*/ 763 w 1352"/>
                <a:gd name="T51" fmla="*/ 432 h 1236"/>
                <a:gd name="T52" fmla="*/ 734 w 1352"/>
                <a:gd name="T53" fmla="*/ 445 h 1236"/>
                <a:gd name="T54" fmla="*/ 669 w 1352"/>
                <a:gd name="T55" fmla="*/ 465 h 1236"/>
                <a:gd name="T56" fmla="*/ 419 w 1352"/>
                <a:gd name="T57" fmla="*/ 551 h 1236"/>
                <a:gd name="T58" fmla="*/ 346 w 1352"/>
                <a:gd name="T59" fmla="*/ 474 h 1236"/>
                <a:gd name="T60" fmla="*/ 463 w 1352"/>
                <a:gd name="T61" fmla="*/ 211 h 1236"/>
                <a:gd name="T62" fmla="*/ 919 w 1352"/>
                <a:gd name="T63" fmla="*/ 88 h 1236"/>
                <a:gd name="T64" fmla="*/ 1257 w 1352"/>
                <a:gd name="T65" fmla="*/ 222 h 1236"/>
                <a:gd name="T66" fmla="*/ 1283 w 1352"/>
                <a:gd name="T67" fmla="*/ 277 h 1236"/>
                <a:gd name="T68" fmla="*/ 1229 w 1352"/>
                <a:gd name="T69" fmla="*/ 303 h 1236"/>
                <a:gd name="T70" fmla="*/ 884 w 1352"/>
                <a:gd name="T71" fmla="*/ 166 h 1236"/>
                <a:gd name="T72" fmla="*/ 523 w 1352"/>
                <a:gd name="T73" fmla="*/ 272 h 1236"/>
                <a:gd name="T74" fmla="*/ 429 w 1352"/>
                <a:gd name="T75" fmla="*/ 455 h 1236"/>
                <a:gd name="T76" fmla="*/ 446 w 1352"/>
                <a:gd name="T77" fmla="*/ 470 h 1236"/>
                <a:gd name="T78" fmla="*/ 610 w 1352"/>
                <a:gd name="T79" fmla="*/ 402 h 1236"/>
                <a:gd name="T80" fmla="*/ 641 w 1352"/>
                <a:gd name="T81" fmla="*/ 383 h 1236"/>
                <a:gd name="T82" fmla="*/ 699 w 1352"/>
                <a:gd name="T83" fmla="*/ 367 h 1236"/>
                <a:gd name="T84" fmla="*/ 759 w 1352"/>
                <a:gd name="T85" fmla="*/ 343 h 1236"/>
                <a:gd name="T86" fmla="*/ 804 w 1352"/>
                <a:gd name="T87" fmla="*/ 353 h 1236"/>
                <a:gd name="T88" fmla="*/ 1001 w 1352"/>
                <a:gd name="T89" fmla="*/ 521 h 1236"/>
                <a:gd name="T90" fmla="*/ 1324 w 1352"/>
                <a:gd name="T91" fmla="*/ 834 h 1236"/>
                <a:gd name="T92" fmla="*/ 1290 w 1352"/>
                <a:gd name="T93" fmla="*/ 1000 h 1236"/>
                <a:gd name="T94" fmla="*/ 1192 w 1352"/>
                <a:gd name="T95" fmla="*/ 1035 h 1236"/>
                <a:gd name="T96" fmla="*/ 1121 w 1352"/>
                <a:gd name="T97" fmla="*/ 1109 h 1236"/>
                <a:gd name="T98" fmla="*/ 1014 w 1352"/>
                <a:gd name="T99" fmla="*/ 1124 h 1236"/>
                <a:gd name="T100" fmla="*/ 925 w 1352"/>
                <a:gd name="T101" fmla="*/ 1206 h 1236"/>
                <a:gd name="T102" fmla="*/ 828 w 1352"/>
                <a:gd name="T103" fmla="*/ 1207 h 1236"/>
                <a:gd name="T104" fmla="*/ 731 w 1352"/>
                <a:gd name="T105" fmla="*/ 1236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52" h="1236">
                  <a:moveTo>
                    <a:pt x="731" y="1236"/>
                  </a:moveTo>
                  <a:cubicBezTo>
                    <a:pt x="679" y="1236"/>
                    <a:pt x="611" y="1207"/>
                    <a:pt x="580" y="1186"/>
                  </a:cubicBezTo>
                  <a:cubicBezTo>
                    <a:pt x="541" y="1161"/>
                    <a:pt x="350" y="1018"/>
                    <a:pt x="192" y="885"/>
                  </a:cubicBezTo>
                  <a:cubicBezTo>
                    <a:pt x="165" y="862"/>
                    <a:pt x="126" y="821"/>
                    <a:pt x="88" y="782"/>
                  </a:cubicBezTo>
                  <a:cubicBezTo>
                    <a:pt x="60" y="752"/>
                    <a:pt x="34" y="725"/>
                    <a:pt x="21" y="714"/>
                  </a:cubicBezTo>
                  <a:cubicBezTo>
                    <a:pt x="3" y="699"/>
                    <a:pt x="0" y="672"/>
                    <a:pt x="16" y="654"/>
                  </a:cubicBezTo>
                  <a:cubicBezTo>
                    <a:pt x="31" y="636"/>
                    <a:pt x="58" y="633"/>
                    <a:pt x="76" y="649"/>
                  </a:cubicBezTo>
                  <a:cubicBezTo>
                    <a:pt x="90" y="661"/>
                    <a:pt x="119" y="690"/>
                    <a:pt x="149" y="723"/>
                  </a:cubicBezTo>
                  <a:cubicBezTo>
                    <a:pt x="184" y="759"/>
                    <a:pt x="224" y="800"/>
                    <a:pt x="246" y="819"/>
                  </a:cubicBezTo>
                  <a:cubicBezTo>
                    <a:pt x="409" y="955"/>
                    <a:pt x="597" y="1095"/>
                    <a:pt x="626" y="1115"/>
                  </a:cubicBezTo>
                  <a:cubicBezTo>
                    <a:pt x="651" y="1131"/>
                    <a:pt x="703" y="1151"/>
                    <a:pt x="731" y="1151"/>
                  </a:cubicBezTo>
                  <a:cubicBezTo>
                    <a:pt x="771" y="1151"/>
                    <a:pt x="775" y="1140"/>
                    <a:pt x="776" y="1136"/>
                  </a:cubicBezTo>
                  <a:cubicBezTo>
                    <a:pt x="781" y="1123"/>
                    <a:pt x="792" y="1113"/>
                    <a:pt x="806" y="1109"/>
                  </a:cubicBezTo>
                  <a:cubicBezTo>
                    <a:pt x="820" y="1106"/>
                    <a:pt x="835" y="1110"/>
                    <a:pt x="845" y="1119"/>
                  </a:cubicBezTo>
                  <a:cubicBezTo>
                    <a:pt x="862" y="1135"/>
                    <a:pt x="881" y="1132"/>
                    <a:pt x="894" y="1127"/>
                  </a:cubicBezTo>
                  <a:cubicBezTo>
                    <a:pt x="921" y="1116"/>
                    <a:pt x="942" y="1089"/>
                    <a:pt x="945" y="1061"/>
                  </a:cubicBezTo>
                  <a:cubicBezTo>
                    <a:pt x="946" y="1045"/>
                    <a:pt x="957" y="1031"/>
                    <a:pt x="972" y="1025"/>
                  </a:cubicBezTo>
                  <a:cubicBezTo>
                    <a:pt x="987" y="1020"/>
                    <a:pt x="1004" y="1023"/>
                    <a:pt x="1016" y="1034"/>
                  </a:cubicBezTo>
                  <a:cubicBezTo>
                    <a:pt x="1027" y="1044"/>
                    <a:pt x="1055" y="1046"/>
                    <a:pt x="1083" y="1033"/>
                  </a:cubicBezTo>
                  <a:cubicBezTo>
                    <a:pt x="1093" y="1027"/>
                    <a:pt x="1118" y="1012"/>
                    <a:pt x="1115" y="985"/>
                  </a:cubicBezTo>
                  <a:cubicBezTo>
                    <a:pt x="1113" y="968"/>
                    <a:pt x="1121" y="952"/>
                    <a:pt x="1136" y="943"/>
                  </a:cubicBezTo>
                  <a:cubicBezTo>
                    <a:pt x="1150" y="935"/>
                    <a:pt x="1168" y="935"/>
                    <a:pt x="1182" y="945"/>
                  </a:cubicBezTo>
                  <a:cubicBezTo>
                    <a:pt x="1194" y="954"/>
                    <a:pt x="1218" y="949"/>
                    <a:pt x="1234" y="935"/>
                  </a:cubicBezTo>
                  <a:cubicBezTo>
                    <a:pt x="1246" y="925"/>
                    <a:pt x="1263" y="903"/>
                    <a:pt x="1247" y="871"/>
                  </a:cubicBezTo>
                  <a:cubicBezTo>
                    <a:pt x="1215" y="804"/>
                    <a:pt x="1073" y="689"/>
                    <a:pt x="947" y="587"/>
                  </a:cubicBezTo>
                  <a:cubicBezTo>
                    <a:pt x="878" y="531"/>
                    <a:pt x="812" y="478"/>
                    <a:pt x="763" y="432"/>
                  </a:cubicBezTo>
                  <a:cubicBezTo>
                    <a:pt x="751" y="437"/>
                    <a:pt x="742" y="441"/>
                    <a:pt x="734" y="445"/>
                  </a:cubicBezTo>
                  <a:cubicBezTo>
                    <a:pt x="711" y="455"/>
                    <a:pt x="697" y="461"/>
                    <a:pt x="669" y="465"/>
                  </a:cubicBezTo>
                  <a:cubicBezTo>
                    <a:pt x="604" y="553"/>
                    <a:pt x="516" y="583"/>
                    <a:pt x="419" y="551"/>
                  </a:cubicBezTo>
                  <a:cubicBezTo>
                    <a:pt x="380" y="538"/>
                    <a:pt x="354" y="511"/>
                    <a:pt x="346" y="474"/>
                  </a:cubicBezTo>
                  <a:cubicBezTo>
                    <a:pt x="325" y="388"/>
                    <a:pt x="404" y="270"/>
                    <a:pt x="463" y="211"/>
                  </a:cubicBezTo>
                  <a:cubicBezTo>
                    <a:pt x="616" y="58"/>
                    <a:pt x="723" y="0"/>
                    <a:pt x="919" y="88"/>
                  </a:cubicBezTo>
                  <a:cubicBezTo>
                    <a:pt x="1087" y="163"/>
                    <a:pt x="1255" y="222"/>
                    <a:pt x="1257" y="222"/>
                  </a:cubicBezTo>
                  <a:cubicBezTo>
                    <a:pt x="1279" y="230"/>
                    <a:pt x="1291" y="254"/>
                    <a:pt x="1283" y="277"/>
                  </a:cubicBezTo>
                  <a:cubicBezTo>
                    <a:pt x="1276" y="299"/>
                    <a:pt x="1251" y="311"/>
                    <a:pt x="1229" y="303"/>
                  </a:cubicBezTo>
                  <a:cubicBezTo>
                    <a:pt x="1227" y="302"/>
                    <a:pt x="1056" y="242"/>
                    <a:pt x="884" y="166"/>
                  </a:cubicBezTo>
                  <a:cubicBezTo>
                    <a:pt x="733" y="98"/>
                    <a:pt x="662" y="133"/>
                    <a:pt x="523" y="272"/>
                  </a:cubicBezTo>
                  <a:cubicBezTo>
                    <a:pt x="465" y="330"/>
                    <a:pt x="420" y="417"/>
                    <a:pt x="429" y="455"/>
                  </a:cubicBezTo>
                  <a:cubicBezTo>
                    <a:pt x="430" y="460"/>
                    <a:pt x="432" y="466"/>
                    <a:pt x="446" y="470"/>
                  </a:cubicBezTo>
                  <a:cubicBezTo>
                    <a:pt x="487" y="484"/>
                    <a:pt x="550" y="492"/>
                    <a:pt x="610" y="402"/>
                  </a:cubicBezTo>
                  <a:cubicBezTo>
                    <a:pt x="617" y="391"/>
                    <a:pt x="629" y="384"/>
                    <a:pt x="641" y="383"/>
                  </a:cubicBezTo>
                  <a:cubicBezTo>
                    <a:pt x="670" y="380"/>
                    <a:pt x="677" y="377"/>
                    <a:pt x="699" y="367"/>
                  </a:cubicBezTo>
                  <a:cubicBezTo>
                    <a:pt x="713" y="361"/>
                    <a:pt x="730" y="353"/>
                    <a:pt x="759" y="343"/>
                  </a:cubicBezTo>
                  <a:cubicBezTo>
                    <a:pt x="775" y="337"/>
                    <a:pt x="792" y="341"/>
                    <a:pt x="804" y="353"/>
                  </a:cubicBezTo>
                  <a:cubicBezTo>
                    <a:pt x="850" y="399"/>
                    <a:pt x="924" y="459"/>
                    <a:pt x="1001" y="521"/>
                  </a:cubicBezTo>
                  <a:cubicBezTo>
                    <a:pt x="1140" y="634"/>
                    <a:pt x="1284" y="750"/>
                    <a:pt x="1324" y="834"/>
                  </a:cubicBezTo>
                  <a:cubicBezTo>
                    <a:pt x="1352" y="892"/>
                    <a:pt x="1339" y="958"/>
                    <a:pt x="1290" y="1000"/>
                  </a:cubicBezTo>
                  <a:cubicBezTo>
                    <a:pt x="1261" y="1024"/>
                    <a:pt x="1226" y="1036"/>
                    <a:pt x="1192" y="1035"/>
                  </a:cubicBezTo>
                  <a:cubicBezTo>
                    <a:pt x="1180" y="1065"/>
                    <a:pt x="1155" y="1092"/>
                    <a:pt x="1121" y="1109"/>
                  </a:cubicBezTo>
                  <a:cubicBezTo>
                    <a:pt x="1086" y="1127"/>
                    <a:pt x="1047" y="1132"/>
                    <a:pt x="1014" y="1124"/>
                  </a:cubicBezTo>
                  <a:cubicBezTo>
                    <a:pt x="996" y="1161"/>
                    <a:pt x="964" y="1191"/>
                    <a:pt x="925" y="1206"/>
                  </a:cubicBezTo>
                  <a:cubicBezTo>
                    <a:pt x="892" y="1219"/>
                    <a:pt x="858" y="1219"/>
                    <a:pt x="828" y="1207"/>
                  </a:cubicBezTo>
                  <a:cubicBezTo>
                    <a:pt x="805" y="1226"/>
                    <a:pt x="773" y="1236"/>
                    <a:pt x="731" y="1236"/>
                  </a:cubicBezTo>
                  <a:close/>
                </a:path>
              </a:pathLst>
            </a:custGeom>
            <a:grp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24" name="Freeform 6">
              <a:extLst>
                <a:ext uri="{FF2B5EF4-FFF2-40B4-BE49-F238E27FC236}">
                  <a16:creationId xmlns:a16="http://schemas.microsoft.com/office/drawing/2014/main" id="{F8F35DC4-6BF1-8557-3789-C8148D785552}"/>
                </a:ext>
              </a:extLst>
            </p:cNvPr>
            <p:cNvSpPr>
              <a:spLocks/>
            </p:cNvSpPr>
            <p:nvPr/>
          </p:nvSpPr>
          <p:spPr bwMode="auto">
            <a:xfrm>
              <a:off x="1298" y="2668"/>
              <a:ext cx="166" cy="30"/>
            </a:xfrm>
            <a:custGeom>
              <a:avLst/>
              <a:gdLst>
                <a:gd name="T0" fmla="*/ 426 w 469"/>
                <a:gd name="T1" fmla="*/ 85 h 85"/>
                <a:gd name="T2" fmla="*/ 42 w 469"/>
                <a:gd name="T3" fmla="*/ 85 h 85"/>
                <a:gd name="T4" fmla="*/ 0 w 469"/>
                <a:gd name="T5" fmla="*/ 42 h 85"/>
                <a:gd name="T6" fmla="*/ 42 w 469"/>
                <a:gd name="T7" fmla="*/ 0 h 85"/>
                <a:gd name="T8" fmla="*/ 426 w 469"/>
                <a:gd name="T9" fmla="*/ 0 h 85"/>
                <a:gd name="T10" fmla="*/ 469 w 469"/>
                <a:gd name="T11" fmla="*/ 42 h 85"/>
                <a:gd name="T12" fmla="*/ 426 w 469"/>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469" h="85">
                  <a:moveTo>
                    <a:pt x="426" y="85"/>
                  </a:moveTo>
                  <a:cubicBezTo>
                    <a:pt x="42" y="85"/>
                    <a:pt x="42" y="85"/>
                    <a:pt x="42" y="85"/>
                  </a:cubicBezTo>
                  <a:cubicBezTo>
                    <a:pt x="19" y="85"/>
                    <a:pt x="0" y="66"/>
                    <a:pt x="0" y="42"/>
                  </a:cubicBezTo>
                  <a:cubicBezTo>
                    <a:pt x="0" y="19"/>
                    <a:pt x="19" y="0"/>
                    <a:pt x="42" y="0"/>
                  </a:cubicBezTo>
                  <a:cubicBezTo>
                    <a:pt x="426" y="0"/>
                    <a:pt x="426" y="0"/>
                    <a:pt x="426" y="0"/>
                  </a:cubicBezTo>
                  <a:cubicBezTo>
                    <a:pt x="450" y="0"/>
                    <a:pt x="469" y="19"/>
                    <a:pt x="469" y="42"/>
                  </a:cubicBezTo>
                  <a:cubicBezTo>
                    <a:pt x="469" y="66"/>
                    <a:pt x="450" y="85"/>
                    <a:pt x="426" y="85"/>
                  </a:cubicBezTo>
                  <a:close/>
                </a:path>
              </a:pathLst>
            </a:custGeom>
            <a:grp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25" name="Freeform 7">
              <a:extLst>
                <a:ext uri="{FF2B5EF4-FFF2-40B4-BE49-F238E27FC236}">
                  <a16:creationId xmlns:a16="http://schemas.microsoft.com/office/drawing/2014/main" id="{8BEF65FB-768A-4616-7DFE-9EED76422933}"/>
                </a:ext>
              </a:extLst>
            </p:cNvPr>
            <p:cNvSpPr>
              <a:spLocks/>
            </p:cNvSpPr>
            <p:nvPr/>
          </p:nvSpPr>
          <p:spPr bwMode="auto">
            <a:xfrm>
              <a:off x="1688" y="2876"/>
              <a:ext cx="78" cy="61"/>
            </a:xfrm>
            <a:custGeom>
              <a:avLst/>
              <a:gdLst>
                <a:gd name="T0" fmla="*/ 49 w 222"/>
                <a:gd name="T1" fmla="*/ 175 h 175"/>
                <a:gd name="T2" fmla="*/ 13 w 222"/>
                <a:gd name="T3" fmla="*/ 156 h 175"/>
                <a:gd name="T4" fmla="*/ 25 w 222"/>
                <a:gd name="T5" fmla="*/ 97 h 175"/>
                <a:gd name="T6" fmla="*/ 150 w 222"/>
                <a:gd name="T7" fmla="*/ 13 h 175"/>
                <a:gd name="T8" fmla="*/ 209 w 222"/>
                <a:gd name="T9" fmla="*/ 25 h 175"/>
                <a:gd name="T10" fmla="*/ 197 w 222"/>
                <a:gd name="T11" fmla="*/ 84 h 175"/>
                <a:gd name="T12" fmla="*/ 73 w 222"/>
                <a:gd name="T13" fmla="*/ 168 h 175"/>
                <a:gd name="T14" fmla="*/ 49 w 222"/>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2" h="175">
                  <a:moveTo>
                    <a:pt x="49" y="175"/>
                  </a:moveTo>
                  <a:cubicBezTo>
                    <a:pt x="35" y="175"/>
                    <a:pt x="22" y="168"/>
                    <a:pt x="13" y="156"/>
                  </a:cubicBezTo>
                  <a:cubicBezTo>
                    <a:pt x="0" y="137"/>
                    <a:pt x="6" y="110"/>
                    <a:pt x="25" y="97"/>
                  </a:cubicBezTo>
                  <a:cubicBezTo>
                    <a:pt x="150" y="13"/>
                    <a:pt x="150" y="13"/>
                    <a:pt x="150" y="13"/>
                  </a:cubicBezTo>
                  <a:cubicBezTo>
                    <a:pt x="169" y="0"/>
                    <a:pt x="196" y="5"/>
                    <a:pt x="209" y="25"/>
                  </a:cubicBezTo>
                  <a:cubicBezTo>
                    <a:pt x="222" y="44"/>
                    <a:pt x="217" y="71"/>
                    <a:pt x="197" y="84"/>
                  </a:cubicBezTo>
                  <a:cubicBezTo>
                    <a:pt x="73" y="168"/>
                    <a:pt x="73" y="168"/>
                    <a:pt x="73" y="168"/>
                  </a:cubicBezTo>
                  <a:cubicBezTo>
                    <a:pt x="65" y="173"/>
                    <a:pt x="57" y="175"/>
                    <a:pt x="49" y="175"/>
                  </a:cubicBezTo>
                  <a:close/>
                </a:path>
              </a:pathLst>
            </a:custGeom>
            <a:grp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26" name="Freeform 8">
              <a:extLst>
                <a:ext uri="{FF2B5EF4-FFF2-40B4-BE49-F238E27FC236}">
                  <a16:creationId xmlns:a16="http://schemas.microsoft.com/office/drawing/2014/main" id="{827D0572-BED9-F7BF-E24D-87872498A104}"/>
                </a:ext>
              </a:extLst>
            </p:cNvPr>
            <p:cNvSpPr>
              <a:spLocks/>
            </p:cNvSpPr>
            <p:nvPr/>
          </p:nvSpPr>
          <p:spPr bwMode="auto">
            <a:xfrm>
              <a:off x="1553" y="2861"/>
              <a:ext cx="123" cy="122"/>
            </a:xfrm>
            <a:custGeom>
              <a:avLst/>
              <a:gdLst>
                <a:gd name="T0" fmla="*/ 303 w 351"/>
                <a:gd name="T1" fmla="*/ 346 h 346"/>
                <a:gd name="T2" fmla="*/ 276 w 351"/>
                <a:gd name="T3" fmla="*/ 337 h 346"/>
                <a:gd name="T4" fmla="*/ 16 w 351"/>
                <a:gd name="T5" fmla="*/ 77 h 346"/>
                <a:gd name="T6" fmla="*/ 17 w 351"/>
                <a:gd name="T7" fmla="*/ 16 h 346"/>
                <a:gd name="T8" fmla="*/ 78 w 351"/>
                <a:gd name="T9" fmla="*/ 17 h 346"/>
                <a:gd name="T10" fmla="*/ 329 w 351"/>
                <a:gd name="T11" fmla="*/ 269 h 346"/>
                <a:gd name="T12" fmla="*/ 336 w 351"/>
                <a:gd name="T13" fmla="*/ 329 h 346"/>
                <a:gd name="T14" fmla="*/ 303 w 351"/>
                <a:gd name="T15" fmla="*/ 346 h 3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1" h="346">
                  <a:moveTo>
                    <a:pt x="303" y="346"/>
                  </a:moveTo>
                  <a:cubicBezTo>
                    <a:pt x="293" y="346"/>
                    <a:pt x="284" y="343"/>
                    <a:pt x="276" y="337"/>
                  </a:cubicBezTo>
                  <a:cubicBezTo>
                    <a:pt x="231" y="301"/>
                    <a:pt x="38" y="99"/>
                    <a:pt x="16" y="77"/>
                  </a:cubicBezTo>
                  <a:cubicBezTo>
                    <a:pt x="0" y="60"/>
                    <a:pt x="0" y="32"/>
                    <a:pt x="17" y="16"/>
                  </a:cubicBezTo>
                  <a:cubicBezTo>
                    <a:pt x="34" y="0"/>
                    <a:pt x="61" y="0"/>
                    <a:pt x="78" y="17"/>
                  </a:cubicBezTo>
                  <a:cubicBezTo>
                    <a:pt x="162" y="106"/>
                    <a:pt x="299" y="245"/>
                    <a:pt x="329" y="269"/>
                  </a:cubicBezTo>
                  <a:cubicBezTo>
                    <a:pt x="348" y="284"/>
                    <a:pt x="351" y="311"/>
                    <a:pt x="336" y="329"/>
                  </a:cubicBezTo>
                  <a:cubicBezTo>
                    <a:pt x="328" y="340"/>
                    <a:pt x="315" y="346"/>
                    <a:pt x="303" y="346"/>
                  </a:cubicBezTo>
                  <a:close/>
                </a:path>
              </a:pathLst>
            </a:custGeom>
            <a:grp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27" name="Freeform 9">
              <a:extLst>
                <a:ext uri="{FF2B5EF4-FFF2-40B4-BE49-F238E27FC236}">
                  <a16:creationId xmlns:a16="http://schemas.microsoft.com/office/drawing/2014/main" id="{6CA18AEF-432A-C6D1-647F-A3807A3A5E17}"/>
                </a:ext>
              </a:extLst>
            </p:cNvPr>
            <p:cNvSpPr>
              <a:spLocks/>
            </p:cNvSpPr>
            <p:nvPr/>
          </p:nvSpPr>
          <p:spPr bwMode="auto">
            <a:xfrm>
              <a:off x="1507" y="2906"/>
              <a:ext cx="109" cy="107"/>
            </a:xfrm>
            <a:custGeom>
              <a:avLst/>
              <a:gdLst>
                <a:gd name="T0" fmla="*/ 261 w 309"/>
                <a:gd name="T1" fmla="*/ 303 h 303"/>
                <a:gd name="T2" fmla="*/ 234 w 309"/>
                <a:gd name="T3" fmla="*/ 294 h 303"/>
                <a:gd name="T4" fmla="*/ 16 w 309"/>
                <a:gd name="T5" fmla="*/ 76 h 303"/>
                <a:gd name="T6" fmla="*/ 19 w 309"/>
                <a:gd name="T7" fmla="*/ 16 h 303"/>
                <a:gd name="T8" fmla="*/ 79 w 309"/>
                <a:gd name="T9" fmla="*/ 18 h 303"/>
                <a:gd name="T10" fmla="*/ 288 w 309"/>
                <a:gd name="T11" fmla="*/ 227 h 303"/>
                <a:gd name="T12" fmla="*/ 294 w 309"/>
                <a:gd name="T13" fmla="*/ 287 h 303"/>
                <a:gd name="T14" fmla="*/ 261 w 309"/>
                <a:gd name="T15" fmla="*/ 303 h 3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9" h="303">
                  <a:moveTo>
                    <a:pt x="261" y="303"/>
                  </a:moveTo>
                  <a:cubicBezTo>
                    <a:pt x="252" y="303"/>
                    <a:pt x="242" y="300"/>
                    <a:pt x="234" y="294"/>
                  </a:cubicBezTo>
                  <a:cubicBezTo>
                    <a:pt x="171" y="243"/>
                    <a:pt x="18" y="78"/>
                    <a:pt x="16" y="76"/>
                  </a:cubicBezTo>
                  <a:cubicBezTo>
                    <a:pt x="0" y="59"/>
                    <a:pt x="2" y="32"/>
                    <a:pt x="19" y="16"/>
                  </a:cubicBezTo>
                  <a:cubicBezTo>
                    <a:pt x="36" y="0"/>
                    <a:pt x="63" y="1"/>
                    <a:pt x="79" y="18"/>
                  </a:cubicBezTo>
                  <a:cubicBezTo>
                    <a:pt x="108" y="50"/>
                    <a:pt x="237" y="186"/>
                    <a:pt x="288" y="227"/>
                  </a:cubicBezTo>
                  <a:cubicBezTo>
                    <a:pt x="306" y="242"/>
                    <a:pt x="309" y="269"/>
                    <a:pt x="294" y="287"/>
                  </a:cubicBezTo>
                  <a:cubicBezTo>
                    <a:pt x="286" y="297"/>
                    <a:pt x="273" y="303"/>
                    <a:pt x="261" y="303"/>
                  </a:cubicBezTo>
                  <a:close/>
                </a:path>
              </a:pathLst>
            </a:custGeom>
            <a:grp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28" name="Freeform 10">
              <a:extLst>
                <a:ext uri="{FF2B5EF4-FFF2-40B4-BE49-F238E27FC236}">
                  <a16:creationId xmlns:a16="http://schemas.microsoft.com/office/drawing/2014/main" id="{4C074ADD-3688-35A4-5E23-5E62BE0BC82F}"/>
                </a:ext>
              </a:extLst>
            </p:cNvPr>
            <p:cNvSpPr>
              <a:spLocks/>
            </p:cNvSpPr>
            <p:nvPr/>
          </p:nvSpPr>
          <p:spPr bwMode="auto">
            <a:xfrm>
              <a:off x="1447" y="2936"/>
              <a:ext cx="109" cy="107"/>
            </a:xfrm>
            <a:custGeom>
              <a:avLst/>
              <a:gdLst>
                <a:gd name="T0" fmla="*/ 260 w 308"/>
                <a:gd name="T1" fmla="*/ 303 h 303"/>
                <a:gd name="T2" fmla="*/ 233 w 308"/>
                <a:gd name="T3" fmla="*/ 293 h 303"/>
                <a:gd name="T4" fmla="*/ 16 w 308"/>
                <a:gd name="T5" fmla="*/ 76 h 303"/>
                <a:gd name="T6" fmla="*/ 18 w 308"/>
                <a:gd name="T7" fmla="*/ 16 h 303"/>
                <a:gd name="T8" fmla="*/ 78 w 308"/>
                <a:gd name="T9" fmla="*/ 18 h 303"/>
                <a:gd name="T10" fmla="*/ 288 w 308"/>
                <a:gd name="T11" fmla="*/ 228 h 303"/>
                <a:gd name="T12" fmla="*/ 293 w 308"/>
                <a:gd name="T13" fmla="*/ 288 h 303"/>
                <a:gd name="T14" fmla="*/ 260 w 308"/>
                <a:gd name="T15" fmla="*/ 303 h 3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8" h="303">
                  <a:moveTo>
                    <a:pt x="260" y="303"/>
                  </a:moveTo>
                  <a:cubicBezTo>
                    <a:pt x="251" y="303"/>
                    <a:pt x="241" y="300"/>
                    <a:pt x="233" y="293"/>
                  </a:cubicBezTo>
                  <a:cubicBezTo>
                    <a:pt x="170" y="240"/>
                    <a:pt x="51" y="114"/>
                    <a:pt x="16" y="76"/>
                  </a:cubicBezTo>
                  <a:cubicBezTo>
                    <a:pt x="0" y="59"/>
                    <a:pt x="1" y="32"/>
                    <a:pt x="18" y="16"/>
                  </a:cubicBezTo>
                  <a:cubicBezTo>
                    <a:pt x="35" y="0"/>
                    <a:pt x="62" y="1"/>
                    <a:pt x="78" y="18"/>
                  </a:cubicBezTo>
                  <a:cubicBezTo>
                    <a:pt x="103" y="44"/>
                    <a:pt x="227" y="177"/>
                    <a:pt x="288" y="228"/>
                  </a:cubicBezTo>
                  <a:cubicBezTo>
                    <a:pt x="306" y="243"/>
                    <a:pt x="308" y="270"/>
                    <a:pt x="293" y="288"/>
                  </a:cubicBezTo>
                  <a:cubicBezTo>
                    <a:pt x="285" y="298"/>
                    <a:pt x="272" y="303"/>
                    <a:pt x="260" y="303"/>
                  </a:cubicBezTo>
                  <a:close/>
                </a:path>
              </a:pathLst>
            </a:custGeom>
            <a:grp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29" name="Freeform 11">
              <a:extLst>
                <a:ext uri="{FF2B5EF4-FFF2-40B4-BE49-F238E27FC236}">
                  <a16:creationId xmlns:a16="http://schemas.microsoft.com/office/drawing/2014/main" id="{9832F6EF-B250-4ACA-A25F-A60C9489417C}"/>
                </a:ext>
              </a:extLst>
            </p:cNvPr>
            <p:cNvSpPr>
              <a:spLocks noEditPoints="1"/>
            </p:cNvSpPr>
            <p:nvPr/>
          </p:nvSpPr>
          <p:spPr bwMode="auto">
            <a:xfrm>
              <a:off x="1148" y="2607"/>
              <a:ext cx="181" cy="301"/>
            </a:xfrm>
            <a:custGeom>
              <a:avLst/>
              <a:gdLst>
                <a:gd name="T0" fmla="*/ 299 w 513"/>
                <a:gd name="T1" fmla="*/ 854 h 854"/>
                <a:gd name="T2" fmla="*/ 43 w 513"/>
                <a:gd name="T3" fmla="*/ 854 h 854"/>
                <a:gd name="T4" fmla="*/ 0 w 513"/>
                <a:gd name="T5" fmla="*/ 812 h 854"/>
                <a:gd name="T6" fmla="*/ 0 w 513"/>
                <a:gd name="T7" fmla="*/ 44 h 854"/>
                <a:gd name="T8" fmla="*/ 13 w 513"/>
                <a:gd name="T9" fmla="*/ 13 h 854"/>
                <a:gd name="T10" fmla="*/ 45 w 513"/>
                <a:gd name="T11" fmla="*/ 1 h 854"/>
                <a:gd name="T12" fmla="*/ 499 w 513"/>
                <a:gd name="T13" fmla="*/ 98 h 854"/>
                <a:gd name="T14" fmla="*/ 512 w 513"/>
                <a:gd name="T15" fmla="*/ 133 h 854"/>
                <a:gd name="T16" fmla="*/ 339 w 513"/>
                <a:gd name="T17" fmla="*/ 825 h 854"/>
                <a:gd name="T18" fmla="*/ 299 w 513"/>
                <a:gd name="T19" fmla="*/ 854 h 854"/>
                <a:gd name="T20" fmla="*/ 85 w 513"/>
                <a:gd name="T21" fmla="*/ 769 h 854"/>
                <a:gd name="T22" fmla="*/ 268 w 513"/>
                <a:gd name="T23" fmla="*/ 769 h 854"/>
                <a:gd name="T24" fmla="*/ 424 w 513"/>
                <a:gd name="T25" fmla="*/ 150 h 854"/>
                <a:gd name="T26" fmla="*/ 85 w 513"/>
                <a:gd name="T27" fmla="*/ 89 h 854"/>
                <a:gd name="T28" fmla="*/ 85 w 513"/>
                <a:gd name="T29" fmla="*/ 769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3" h="854">
                  <a:moveTo>
                    <a:pt x="299" y="854"/>
                  </a:moveTo>
                  <a:cubicBezTo>
                    <a:pt x="43" y="854"/>
                    <a:pt x="43" y="854"/>
                    <a:pt x="43" y="854"/>
                  </a:cubicBezTo>
                  <a:cubicBezTo>
                    <a:pt x="19" y="854"/>
                    <a:pt x="0" y="835"/>
                    <a:pt x="0" y="812"/>
                  </a:cubicBezTo>
                  <a:cubicBezTo>
                    <a:pt x="0" y="44"/>
                    <a:pt x="0" y="44"/>
                    <a:pt x="0" y="44"/>
                  </a:cubicBezTo>
                  <a:cubicBezTo>
                    <a:pt x="0" y="32"/>
                    <a:pt x="5" y="21"/>
                    <a:pt x="13" y="13"/>
                  </a:cubicBezTo>
                  <a:cubicBezTo>
                    <a:pt x="22" y="4"/>
                    <a:pt x="33" y="0"/>
                    <a:pt x="45" y="1"/>
                  </a:cubicBezTo>
                  <a:cubicBezTo>
                    <a:pt x="133" y="6"/>
                    <a:pt x="426" y="29"/>
                    <a:pt x="499" y="98"/>
                  </a:cubicBezTo>
                  <a:cubicBezTo>
                    <a:pt x="508" y="107"/>
                    <a:pt x="513" y="120"/>
                    <a:pt x="512" y="133"/>
                  </a:cubicBezTo>
                  <a:cubicBezTo>
                    <a:pt x="492" y="355"/>
                    <a:pt x="345" y="806"/>
                    <a:pt x="339" y="825"/>
                  </a:cubicBezTo>
                  <a:cubicBezTo>
                    <a:pt x="333" y="842"/>
                    <a:pt x="317" y="854"/>
                    <a:pt x="299" y="854"/>
                  </a:cubicBezTo>
                  <a:close/>
                  <a:moveTo>
                    <a:pt x="85" y="769"/>
                  </a:moveTo>
                  <a:cubicBezTo>
                    <a:pt x="268" y="769"/>
                    <a:pt x="268" y="769"/>
                    <a:pt x="268" y="769"/>
                  </a:cubicBezTo>
                  <a:cubicBezTo>
                    <a:pt x="299" y="669"/>
                    <a:pt x="402" y="337"/>
                    <a:pt x="424" y="150"/>
                  </a:cubicBezTo>
                  <a:cubicBezTo>
                    <a:pt x="370" y="124"/>
                    <a:pt x="222" y="100"/>
                    <a:pt x="85" y="89"/>
                  </a:cubicBezTo>
                  <a:lnTo>
                    <a:pt x="85" y="769"/>
                  </a:lnTo>
                  <a:close/>
                </a:path>
              </a:pathLst>
            </a:custGeom>
            <a:grp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30" name="Freeform 12">
              <a:extLst>
                <a:ext uri="{FF2B5EF4-FFF2-40B4-BE49-F238E27FC236}">
                  <a16:creationId xmlns:a16="http://schemas.microsoft.com/office/drawing/2014/main" id="{ACBF8A6E-9F83-661A-EFD2-FEBF6753E961}"/>
                </a:ext>
              </a:extLst>
            </p:cNvPr>
            <p:cNvSpPr>
              <a:spLocks noEditPoints="1"/>
            </p:cNvSpPr>
            <p:nvPr/>
          </p:nvSpPr>
          <p:spPr bwMode="auto">
            <a:xfrm>
              <a:off x="1659" y="2637"/>
              <a:ext cx="211" cy="301"/>
            </a:xfrm>
            <a:custGeom>
              <a:avLst/>
              <a:gdLst>
                <a:gd name="T0" fmla="*/ 555 w 598"/>
                <a:gd name="T1" fmla="*/ 854 h 854"/>
                <a:gd name="T2" fmla="*/ 299 w 598"/>
                <a:gd name="T3" fmla="*/ 854 h 854"/>
                <a:gd name="T4" fmla="*/ 258 w 598"/>
                <a:gd name="T5" fmla="*/ 822 h 854"/>
                <a:gd name="T6" fmla="*/ 9 w 598"/>
                <a:gd name="T7" fmla="*/ 151 h 854"/>
                <a:gd name="T8" fmla="*/ 4 w 598"/>
                <a:gd name="T9" fmla="*/ 116 h 854"/>
                <a:gd name="T10" fmla="*/ 27 w 598"/>
                <a:gd name="T11" fmla="*/ 90 h 854"/>
                <a:gd name="T12" fmla="*/ 555 w 598"/>
                <a:gd name="T13" fmla="*/ 0 h 854"/>
                <a:gd name="T14" fmla="*/ 598 w 598"/>
                <a:gd name="T15" fmla="*/ 43 h 854"/>
                <a:gd name="T16" fmla="*/ 598 w 598"/>
                <a:gd name="T17" fmla="*/ 811 h 854"/>
                <a:gd name="T18" fmla="*/ 555 w 598"/>
                <a:gd name="T19" fmla="*/ 854 h 854"/>
                <a:gd name="T20" fmla="*/ 331 w 598"/>
                <a:gd name="T21" fmla="*/ 768 h 854"/>
                <a:gd name="T22" fmla="*/ 513 w 598"/>
                <a:gd name="T23" fmla="*/ 768 h 854"/>
                <a:gd name="T24" fmla="*/ 513 w 598"/>
                <a:gd name="T25" fmla="*/ 86 h 854"/>
                <a:gd name="T26" fmla="*/ 105 w 598"/>
                <a:gd name="T27" fmla="*/ 151 h 854"/>
                <a:gd name="T28" fmla="*/ 331 w 598"/>
                <a:gd name="T29" fmla="*/ 768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8" h="854">
                  <a:moveTo>
                    <a:pt x="555" y="854"/>
                  </a:moveTo>
                  <a:cubicBezTo>
                    <a:pt x="299" y="854"/>
                    <a:pt x="299" y="854"/>
                    <a:pt x="299" y="854"/>
                  </a:cubicBezTo>
                  <a:cubicBezTo>
                    <a:pt x="280" y="854"/>
                    <a:pt x="263" y="841"/>
                    <a:pt x="258" y="822"/>
                  </a:cubicBezTo>
                  <a:cubicBezTo>
                    <a:pt x="226" y="707"/>
                    <a:pt x="61" y="236"/>
                    <a:pt x="9" y="151"/>
                  </a:cubicBezTo>
                  <a:cubicBezTo>
                    <a:pt x="2" y="140"/>
                    <a:pt x="0" y="128"/>
                    <a:pt x="4" y="116"/>
                  </a:cubicBezTo>
                  <a:cubicBezTo>
                    <a:pt x="7" y="105"/>
                    <a:pt x="16" y="95"/>
                    <a:pt x="27" y="90"/>
                  </a:cubicBezTo>
                  <a:cubicBezTo>
                    <a:pt x="34" y="86"/>
                    <a:pt x="220" y="0"/>
                    <a:pt x="555" y="0"/>
                  </a:cubicBezTo>
                  <a:cubicBezTo>
                    <a:pt x="579" y="0"/>
                    <a:pt x="598" y="19"/>
                    <a:pt x="598" y="43"/>
                  </a:cubicBezTo>
                  <a:cubicBezTo>
                    <a:pt x="598" y="811"/>
                    <a:pt x="598" y="811"/>
                    <a:pt x="598" y="811"/>
                  </a:cubicBezTo>
                  <a:cubicBezTo>
                    <a:pt x="598" y="835"/>
                    <a:pt x="579" y="854"/>
                    <a:pt x="555" y="854"/>
                  </a:cubicBezTo>
                  <a:close/>
                  <a:moveTo>
                    <a:pt x="331" y="768"/>
                  </a:moveTo>
                  <a:cubicBezTo>
                    <a:pt x="513" y="768"/>
                    <a:pt x="513" y="768"/>
                    <a:pt x="513" y="768"/>
                  </a:cubicBezTo>
                  <a:cubicBezTo>
                    <a:pt x="513" y="86"/>
                    <a:pt x="513" y="86"/>
                    <a:pt x="513" y="86"/>
                  </a:cubicBezTo>
                  <a:cubicBezTo>
                    <a:pt x="310" y="91"/>
                    <a:pt x="170" y="129"/>
                    <a:pt x="105" y="151"/>
                  </a:cubicBezTo>
                  <a:cubicBezTo>
                    <a:pt x="171" y="293"/>
                    <a:pt x="291" y="637"/>
                    <a:pt x="331" y="768"/>
                  </a:cubicBezTo>
                  <a:close/>
                </a:path>
              </a:pathLst>
            </a:custGeom>
            <a:grp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grpSp>
      <p:pic>
        <p:nvPicPr>
          <p:cNvPr id="39" name="Graphic 38">
            <a:extLst>
              <a:ext uri="{FF2B5EF4-FFF2-40B4-BE49-F238E27FC236}">
                <a16:creationId xmlns:a16="http://schemas.microsoft.com/office/drawing/2014/main" id="{F096AEF1-5663-C87D-F7EE-57EE15969FAF}"/>
              </a:ext>
            </a:extLst>
          </p:cNvPr>
          <p:cNvPicPr>
            <a:picLocks noChangeAspect="1"/>
          </p:cNvPicPr>
          <p:nvPr/>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t="1" b="-688"/>
          <a:stretch/>
        </p:blipFill>
        <p:spPr>
          <a:xfrm>
            <a:off x="1784352" y="3397914"/>
            <a:ext cx="1942040" cy="1955382"/>
          </a:xfrm>
          <a:prstGeom prst="rect">
            <a:avLst/>
          </a:prstGeom>
        </p:spPr>
      </p:pic>
      <p:sp>
        <p:nvSpPr>
          <p:cNvPr id="40" name="Oval 39">
            <a:extLst>
              <a:ext uri="{FF2B5EF4-FFF2-40B4-BE49-F238E27FC236}">
                <a16:creationId xmlns:a16="http://schemas.microsoft.com/office/drawing/2014/main" id="{117CC8AE-7052-B218-61C9-40188DEDF33B}"/>
              </a:ext>
            </a:extLst>
          </p:cNvPr>
          <p:cNvSpPr>
            <a:spLocks noChangeArrowheads="1"/>
          </p:cNvSpPr>
          <p:nvPr/>
        </p:nvSpPr>
        <p:spPr bwMode="auto">
          <a:xfrm>
            <a:off x="1934109" y="3553587"/>
            <a:ext cx="1642527" cy="1644036"/>
          </a:xfrm>
          <a:prstGeom prst="ellipse">
            <a:avLst/>
          </a:prstGeom>
          <a:solidFill>
            <a:srgbClr val="F1FAFD"/>
          </a:solidFill>
          <a:ln w="6350" cap="flat">
            <a:solidFill>
              <a:schemeClr val="bg2">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B4D0A"/>
              </a:solidFill>
              <a:effectLst/>
              <a:uLnTx/>
              <a:uFillTx/>
              <a:latin typeface="Calibri" panose="020F0502020204030204" pitchFamily="34" charset="0"/>
              <a:ea typeface="+mn-ea"/>
              <a:cs typeface="+mn-cs"/>
            </a:endParaRPr>
          </a:p>
        </p:txBody>
      </p:sp>
      <p:sp>
        <p:nvSpPr>
          <p:cNvPr id="45" name="Oval 44">
            <a:extLst>
              <a:ext uri="{FF2B5EF4-FFF2-40B4-BE49-F238E27FC236}">
                <a16:creationId xmlns:a16="http://schemas.microsoft.com/office/drawing/2014/main" id="{A0B47552-65E4-25F4-0922-8B57F7742AEE}"/>
              </a:ext>
            </a:extLst>
          </p:cNvPr>
          <p:cNvSpPr>
            <a:spLocks noChangeArrowheads="1"/>
          </p:cNvSpPr>
          <p:nvPr/>
        </p:nvSpPr>
        <p:spPr bwMode="auto">
          <a:xfrm>
            <a:off x="2139990" y="4922360"/>
            <a:ext cx="70890" cy="68627"/>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B4D0A"/>
              </a:solidFill>
              <a:effectLst/>
              <a:uLnTx/>
              <a:uFillTx/>
              <a:latin typeface="Calibri" panose="020F0502020204030204" pitchFamily="34" charset="0"/>
              <a:ea typeface="+mn-ea"/>
              <a:cs typeface="+mn-cs"/>
            </a:endParaRPr>
          </a:p>
        </p:txBody>
      </p:sp>
      <p:sp>
        <p:nvSpPr>
          <p:cNvPr id="46" name="Oval 45">
            <a:extLst>
              <a:ext uri="{FF2B5EF4-FFF2-40B4-BE49-F238E27FC236}">
                <a16:creationId xmlns:a16="http://schemas.microsoft.com/office/drawing/2014/main" id="{33FA0D1F-511F-87DF-4AE2-6D68CF386F65}"/>
              </a:ext>
            </a:extLst>
          </p:cNvPr>
          <p:cNvSpPr>
            <a:spLocks noChangeArrowheads="1"/>
          </p:cNvSpPr>
          <p:nvPr/>
        </p:nvSpPr>
        <p:spPr bwMode="auto">
          <a:xfrm>
            <a:off x="3301373" y="4922360"/>
            <a:ext cx="70890" cy="68627"/>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B4D0A"/>
              </a:solidFill>
              <a:effectLst/>
              <a:uLnTx/>
              <a:uFillTx/>
              <a:latin typeface="Calibri" panose="020F0502020204030204" pitchFamily="34" charset="0"/>
              <a:ea typeface="+mn-ea"/>
              <a:cs typeface="+mn-cs"/>
            </a:endParaRPr>
          </a:p>
        </p:txBody>
      </p:sp>
      <p:sp>
        <p:nvSpPr>
          <p:cNvPr id="47" name="Oval 46">
            <a:extLst>
              <a:ext uri="{FF2B5EF4-FFF2-40B4-BE49-F238E27FC236}">
                <a16:creationId xmlns:a16="http://schemas.microsoft.com/office/drawing/2014/main" id="{9DA428AE-CE29-E626-6037-1A46E00C9FBB}"/>
              </a:ext>
            </a:extLst>
          </p:cNvPr>
          <p:cNvSpPr>
            <a:spLocks noChangeArrowheads="1"/>
          </p:cNvSpPr>
          <p:nvPr/>
        </p:nvSpPr>
        <p:spPr bwMode="auto">
          <a:xfrm>
            <a:off x="3301373" y="3760223"/>
            <a:ext cx="70890" cy="68627"/>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B4D0A"/>
              </a:solidFill>
              <a:effectLst/>
              <a:uLnTx/>
              <a:uFillTx/>
              <a:latin typeface="Calibri" panose="020F0502020204030204" pitchFamily="34" charset="0"/>
              <a:ea typeface="+mn-ea"/>
              <a:cs typeface="+mn-cs"/>
            </a:endParaRPr>
          </a:p>
        </p:txBody>
      </p:sp>
      <p:sp>
        <p:nvSpPr>
          <p:cNvPr id="48" name="Oval 47">
            <a:extLst>
              <a:ext uri="{FF2B5EF4-FFF2-40B4-BE49-F238E27FC236}">
                <a16:creationId xmlns:a16="http://schemas.microsoft.com/office/drawing/2014/main" id="{B84A5FA8-724E-1E5A-9E67-956911CEC54D}"/>
              </a:ext>
            </a:extLst>
          </p:cNvPr>
          <p:cNvSpPr>
            <a:spLocks noChangeArrowheads="1"/>
          </p:cNvSpPr>
          <p:nvPr/>
        </p:nvSpPr>
        <p:spPr bwMode="auto">
          <a:xfrm>
            <a:off x="2139990" y="3760223"/>
            <a:ext cx="70890" cy="68627"/>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B4D0A"/>
              </a:solidFill>
              <a:effectLst/>
              <a:uLnTx/>
              <a:uFillTx/>
              <a:latin typeface="Calibri" panose="020F0502020204030204" pitchFamily="34" charset="0"/>
              <a:ea typeface="+mn-ea"/>
              <a:cs typeface="+mn-cs"/>
            </a:endParaRPr>
          </a:p>
        </p:txBody>
      </p:sp>
      <p:sp>
        <p:nvSpPr>
          <p:cNvPr id="49" name="Freeform 15">
            <a:extLst>
              <a:ext uri="{FF2B5EF4-FFF2-40B4-BE49-F238E27FC236}">
                <a16:creationId xmlns:a16="http://schemas.microsoft.com/office/drawing/2014/main" id="{0B7BD44A-13A2-FA65-A309-1CB0D5EC8241}"/>
              </a:ext>
            </a:extLst>
          </p:cNvPr>
          <p:cNvSpPr>
            <a:spLocks/>
          </p:cNvSpPr>
          <p:nvPr/>
        </p:nvSpPr>
        <p:spPr bwMode="auto">
          <a:xfrm>
            <a:off x="2107562" y="3727793"/>
            <a:ext cx="633482" cy="633482"/>
          </a:xfrm>
          <a:custGeom>
            <a:avLst/>
            <a:gdLst>
              <a:gd name="T0" fmla="*/ 350 w 350"/>
              <a:gd name="T1" fmla="*/ 0 h 350"/>
              <a:gd name="T2" fmla="*/ 0 w 350"/>
              <a:gd name="T3" fmla="*/ 350 h 350"/>
              <a:gd name="T4" fmla="*/ 34 w 350"/>
              <a:gd name="T5" fmla="*/ 350 h 350"/>
              <a:gd name="T6" fmla="*/ 350 w 350"/>
              <a:gd name="T7" fmla="*/ 33 h 350"/>
              <a:gd name="T8" fmla="*/ 350 w 350"/>
              <a:gd name="T9" fmla="*/ 0 h 350"/>
            </a:gdLst>
            <a:ahLst/>
            <a:cxnLst>
              <a:cxn ang="0">
                <a:pos x="T0" y="T1"/>
              </a:cxn>
              <a:cxn ang="0">
                <a:pos x="T2" y="T3"/>
              </a:cxn>
              <a:cxn ang="0">
                <a:pos x="T4" y="T5"/>
              </a:cxn>
              <a:cxn ang="0">
                <a:pos x="T6" y="T7"/>
              </a:cxn>
              <a:cxn ang="0">
                <a:pos x="T8" y="T9"/>
              </a:cxn>
            </a:cxnLst>
            <a:rect l="0" t="0" r="r" b="b"/>
            <a:pathLst>
              <a:path w="350" h="350">
                <a:moveTo>
                  <a:pt x="350" y="0"/>
                </a:moveTo>
                <a:cubicBezTo>
                  <a:pt x="159" y="4"/>
                  <a:pt x="4" y="159"/>
                  <a:pt x="0" y="350"/>
                </a:cubicBezTo>
                <a:cubicBezTo>
                  <a:pt x="34" y="350"/>
                  <a:pt x="34" y="350"/>
                  <a:pt x="34" y="350"/>
                </a:cubicBezTo>
                <a:cubicBezTo>
                  <a:pt x="38" y="177"/>
                  <a:pt x="177" y="38"/>
                  <a:pt x="350" y="33"/>
                </a:cubicBezTo>
                <a:lnTo>
                  <a:pt x="35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B4D0A"/>
              </a:solidFill>
              <a:effectLst/>
              <a:uLnTx/>
              <a:uFillTx/>
              <a:latin typeface="Calibri" panose="020F0502020204030204" pitchFamily="34" charset="0"/>
              <a:ea typeface="+mn-ea"/>
              <a:cs typeface="+mn-cs"/>
            </a:endParaRPr>
          </a:p>
        </p:txBody>
      </p:sp>
      <p:sp>
        <p:nvSpPr>
          <p:cNvPr id="50" name="Freeform 16">
            <a:extLst>
              <a:ext uri="{FF2B5EF4-FFF2-40B4-BE49-F238E27FC236}">
                <a16:creationId xmlns:a16="http://schemas.microsoft.com/office/drawing/2014/main" id="{F966DCD6-48EC-7294-90F6-A03CFEB30B1B}"/>
              </a:ext>
            </a:extLst>
          </p:cNvPr>
          <p:cNvSpPr>
            <a:spLocks/>
          </p:cNvSpPr>
          <p:nvPr/>
        </p:nvSpPr>
        <p:spPr bwMode="auto">
          <a:xfrm>
            <a:off x="2107562" y="4389933"/>
            <a:ext cx="633482" cy="633482"/>
          </a:xfrm>
          <a:custGeom>
            <a:avLst/>
            <a:gdLst>
              <a:gd name="T0" fmla="*/ 0 w 350"/>
              <a:gd name="T1" fmla="*/ 0 h 350"/>
              <a:gd name="T2" fmla="*/ 350 w 350"/>
              <a:gd name="T3" fmla="*/ 350 h 350"/>
              <a:gd name="T4" fmla="*/ 350 w 350"/>
              <a:gd name="T5" fmla="*/ 317 h 350"/>
              <a:gd name="T6" fmla="*/ 34 w 350"/>
              <a:gd name="T7" fmla="*/ 0 h 350"/>
              <a:gd name="T8" fmla="*/ 0 w 350"/>
              <a:gd name="T9" fmla="*/ 0 h 350"/>
            </a:gdLst>
            <a:ahLst/>
            <a:cxnLst>
              <a:cxn ang="0">
                <a:pos x="T0" y="T1"/>
              </a:cxn>
              <a:cxn ang="0">
                <a:pos x="T2" y="T3"/>
              </a:cxn>
              <a:cxn ang="0">
                <a:pos x="T4" y="T5"/>
              </a:cxn>
              <a:cxn ang="0">
                <a:pos x="T6" y="T7"/>
              </a:cxn>
              <a:cxn ang="0">
                <a:pos x="T8" y="T9"/>
              </a:cxn>
            </a:cxnLst>
            <a:rect l="0" t="0" r="r" b="b"/>
            <a:pathLst>
              <a:path w="350" h="350">
                <a:moveTo>
                  <a:pt x="0" y="0"/>
                </a:moveTo>
                <a:cubicBezTo>
                  <a:pt x="4" y="191"/>
                  <a:pt x="159" y="346"/>
                  <a:pt x="350" y="350"/>
                </a:cubicBezTo>
                <a:cubicBezTo>
                  <a:pt x="350" y="317"/>
                  <a:pt x="350" y="317"/>
                  <a:pt x="350" y="317"/>
                </a:cubicBezTo>
                <a:cubicBezTo>
                  <a:pt x="177" y="312"/>
                  <a:pt x="38" y="173"/>
                  <a:pt x="34" y="0"/>
                </a:cubicBezTo>
                <a:lnTo>
                  <a:pt x="0"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B4D0A"/>
              </a:solidFill>
              <a:effectLst/>
              <a:uLnTx/>
              <a:uFillTx/>
              <a:latin typeface="Calibri" panose="020F0502020204030204" pitchFamily="34" charset="0"/>
              <a:ea typeface="+mn-ea"/>
              <a:cs typeface="+mn-cs"/>
            </a:endParaRPr>
          </a:p>
        </p:txBody>
      </p:sp>
      <p:sp>
        <p:nvSpPr>
          <p:cNvPr id="51" name="Freeform 17">
            <a:extLst>
              <a:ext uri="{FF2B5EF4-FFF2-40B4-BE49-F238E27FC236}">
                <a16:creationId xmlns:a16="http://schemas.microsoft.com/office/drawing/2014/main" id="{0FB65D9F-D253-5F6D-5A8F-5D31130301E7}"/>
              </a:ext>
            </a:extLst>
          </p:cNvPr>
          <p:cNvSpPr>
            <a:spLocks/>
          </p:cNvSpPr>
          <p:nvPr/>
        </p:nvSpPr>
        <p:spPr bwMode="auto">
          <a:xfrm>
            <a:off x="2769702" y="4389933"/>
            <a:ext cx="632727" cy="633482"/>
          </a:xfrm>
          <a:custGeom>
            <a:avLst/>
            <a:gdLst>
              <a:gd name="T0" fmla="*/ 0 w 350"/>
              <a:gd name="T1" fmla="*/ 350 h 350"/>
              <a:gd name="T2" fmla="*/ 350 w 350"/>
              <a:gd name="T3" fmla="*/ 0 h 350"/>
              <a:gd name="T4" fmla="*/ 317 w 350"/>
              <a:gd name="T5" fmla="*/ 0 h 350"/>
              <a:gd name="T6" fmla="*/ 0 w 350"/>
              <a:gd name="T7" fmla="*/ 317 h 350"/>
              <a:gd name="T8" fmla="*/ 0 w 350"/>
              <a:gd name="T9" fmla="*/ 350 h 350"/>
            </a:gdLst>
            <a:ahLst/>
            <a:cxnLst>
              <a:cxn ang="0">
                <a:pos x="T0" y="T1"/>
              </a:cxn>
              <a:cxn ang="0">
                <a:pos x="T2" y="T3"/>
              </a:cxn>
              <a:cxn ang="0">
                <a:pos x="T4" y="T5"/>
              </a:cxn>
              <a:cxn ang="0">
                <a:pos x="T6" y="T7"/>
              </a:cxn>
              <a:cxn ang="0">
                <a:pos x="T8" y="T9"/>
              </a:cxn>
            </a:cxnLst>
            <a:rect l="0" t="0" r="r" b="b"/>
            <a:pathLst>
              <a:path w="350" h="350">
                <a:moveTo>
                  <a:pt x="0" y="350"/>
                </a:moveTo>
                <a:cubicBezTo>
                  <a:pt x="192" y="346"/>
                  <a:pt x="346" y="191"/>
                  <a:pt x="350" y="0"/>
                </a:cubicBezTo>
                <a:cubicBezTo>
                  <a:pt x="317" y="0"/>
                  <a:pt x="317" y="0"/>
                  <a:pt x="317" y="0"/>
                </a:cubicBezTo>
                <a:cubicBezTo>
                  <a:pt x="313" y="173"/>
                  <a:pt x="173" y="312"/>
                  <a:pt x="0" y="317"/>
                </a:cubicBezTo>
                <a:lnTo>
                  <a:pt x="0" y="3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B4D0A"/>
              </a:solidFill>
              <a:effectLst/>
              <a:uLnTx/>
              <a:uFillTx/>
              <a:latin typeface="Calibri" panose="020F0502020204030204" pitchFamily="34" charset="0"/>
              <a:ea typeface="+mn-ea"/>
              <a:cs typeface="+mn-cs"/>
            </a:endParaRPr>
          </a:p>
        </p:txBody>
      </p:sp>
      <p:sp>
        <p:nvSpPr>
          <p:cNvPr id="52" name="Freeform 18">
            <a:extLst>
              <a:ext uri="{FF2B5EF4-FFF2-40B4-BE49-F238E27FC236}">
                <a16:creationId xmlns:a16="http://schemas.microsoft.com/office/drawing/2014/main" id="{399090FF-1643-AEE3-7CEF-CF1B2D5879D2}"/>
              </a:ext>
            </a:extLst>
          </p:cNvPr>
          <p:cNvSpPr>
            <a:spLocks/>
          </p:cNvSpPr>
          <p:nvPr/>
        </p:nvSpPr>
        <p:spPr bwMode="auto">
          <a:xfrm>
            <a:off x="2769702" y="3727794"/>
            <a:ext cx="632727" cy="633482"/>
          </a:xfrm>
          <a:custGeom>
            <a:avLst/>
            <a:gdLst>
              <a:gd name="T0" fmla="*/ 350 w 350"/>
              <a:gd name="T1" fmla="*/ 350 h 350"/>
              <a:gd name="T2" fmla="*/ 0 w 350"/>
              <a:gd name="T3" fmla="*/ 0 h 350"/>
              <a:gd name="T4" fmla="*/ 0 w 350"/>
              <a:gd name="T5" fmla="*/ 33 h 350"/>
              <a:gd name="T6" fmla="*/ 317 w 350"/>
              <a:gd name="T7" fmla="*/ 350 h 350"/>
              <a:gd name="T8" fmla="*/ 350 w 350"/>
              <a:gd name="T9" fmla="*/ 350 h 350"/>
            </a:gdLst>
            <a:ahLst/>
            <a:cxnLst>
              <a:cxn ang="0">
                <a:pos x="T0" y="T1"/>
              </a:cxn>
              <a:cxn ang="0">
                <a:pos x="T2" y="T3"/>
              </a:cxn>
              <a:cxn ang="0">
                <a:pos x="T4" y="T5"/>
              </a:cxn>
              <a:cxn ang="0">
                <a:pos x="T6" y="T7"/>
              </a:cxn>
              <a:cxn ang="0">
                <a:pos x="T8" y="T9"/>
              </a:cxn>
            </a:cxnLst>
            <a:rect l="0" t="0" r="r" b="b"/>
            <a:pathLst>
              <a:path w="350" h="350">
                <a:moveTo>
                  <a:pt x="350" y="350"/>
                </a:moveTo>
                <a:cubicBezTo>
                  <a:pt x="346" y="159"/>
                  <a:pt x="192" y="4"/>
                  <a:pt x="0" y="0"/>
                </a:cubicBezTo>
                <a:cubicBezTo>
                  <a:pt x="0" y="33"/>
                  <a:pt x="0" y="33"/>
                  <a:pt x="0" y="33"/>
                </a:cubicBezTo>
                <a:cubicBezTo>
                  <a:pt x="173" y="38"/>
                  <a:pt x="313" y="177"/>
                  <a:pt x="317" y="350"/>
                </a:cubicBezTo>
                <a:lnTo>
                  <a:pt x="350" y="35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B4D0A"/>
              </a:solidFill>
              <a:effectLst/>
              <a:uLnTx/>
              <a:uFillTx/>
              <a:latin typeface="Calibri" panose="020F0502020204030204" pitchFamily="34" charset="0"/>
              <a:ea typeface="+mn-ea"/>
              <a:cs typeface="+mn-cs"/>
            </a:endParaRPr>
          </a:p>
        </p:txBody>
      </p:sp>
      <p:sp>
        <p:nvSpPr>
          <p:cNvPr id="53" name="TextBox 52">
            <a:extLst>
              <a:ext uri="{FF2B5EF4-FFF2-40B4-BE49-F238E27FC236}">
                <a16:creationId xmlns:a16="http://schemas.microsoft.com/office/drawing/2014/main" id="{B5A00F0C-05E9-3476-6B01-CE465DC7F657}"/>
              </a:ext>
            </a:extLst>
          </p:cNvPr>
          <p:cNvSpPr txBox="1"/>
          <p:nvPr/>
        </p:nvSpPr>
        <p:spPr>
          <a:xfrm>
            <a:off x="2262511" y="4132934"/>
            <a:ext cx="983604" cy="523220"/>
          </a:xfrm>
          <a:prstGeom prst="rect">
            <a:avLst/>
          </a:prstGeom>
          <a:noFill/>
        </p:spPr>
        <p:txBody>
          <a:bodyPr wrap="none" lIns="0" rIns="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1">
                <a:ln>
                  <a:noFill/>
                </a:ln>
                <a:solidFill>
                  <a:srgbClr val="005071"/>
                </a:solidFill>
                <a:effectLst/>
                <a:uLnTx/>
                <a:uFillTx/>
                <a:latin typeface="Calibri" panose="020F0502020204030204" pitchFamily="34" charset="0"/>
                <a:ea typeface="+mn-ea"/>
                <a:cs typeface="+mn-cs"/>
              </a:rPr>
              <a:t>Foundational</a:t>
            </a:r>
            <a:br>
              <a:rPr kumimoji="0" lang="en-GB" sz="1400" b="1" i="0" u="none" strike="noStrike" kern="1200" cap="none" spc="0" normalizeH="0" baseline="0" noProof="1">
                <a:ln>
                  <a:noFill/>
                </a:ln>
                <a:solidFill>
                  <a:srgbClr val="005071"/>
                </a:solidFill>
                <a:effectLst/>
                <a:uLnTx/>
                <a:uFillTx/>
                <a:latin typeface="Calibri" panose="020F0502020204030204" pitchFamily="34" charset="0"/>
                <a:ea typeface="+mn-ea"/>
                <a:cs typeface="+mn-cs"/>
              </a:rPr>
            </a:br>
            <a:r>
              <a:rPr kumimoji="0" lang="en-GB" sz="1400" b="1" i="0" u="none" strike="noStrike" kern="1200" cap="none" spc="0" normalizeH="0" baseline="0" noProof="1">
                <a:ln>
                  <a:noFill/>
                </a:ln>
                <a:solidFill>
                  <a:srgbClr val="005071"/>
                </a:solidFill>
                <a:effectLst/>
                <a:uLnTx/>
                <a:uFillTx/>
                <a:latin typeface="Calibri" panose="020F0502020204030204" pitchFamily="34" charset="0"/>
                <a:ea typeface="+mn-ea"/>
                <a:cs typeface="+mn-cs"/>
              </a:rPr>
              <a:t>capabilities</a:t>
            </a:r>
          </a:p>
        </p:txBody>
      </p:sp>
      <p:sp>
        <p:nvSpPr>
          <p:cNvPr id="54" name="TextBox 53">
            <a:extLst>
              <a:ext uri="{FF2B5EF4-FFF2-40B4-BE49-F238E27FC236}">
                <a16:creationId xmlns:a16="http://schemas.microsoft.com/office/drawing/2014/main" id="{078C134E-3781-F93F-1E1D-75BCD8A7DBF2}"/>
              </a:ext>
            </a:extLst>
          </p:cNvPr>
          <p:cNvSpPr txBox="1"/>
          <p:nvPr/>
        </p:nvSpPr>
        <p:spPr>
          <a:xfrm>
            <a:off x="441003" y="3324875"/>
            <a:ext cx="1171592" cy="553998"/>
          </a:xfrm>
          <a:prstGeom prst="rect">
            <a:avLst/>
          </a:prstGeom>
          <a:noFill/>
        </p:spPr>
        <p:txBody>
          <a:bodyPr wrap="square" lIns="91440" rIns="9144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Global </a:t>
            </a:r>
            <a:br>
              <a:rPr kumimoji="0" lang="en-GB" sz="15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br>
            <a:r>
              <a:rPr kumimoji="0" lang="en-GB" sz="15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Operations</a:t>
            </a:r>
          </a:p>
        </p:txBody>
      </p:sp>
      <p:sp>
        <p:nvSpPr>
          <p:cNvPr id="55" name="TextBox 54">
            <a:extLst>
              <a:ext uri="{FF2B5EF4-FFF2-40B4-BE49-F238E27FC236}">
                <a16:creationId xmlns:a16="http://schemas.microsoft.com/office/drawing/2014/main" id="{2BEF5D14-BB81-A62C-1C4A-F45C9947A402}"/>
              </a:ext>
            </a:extLst>
          </p:cNvPr>
          <p:cNvSpPr txBox="1"/>
          <p:nvPr/>
        </p:nvSpPr>
        <p:spPr>
          <a:xfrm>
            <a:off x="3796421" y="3324875"/>
            <a:ext cx="1343025" cy="553998"/>
          </a:xfrm>
          <a:prstGeom prst="rect">
            <a:avLst/>
          </a:prstGeom>
          <a:noFill/>
        </p:spPr>
        <p:txBody>
          <a:bodyPr wrap="square" lIns="91440" rIns="9144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Cloud-Native AI Solutions</a:t>
            </a:r>
          </a:p>
        </p:txBody>
      </p:sp>
      <p:sp>
        <p:nvSpPr>
          <p:cNvPr id="56" name="TextBox 55">
            <a:extLst>
              <a:ext uri="{FF2B5EF4-FFF2-40B4-BE49-F238E27FC236}">
                <a16:creationId xmlns:a16="http://schemas.microsoft.com/office/drawing/2014/main" id="{9DCB20A0-CEEE-3F49-072B-F71312835DA2}"/>
              </a:ext>
            </a:extLst>
          </p:cNvPr>
          <p:cNvSpPr txBox="1"/>
          <p:nvPr/>
        </p:nvSpPr>
        <p:spPr>
          <a:xfrm>
            <a:off x="441003" y="5408109"/>
            <a:ext cx="1171592" cy="553998"/>
          </a:xfrm>
          <a:prstGeom prst="rect">
            <a:avLst/>
          </a:prstGeom>
          <a:noFill/>
        </p:spPr>
        <p:txBody>
          <a:bodyPr wrap="square" lIns="91440" rIns="9144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Data and Analytics</a:t>
            </a:r>
          </a:p>
        </p:txBody>
      </p:sp>
      <p:sp>
        <p:nvSpPr>
          <p:cNvPr id="57" name="TextBox 56">
            <a:extLst>
              <a:ext uri="{FF2B5EF4-FFF2-40B4-BE49-F238E27FC236}">
                <a16:creationId xmlns:a16="http://schemas.microsoft.com/office/drawing/2014/main" id="{6642BEC2-7839-F24F-D0C8-AEE1A066AEE3}"/>
              </a:ext>
            </a:extLst>
          </p:cNvPr>
          <p:cNvSpPr txBox="1"/>
          <p:nvPr/>
        </p:nvSpPr>
        <p:spPr>
          <a:xfrm>
            <a:off x="3882137" y="5533047"/>
            <a:ext cx="1171592" cy="323165"/>
          </a:xfrm>
          <a:prstGeom prst="rect">
            <a:avLst/>
          </a:prstGeom>
          <a:noFill/>
        </p:spPr>
        <p:txBody>
          <a:bodyPr wrap="square" lIns="91440" rIns="9144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Digital</a:t>
            </a:r>
          </a:p>
        </p:txBody>
      </p:sp>
      <p:pic>
        <p:nvPicPr>
          <p:cNvPr id="58" name="Graphic 57">
            <a:extLst>
              <a:ext uri="{FF2B5EF4-FFF2-40B4-BE49-F238E27FC236}">
                <a16:creationId xmlns:a16="http://schemas.microsoft.com/office/drawing/2014/main" id="{4EBE90B7-27F2-ADF5-89C6-BCE7A2C6B9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42768" y="2882454"/>
            <a:ext cx="450330" cy="450330"/>
          </a:xfrm>
          <a:prstGeom prst="rect">
            <a:avLst/>
          </a:prstGeom>
        </p:spPr>
      </p:pic>
      <p:pic>
        <p:nvPicPr>
          <p:cNvPr id="59" name="Graphic 58">
            <a:extLst>
              <a:ext uri="{FF2B5EF4-FFF2-40B4-BE49-F238E27FC236}">
                <a16:creationId xmlns:a16="http://schemas.microsoft.com/office/drawing/2014/main" id="{0A6AE40C-61F4-F271-BF1C-B899A91C50E3}"/>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8192" y="2875569"/>
            <a:ext cx="457215" cy="457215"/>
          </a:xfrm>
          <a:prstGeom prst="rect">
            <a:avLst/>
          </a:prstGeom>
        </p:spPr>
      </p:pic>
      <p:pic>
        <p:nvPicPr>
          <p:cNvPr id="60" name="Graphic 59">
            <a:extLst>
              <a:ext uri="{FF2B5EF4-FFF2-40B4-BE49-F238E27FC236}">
                <a16:creationId xmlns:a16="http://schemas.microsoft.com/office/drawing/2014/main" id="{14FEA242-B595-AC03-4481-7EF2550E93E0}"/>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18770" y="4958133"/>
            <a:ext cx="416059" cy="401712"/>
          </a:xfrm>
          <a:prstGeom prst="rect">
            <a:avLst/>
          </a:prstGeom>
        </p:spPr>
      </p:pic>
      <p:pic>
        <p:nvPicPr>
          <p:cNvPr id="64" name="Picture 63">
            <a:extLst>
              <a:ext uri="{FF2B5EF4-FFF2-40B4-BE49-F238E27FC236}">
                <a16:creationId xmlns:a16="http://schemas.microsoft.com/office/drawing/2014/main" id="{565DF10D-5FFB-8A68-B4A8-A8B401F67C42}"/>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5363036" y="2722829"/>
            <a:ext cx="1554480" cy="1037394"/>
          </a:xfrm>
          <a:prstGeom prst="rect">
            <a:avLst/>
          </a:prstGeom>
          <a:ln w="6350">
            <a:noFill/>
          </a:ln>
        </p:spPr>
      </p:pic>
      <p:sp>
        <p:nvSpPr>
          <p:cNvPr id="98" name="TextBox 97">
            <a:extLst>
              <a:ext uri="{FF2B5EF4-FFF2-40B4-BE49-F238E27FC236}">
                <a16:creationId xmlns:a16="http://schemas.microsoft.com/office/drawing/2014/main" id="{DD4409DC-1E37-FAF6-5FB1-F9BD91EC7198}"/>
              </a:ext>
            </a:extLst>
          </p:cNvPr>
          <p:cNvSpPr txBox="1"/>
          <p:nvPr/>
        </p:nvSpPr>
        <p:spPr>
          <a:xfrm>
            <a:off x="5487052" y="3827893"/>
            <a:ext cx="1343025" cy="400110"/>
          </a:xfrm>
          <a:prstGeom prst="rect">
            <a:avLst/>
          </a:prstGeom>
          <a:noFill/>
        </p:spPr>
        <p:txBody>
          <a:bodyPr wrap="square" lIns="0" tIns="0" rIns="0" bIns="0" rtlCol="0" anchor="t" anchorCtr="0">
            <a:spAutoFit/>
          </a:bodyPr>
          <a:lstStyle/>
          <a:p>
            <a:pPr marL="0" marR="0" lvl="0" indent="0" algn="ctr" defTabSz="457200" rtl="0" eaLnBrk="1" fontAlgn="auto" latinLnBrk="0" hangingPunct="1">
              <a:lnSpc>
                <a:spcPct val="100000"/>
              </a:lnSpc>
              <a:spcBef>
                <a:spcPts val="600"/>
              </a:spcBef>
              <a:spcAft>
                <a:spcPts val="0"/>
              </a:spcAft>
              <a:buClr>
                <a:srgbClr val="808080"/>
              </a:buClr>
              <a:buSzTx/>
              <a:buFontTx/>
              <a:buNone/>
              <a:tabLst/>
              <a:defRPr/>
            </a:pPr>
            <a:r>
              <a:rPr kumimoji="0" lang="en-GB" sz="1300" b="1" i="0" u="none" strike="noStrike" kern="1200" cap="none" spc="0" normalizeH="0" baseline="0" noProof="1">
                <a:ln>
                  <a:noFill/>
                </a:ln>
                <a:solidFill>
                  <a:srgbClr val="FFFFFF"/>
                </a:solidFill>
                <a:effectLst/>
                <a:uLnTx/>
                <a:uFillTx/>
                <a:latin typeface="Calibri" panose="020F0502020204030204" pitchFamily="34" charset="0"/>
                <a:ea typeface="+mn-ea"/>
                <a:cs typeface="+mn-cs"/>
              </a:rPr>
              <a:t>Insurance                  (550+ clients)</a:t>
            </a:r>
          </a:p>
        </p:txBody>
      </p:sp>
      <p:sp>
        <p:nvSpPr>
          <p:cNvPr id="99" name="TextBox 98">
            <a:extLst>
              <a:ext uri="{FF2B5EF4-FFF2-40B4-BE49-F238E27FC236}">
                <a16:creationId xmlns:a16="http://schemas.microsoft.com/office/drawing/2014/main" id="{C9147DE0-3491-B8D4-2F07-83460103C1CB}"/>
              </a:ext>
            </a:extLst>
          </p:cNvPr>
          <p:cNvSpPr txBox="1"/>
          <p:nvPr/>
        </p:nvSpPr>
        <p:spPr>
          <a:xfrm>
            <a:off x="7127664" y="3819305"/>
            <a:ext cx="1343025" cy="400110"/>
          </a:xfrm>
          <a:prstGeom prst="rect">
            <a:avLst/>
          </a:prstGeom>
          <a:noFill/>
        </p:spPr>
        <p:txBody>
          <a:bodyPr wrap="square" lIns="0" tIns="0" rIns="0" bIns="0" rtlCol="0" anchor="t" anchorCtr="0">
            <a:spAutoFit/>
          </a:bodyPr>
          <a:lstStyle/>
          <a:p>
            <a:pPr marL="0" marR="0" lvl="0" indent="0" algn="ctr" defTabSz="457200" rtl="0" eaLnBrk="1" fontAlgn="auto" latinLnBrk="0" hangingPunct="1">
              <a:lnSpc>
                <a:spcPct val="100000"/>
              </a:lnSpc>
              <a:spcBef>
                <a:spcPts val="600"/>
              </a:spcBef>
              <a:spcAft>
                <a:spcPts val="0"/>
              </a:spcAft>
              <a:buClr>
                <a:srgbClr val="808080"/>
              </a:buClr>
              <a:buSzTx/>
              <a:buFontTx/>
              <a:buNone/>
              <a:tabLst/>
              <a:defRPr/>
            </a:pPr>
            <a:r>
              <a:rPr kumimoji="0" lang="en-GB" sz="1300" b="1" i="0" u="none" strike="noStrike" kern="1200" cap="none" spc="0" normalizeH="0" baseline="0" noProof="1">
                <a:ln>
                  <a:noFill/>
                </a:ln>
                <a:solidFill>
                  <a:srgbClr val="FFFFFF"/>
                </a:solidFill>
                <a:effectLst/>
                <a:uLnTx/>
                <a:uFillTx/>
                <a:latin typeface="Calibri" panose="020F0502020204030204" pitchFamily="34" charset="0"/>
                <a:ea typeface="+mn-ea"/>
                <a:cs typeface="+mn-cs"/>
              </a:rPr>
              <a:t>Banking and Financial Services</a:t>
            </a:r>
          </a:p>
        </p:txBody>
      </p:sp>
      <p:sp>
        <p:nvSpPr>
          <p:cNvPr id="100" name="TextBox 99">
            <a:extLst>
              <a:ext uri="{FF2B5EF4-FFF2-40B4-BE49-F238E27FC236}">
                <a16:creationId xmlns:a16="http://schemas.microsoft.com/office/drawing/2014/main" id="{BD4E6ADF-2AA9-F7A9-AB7B-38C44F47F28A}"/>
              </a:ext>
            </a:extLst>
          </p:cNvPr>
          <p:cNvSpPr txBox="1"/>
          <p:nvPr/>
        </p:nvSpPr>
        <p:spPr>
          <a:xfrm>
            <a:off x="8786564" y="3919333"/>
            <a:ext cx="1343025" cy="200055"/>
          </a:xfrm>
          <a:prstGeom prst="rect">
            <a:avLst/>
          </a:prstGeom>
          <a:noFill/>
        </p:spPr>
        <p:txBody>
          <a:bodyPr wrap="square" lIns="0" tIns="0" rIns="0" bIns="0" rtlCol="0" anchor="t" anchorCtr="0">
            <a:spAutoFit/>
          </a:bodyPr>
          <a:lstStyle/>
          <a:p>
            <a:pPr marL="0" marR="0" lvl="0" indent="0" algn="ctr" defTabSz="457200" rtl="0" eaLnBrk="1" fontAlgn="auto" latinLnBrk="0" hangingPunct="1">
              <a:lnSpc>
                <a:spcPct val="100000"/>
              </a:lnSpc>
              <a:spcBef>
                <a:spcPts val="600"/>
              </a:spcBef>
              <a:spcAft>
                <a:spcPts val="0"/>
              </a:spcAft>
              <a:buClr>
                <a:srgbClr val="808080"/>
              </a:buClr>
              <a:buSzTx/>
              <a:buFontTx/>
              <a:buNone/>
              <a:tabLst/>
              <a:defRPr/>
            </a:pPr>
            <a:r>
              <a:rPr kumimoji="0" lang="en-GB" sz="1300" b="1" i="0" u="none" strike="noStrike" kern="1200" cap="none" spc="0" normalizeH="0" baseline="0" noProof="1">
                <a:ln>
                  <a:noFill/>
                </a:ln>
                <a:solidFill>
                  <a:srgbClr val="FFFFFF"/>
                </a:solidFill>
                <a:effectLst/>
                <a:uLnTx/>
                <a:uFillTx/>
                <a:latin typeface="Calibri" panose="020F0502020204030204" pitchFamily="34" charset="0"/>
                <a:ea typeface="+mn-ea"/>
                <a:cs typeface="+mn-cs"/>
              </a:rPr>
              <a:t>Healthcare</a:t>
            </a:r>
          </a:p>
        </p:txBody>
      </p:sp>
      <p:sp>
        <p:nvSpPr>
          <p:cNvPr id="101" name="TextBox 100">
            <a:extLst>
              <a:ext uri="{FF2B5EF4-FFF2-40B4-BE49-F238E27FC236}">
                <a16:creationId xmlns:a16="http://schemas.microsoft.com/office/drawing/2014/main" id="{9ABDC3BA-4F6E-E8E7-87FB-916DF561CFB0}"/>
              </a:ext>
            </a:extLst>
          </p:cNvPr>
          <p:cNvSpPr txBox="1"/>
          <p:nvPr/>
        </p:nvSpPr>
        <p:spPr>
          <a:xfrm>
            <a:off x="10404936" y="3819305"/>
            <a:ext cx="1424080" cy="400110"/>
          </a:xfrm>
          <a:prstGeom prst="rect">
            <a:avLst/>
          </a:prstGeom>
          <a:noFill/>
        </p:spPr>
        <p:txBody>
          <a:bodyPr wrap="square" lIns="0" tIns="0" rIns="0" bIns="0" rtlCol="0" anchor="t" anchorCtr="0">
            <a:spAutoFit/>
          </a:bodyPr>
          <a:lstStyle/>
          <a:p>
            <a:pPr marL="0" marR="0" lvl="0" indent="0" algn="ctr" defTabSz="457200" rtl="0" eaLnBrk="1" fontAlgn="auto" latinLnBrk="0" hangingPunct="1">
              <a:lnSpc>
                <a:spcPct val="100000"/>
              </a:lnSpc>
              <a:spcBef>
                <a:spcPts val="600"/>
              </a:spcBef>
              <a:spcAft>
                <a:spcPts val="0"/>
              </a:spcAft>
              <a:buClr>
                <a:srgbClr val="808080"/>
              </a:buClr>
              <a:buSzTx/>
              <a:buFontTx/>
              <a:buNone/>
              <a:tabLst/>
              <a:defRPr/>
            </a:pPr>
            <a:r>
              <a:rPr kumimoji="0" lang="en-GB" sz="1300" b="1" i="0" u="none" strike="noStrike" kern="1200" cap="none" spc="0" normalizeH="0" baseline="0" noProof="1">
                <a:ln>
                  <a:noFill/>
                </a:ln>
                <a:solidFill>
                  <a:srgbClr val="FFFFFF"/>
                </a:solidFill>
                <a:effectLst/>
                <a:uLnTx/>
                <a:uFillTx/>
                <a:latin typeface="Calibri" panose="020F0502020204030204" pitchFamily="34" charset="0"/>
                <a:ea typeface="+mn-ea"/>
                <a:cs typeface="+mn-cs"/>
              </a:rPr>
              <a:t>Retail, Media &amp; Entertainment</a:t>
            </a:r>
          </a:p>
        </p:txBody>
      </p:sp>
      <p:pic>
        <p:nvPicPr>
          <p:cNvPr id="103" name="Picture 102">
            <a:extLst>
              <a:ext uri="{FF2B5EF4-FFF2-40B4-BE49-F238E27FC236}">
                <a16:creationId xmlns:a16="http://schemas.microsoft.com/office/drawing/2014/main" id="{76C722A8-C9C0-B6FE-DF2E-1F522AB9334D}"/>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7021936" y="2722829"/>
            <a:ext cx="1554480" cy="1036131"/>
          </a:xfrm>
          <a:prstGeom prst="rect">
            <a:avLst/>
          </a:prstGeom>
          <a:ln w="6350">
            <a:noFill/>
          </a:ln>
        </p:spPr>
      </p:pic>
      <p:pic>
        <p:nvPicPr>
          <p:cNvPr id="105" name="Picture 104">
            <a:extLst>
              <a:ext uri="{FF2B5EF4-FFF2-40B4-BE49-F238E27FC236}">
                <a16:creationId xmlns:a16="http://schemas.microsoft.com/office/drawing/2014/main" id="{A4591355-A9EF-1B19-F8E3-74B903A44F49}"/>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8680836" y="2722829"/>
            <a:ext cx="1554480" cy="1036320"/>
          </a:xfrm>
          <a:prstGeom prst="rect">
            <a:avLst/>
          </a:prstGeom>
          <a:ln w="6350">
            <a:noFill/>
          </a:ln>
        </p:spPr>
      </p:pic>
      <p:pic>
        <p:nvPicPr>
          <p:cNvPr id="107" name="Picture 106">
            <a:extLst>
              <a:ext uri="{FF2B5EF4-FFF2-40B4-BE49-F238E27FC236}">
                <a16:creationId xmlns:a16="http://schemas.microsoft.com/office/drawing/2014/main" id="{04875023-E73F-CD4D-B68A-004846A019A3}"/>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0339736" y="2722829"/>
            <a:ext cx="1554480" cy="1036400"/>
          </a:xfrm>
          <a:prstGeom prst="rect">
            <a:avLst/>
          </a:prstGeom>
          <a:ln w="6350">
            <a:noFill/>
          </a:ln>
        </p:spPr>
      </p:pic>
      <p:pic>
        <p:nvPicPr>
          <p:cNvPr id="32" name="Graphic 31">
            <a:extLst>
              <a:ext uri="{FF2B5EF4-FFF2-40B4-BE49-F238E27FC236}">
                <a16:creationId xmlns:a16="http://schemas.microsoft.com/office/drawing/2014/main" id="{F3853FE5-6E1C-4526-88FD-E72A0767490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190934" y="4940947"/>
            <a:ext cx="553999" cy="553999"/>
          </a:xfrm>
          <a:prstGeom prst="rect">
            <a:avLst/>
          </a:prstGeom>
        </p:spPr>
      </p:pic>
      <p:cxnSp>
        <p:nvCxnSpPr>
          <p:cNvPr id="33" name="Straight Connector 32">
            <a:extLst>
              <a:ext uri="{FF2B5EF4-FFF2-40B4-BE49-F238E27FC236}">
                <a16:creationId xmlns:a16="http://schemas.microsoft.com/office/drawing/2014/main" id="{A033AC46-CBF3-4174-3E65-BA028BF3A287}"/>
              </a:ext>
            </a:extLst>
          </p:cNvPr>
          <p:cNvCxnSpPr>
            <a:cxnSpLocks/>
          </p:cNvCxnSpPr>
          <p:nvPr/>
        </p:nvCxnSpPr>
        <p:spPr>
          <a:xfrm>
            <a:off x="10522616" y="4799401"/>
            <a:ext cx="118872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D962EC2-0A19-FC83-903F-102D416009DF}"/>
              </a:ext>
            </a:extLst>
          </p:cNvPr>
          <p:cNvCxnSpPr>
            <a:cxnSpLocks/>
          </p:cNvCxnSpPr>
          <p:nvPr/>
        </p:nvCxnSpPr>
        <p:spPr>
          <a:xfrm>
            <a:off x="10522616" y="5113726"/>
            <a:ext cx="118872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59C6B04-4457-9E86-8E75-A188BA08D9D6}"/>
              </a:ext>
            </a:extLst>
          </p:cNvPr>
          <p:cNvCxnSpPr>
            <a:cxnSpLocks/>
          </p:cNvCxnSpPr>
          <p:nvPr/>
        </p:nvCxnSpPr>
        <p:spPr>
          <a:xfrm>
            <a:off x="10522616" y="5599723"/>
            <a:ext cx="118872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C0AA443-9CC9-CCAC-ECC5-2EF92884AEAB}"/>
              </a:ext>
            </a:extLst>
          </p:cNvPr>
          <p:cNvCxnSpPr>
            <a:cxnSpLocks/>
          </p:cNvCxnSpPr>
          <p:nvPr/>
        </p:nvCxnSpPr>
        <p:spPr>
          <a:xfrm>
            <a:off x="8863716" y="5304023"/>
            <a:ext cx="118872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C4AB0D2-3859-6C24-6B21-A09EB809AF54}"/>
              </a:ext>
            </a:extLst>
          </p:cNvPr>
          <p:cNvCxnSpPr>
            <a:cxnSpLocks/>
          </p:cNvCxnSpPr>
          <p:nvPr/>
        </p:nvCxnSpPr>
        <p:spPr>
          <a:xfrm>
            <a:off x="8863716" y="4799401"/>
            <a:ext cx="118872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7C08DD1-7957-66F6-9111-B5A9483BD718}"/>
              </a:ext>
            </a:extLst>
          </p:cNvPr>
          <p:cNvCxnSpPr>
            <a:cxnSpLocks/>
          </p:cNvCxnSpPr>
          <p:nvPr/>
        </p:nvCxnSpPr>
        <p:spPr>
          <a:xfrm>
            <a:off x="7204816" y="4799401"/>
            <a:ext cx="118872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8FE3CDB-A0F3-D3DB-D4BC-6396FC24F245}"/>
              </a:ext>
            </a:extLst>
          </p:cNvPr>
          <p:cNvCxnSpPr>
            <a:cxnSpLocks/>
          </p:cNvCxnSpPr>
          <p:nvPr/>
        </p:nvCxnSpPr>
        <p:spPr>
          <a:xfrm>
            <a:off x="7204816" y="5296404"/>
            <a:ext cx="118872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56DACDC-3888-BA00-0BBC-BE182AA9A404}"/>
              </a:ext>
            </a:extLst>
          </p:cNvPr>
          <p:cNvCxnSpPr>
            <a:cxnSpLocks/>
          </p:cNvCxnSpPr>
          <p:nvPr/>
        </p:nvCxnSpPr>
        <p:spPr>
          <a:xfrm>
            <a:off x="5545916" y="5296404"/>
            <a:ext cx="118872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5D2B522-CBF5-939D-CCCC-771C44C33D4E}"/>
              </a:ext>
            </a:extLst>
          </p:cNvPr>
          <p:cNvCxnSpPr>
            <a:cxnSpLocks/>
          </p:cNvCxnSpPr>
          <p:nvPr/>
        </p:nvCxnSpPr>
        <p:spPr>
          <a:xfrm>
            <a:off x="5545916" y="4799401"/>
            <a:ext cx="118872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11467F5-553B-E1FE-9C13-D5E8733C111B}"/>
              </a:ext>
            </a:extLst>
          </p:cNvPr>
          <p:cNvCxnSpPr>
            <a:cxnSpLocks/>
          </p:cNvCxnSpPr>
          <p:nvPr/>
        </p:nvCxnSpPr>
        <p:spPr>
          <a:xfrm>
            <a:off x="5562889" y="5785688"/>
            <a:ext cx="118872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70" name="Text Placeholder 2">
            <a:extLst>
              <a:ext uri="{FF2B5EF4-FFF2-40B4-BE49-F238E27FC236}">
                <a16:creationId xmlns:a16="http://schemas.microsoft.com/office/drawing/2014/main" id="{06151F23-9AF4-8167-8E1E-50216E73E968}"/>
              </a:ext>
            </a:extLst>
          </p:cNvPr>
          <p:cNvSpPr txBox="1">
            <a:spLocks/>
          </p:cNvSpPr>
          <p:nvPr/>
        </p:nvSpPr>
        <p:spPr>
          <a:xfrm>
            <a:off x="368300" y="152400"/>
            <a:ext cx="11430000" cy="221599"/>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1000"/>
              </a:spcBef>
              <a:buClr>
                <a:schemeClr val="tx2"/>
              </a:buClr>
              <a:buFont typeface="Arial" panose="020B0604020202020204" pitchFamily="34" charset="0"/>
              <a:buChar char="•"/>
              <a:defRPr sz="2800" kern="1200">
                <a:solidFill>
                  <a:schemeClr val="tx2"/>
                </a:solidFill>
                <a:latin typeface="+mj-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228600" algn="l" defTabSz="914400" rtl="0" eaLnBrk="1" fontAlgn="auto" latinLnBrk="0" hangingPunct="1">
              <a:lnSpc>
                <a:spcPct val="90000"/>
              </a:lnSpc>
              <a:spcBef>
                <a:spcPts val="1000"/>
              </a:spcBef>
              <a:spcAft>
                <a:spcPts val="0"/>
              </a:spcAft>
              <a:buClr>
                <a:srgbClr val="FB4D0A"/>
              </a:buClr>
              <a:buSzTx/>
              <a:buFont typeface="Arial" panose="020B0604020202020204" pitchFamily="34" charset="0"/>
              <a:buNone/>
              <a:tabLst/>
              <a:defRPr/>
            </a:pPr>
            <a:r>
              <a:rPr kumimoji="0" lang="en-US" sz="1400" b="1" i="0" u="none" strike="noStrike" kern="1200" cap="none" spc="0" normalizeH="0" baseline="0" noProof="0">
                <a:ln>
                  <a:noFill/>
                </a:ln>
                <a:solidFill>
                  <a:srgbClr val="005071"/>
                </a:solidFill>
                <a:effectLst/>
                <a:uLnTx/>
                <a:uFillTx/>
                <a:latin typeface="Calibri" panose="020F0502020204030204" pitchFamily="34" charset="0"/>
                <a:ea typeface="+mn-ea"/>
                <a:cs typeface="+mn-cs"/>
              </a:rPr>
              <a:t>About EXL</a:t>
            </a:r>
          </a:p>
        </p:txBody>
      </p:sp>
      <p:cxnSp>
        <p:nvCxnSpPr>
          <p:cNvPr id="69" name="Straight Connector 68">
            <a:extLst>
              <a:ext uri="{FF2B5EF4-FFF2-40B4-BE49-F238E27FC236}">
                <a16:creationId xmlns:a16="http://schemas.microsoft.com/office/drawing/2014/main" id="{8FFC4B00-BB43-51B5-96C7-863B7B91337D}"/>
              </a:ext>
            </a:extLst>
          </p:cNvPr>
          <p:cNvCxnSpPr>
            <a:cxnSpLocks/>
          </p:cNvCxnSpPr>
          <p:nvPr/>
        </p:nvCxnSpPr>
        <p:spPr>
          <a:xfrm>
            <a:off x="5562889" y="6304541"/>
            <a:ext cx="118872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69813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C8BA8-435F-584B-8D68-9E4A757FFF60}"/>
              </a:ext>
            </a:extLst>
          </p:cNvPr>
          <p:cNvSpPr>
            <a:spLocks noGrp="1"/>
          </p:cNvSpPr>
          <p:nvPr>
            <p:ph type="ctrTitle"/>
          </p:nvPr>
        </p:nvSpPr>
        <p:spPr/>
        <p:txBody>
          <a:bodyPr/>
          <a:lstStyle/>
          <a:p>
            <a:r>
              <a:rPr lang="en-US"/>
              <a:t>Talent Profiles</a:t>
            </a:r>
          </a:p>
        </p:txBody>
      </p:sp>
    </p:spTree>
    <p:extLst>
      <p:ext uri="{BB962C8B-B14F-4D97-AF65-F5344CB8AC3E}">
        <p14:creationId xmlns:p14="http://schemas.microsoft.com/office/powerpoint/2010/main" val="15681060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F6763-671B-9027-12FF-8CFF96A43FF7}"/>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5DDE32C3-44E9-B0A1-28E8-4A76D6892D75}"/>
              </a:ext>
            </a:extLst>
          </p:cNvPr>
          <p:cNvGrpSpPr/>
          <p:nvPr/>
        </p:nvGrpSpPr>
        <p:grpSpPr>
          <a:xfrm>
            <a:off x="368300" y="1434984"/>
            <a:ext cx="11170558" cy="2745325"/>
            <a:chOff x="368300" y="1122654"/>
            <a:chExt cx="11170558" cy="2320860"/>
          </a:xfrm>
        </p:grpSpPr>
        <p:sp>
          <p:nvSpPr>
            <p:cNvPr id="24" name="Rectangle 23">
              <a:extLst>
                <a:ext uri="{FF2B5EF4-FFF2-40B4-BE49-F238E27FC236}">
                  <a16:creationId xmlns:a16="http://schemas.microsoft.com/office/drawing/2014/main" id="{929203E1-6B39-0D10-1DFC-9A53F7B096A2}"/>
                </a:ext>
              </a:extLst>
            </p:cNvPr>
            <p:cNvSpPr/>
            <p:nvPr/>
          </p:nvSpPr>
          <p:spPr>
            <a:xfrm>
              <a:off x="578637" y="1372107"/>
              <a:ext cx="10960221" cy="20714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25" name="Rectangle 24">
              <a:extLst>
                <a:ext uri="{FF2B5EF4-FFF2-40B4-BE49-F238E27FC236}">
                  <a16:creationId xmlns:a16="http://schemas.microsoft.com/office/drawing/2014/main" id="{FFD65A89-23D5-ACF4-2C4C-46D995017D60}"/>
                </a:ext>
              </a:extLst>
            </p:cNvPr>
            <p:cNvSpPr/>
            <p:nvPr/>
          </p:nvSpPr>
          <p:spPr>
            <a:xfrm>
              <a:off x="368300" y="1122654"/>
              <a:ext cx="11097526" cy="224435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grpSp>
      <p:sp>
        <p:nvSpPr>
          <p:cNvPr id="26" name="TextBox 25">
            <a:extLst>
              <a:ext uri="{FF2B5EF4-FFF2-40B4-BE49-F238E27FC236}">
                <a16:creationId xmlns:a16="http://schemas.microsoft.com/office/drawing/2014/main" id="{F8452F88-470A-74B1-7B43-E2636306215A}"/>
              </a:ext>
            </a:extLst>
          </p:cNvPr>
          <p:cNvSpPr txBox="1"/>
          <p:nvPr/>
        </p:nvSpPr>
        <p:spPr>
          <a:xfrm>
            <a:off x="368300" y="1427202"/>
            <a:ext cx="3054351" cy="338554"/>
          </a:xfrm>
          <a:prstGeom prst="rect">
            <a:avLst/>
          </a:prstGeom>
          <a:noFill/>
        </p:spPr>
        <p:txBody>
          <a:bodyPr wrap="square">
            <a:spAutoFit/>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pitchFamily="34" charset="0"/>
                <a:ea typeface="Calibri Light" panose="020F0302020204030204" pitchFamily="34" charset="0"/>
                <a:cs typeface="Calibri" panose="020F0502020204030204" pitchFamily="34" charset="0"/>
                <a:sym typeface="Calibri Light" panose="020F0302020204030204" pitchFamily="34" charset="0"/>
              </a:rPr>
              <a:t>Engagements and Assignments</a:t>
            </a:r>
          </a:p>
        </p:txBody>
      </p:sp>
      <p:sp>
        <p:nvSpPr>
          <p:cNvPr id="215" name="Title 2">
            <a:extLst>
              <a:ext uri="{FF2B5EF4-FFF2-40B4-BE49-F238E27FC236}">
                <a16:creationId xmlns:a16="http://schemas.microsoft.com/office/drawing/2014/main" id="{F5C10139-7702-87E0-BEBF-2019D948C6BE}"/>
              </a:ext>
            </a:extLst>
          </p:cNvPr>
          <p:cNvSpPr>
            <a:spLocks noGrp="1"/>
          </p:cNvSpPr>
          <p:nvPr>
            <p:ph type="ctrTitle"/>
          </p:nvPr>
        </p:nvSpPr>
        <p:spPr>
          <a:xfrm>
            <a:off x="368300" y="368300"/>
            <a:ext cx="11557000" cy="641350"/>
          </a:xfrm>
        </p:spPr>
        <p:txBody>
          <a:bodyPr lIns="0" tIns="0" rIns="0" bIns="0" anchor="t">
            <a:noAutofit/>
          </a:bodyPr>
          <a:lstStyle/>
          <a:p>
            <a:r>
              <a:rPr lang="en-US" sz="2400" kern="0">
                <a:solidFill>
                  <a:srgbClr val="FB4D0A"/>
                </a:solidFill>
                <a:latin typeface="Calibri" panose="020F0502020204030204" pitchFamily="34" charset="0"/>
                <a:cs typeface="Calibri Light" panose="020F0302020204030204" pitchFamily="34" charset="0"/>
              </a:rPr>
              <a:t>Adeel Javed – Appian Architect &amp; Practice Lead</a:t>
            </a:r>
          </a:p>
        </p:txBody>
      </p:sp>
      <p:sp>
        <p:nvSpPr>
          <p:cNvPr id="11" name="Content Placeholder 2">
            <a:extLst>
              <a:ext uri="{FF2B5EF4-FFF2-40B4-BE49-F238E27FC236}">
                <a16:creationId xmlns:a16="http://schemas.microsoft.com/office/drawing/2014/main" id="{EAAB8F53-D977-0064-98D3-5B4958627D86}"/>
              </a:ext>
            </a:extLst>
          </p:cNvPr>
          <p:cNvSpPr txBox="1">
            <a:spLocks/>
          </p:cNvSpPr>
          <p:nvPr/>
        </p:nvSpPr>
        <p:spPr>
          <a:xfrm>
            <a:off x="368300" y="700843"/>
            <a:ext cx="10922000" cy="254000"/>
          </a:xfrm>
          <a:prstGeom prst="rect">
            <a:avLst/>
          </a:prstGeom>
        </p:spPr>
        <p:txBody>
          <a:bodyPr vert="horz" lIns="0" tIns="0" rIns="0" bIns="0" rtlCol="0" anchor="t">
            <a:noAutofit/>
          </a:bodyPr>
          <a:lstStyle>
            <a:lvl1pPr marL="0" indent="0" algn="l" defTabSz="914400" rtl="0" eaLnBrk="1" latinLnBrk="0" hangingPunct="1">
              <a:spcBef>
                <a:spcPts val="600"/>
              </a:spcBef>
              <a:spcAft>
                <a:spcPts val="400"/>
              </a:spcAft>
              <a:buFontTx/>
              <a:buNone/>
              <a:defRPr sz="2400" kern="1200">
                <a:solidFill>
                  <a:schemeClr val="accent1"/>
                </a:solidFill>
                <a:latin typeface="Trebuchet MS" pitchFamily="34" charset="0"/>
                <a:ea typeface="+mn-ea"/>
                <a:cs typeface="+mn-cs"/>
              </a:defRPr>
            </a:lvl1pPr>
            <a:lvl2pPr marL="512763" indent="-285750" algn="l" defTabSz="914400" rtl="0" eaLnBrk="1" latinLnBrk="0" hangingPunct="1">
              <a:spcBef>
                <a:spcPct val="20000"/>
              </a:spcBef>
              <a:buFontTx/>
              <a:buBlip>
                <a:blip r:embed="rId4"/>
              </a:buBlip>
              <a:defRPr sz="2000" kern="1200">
                <a:solidFill>
                  <a:schemeClr val="tx1"/>
                </a:solidFill>
                <a:latin typeface="Century Gothic" pitchFamily="34" charset="0"/>
                <a:ea typeface="+mn-ea"/>
                <a:cs typeface="+mn-cs"/>
              </a:defRPr>
            </a:lvl2pPr>
            <a:lvl3pPr marL="739775" indent="-228600" algn="l" defTabSz="914400" rtl="0" eaLnBrk="1" latinLnBrk="0" hangingPunct="1">
              <a:spcBef>
                <a:spcPct val="20000"/>
              </a:spcBef>
              <a:buClr>
                <a:schemeClr val="accent1"/>
              </a:buClr>
              <a:buFont typeface="Arial" pitchFamily="34" charset="0"/>
              <a:buChar char="+"/>
              <a:defRPr sz="1600" kern="1200">
                <a:solidFill>
                  <a:schemeClr val="tx1"/>
                </a:solidFill>
                <a:latin typeface="Century Gothic" pitchFamily="34" charset="0"/>
                <a:ea typeface="+mn-ea"/>
                <a:cs typeface="+mn-cs"/>
              </a:defRPr>
            </a:lvl3pPr>
            <a:lvl4pPr marL="974725" indent="-228600" algn="l" defTabSz="914400" rtl="0" eaLnBrk="1" latinLnBrk="0" hangingPunct="1">
              <a:spcBef>
                <a:spcPct val="20000"/>
              </a:spcBef>
              <a:buClr>
                <a:schemeClr val="accent1"/>
              </a:buClr>
              <a:buFont typeface="Century Gothic" pitchFamily="34" charset="0"/>
              <a:buChar char="&gt;"/>
              <a:defRPr sz="1600" kern="1200">
                <a:solidFill>
                  <a:schemeClr val="tx1"/>
                </a:solidFill>
                <a:latin typeface="Century Gothic" pitchFamily="34" charset="0"/>
                <a:ea typeface="+mn-ea"/>
                <a:cs typeface="+mn-cs"/>
              </a:defRPr>
            </a:lvl4pPr>
            <a:lvl5pPr marL="1200150" indent="-228600" algn="l" defTabSz="914400" rtl="0" eaLnBrk="1" latinLnBrk="0" hangingPunct="1">
              <a:spcBef>
                <a:spcPct val="20000"/>
              </a:spcBef>
              <a:buClr>
                <a:srgbClr val="676767"/>
              </a:buClr>
              <a:buFont typeface="Arial" pitchFamily="34" charset="0"/>
              <a:buChar char="+"/>
              <a:defRPr sz="1600" kern="1200">
                <a:solidFill>
                  <a:schemeClr val="tx1"/>
                </a:solidFill>
                <a:latin typeface="Century Gothic"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7000"/>
              </a:lnSpc>
              <a:spcBef>
                <a:spcPct val="0"/>
              </a:spcBef>
              <a:spcAft>
                <a:spcPts val="400"/>
              </a:spcAft>
              <a:buClr>
                <a:srgbClr val="005071"/>
              </a:buClr>
              <a:buSzTx/>
              <a:buFontTx/>
              <a:buNone/>
              <a:tabLst/>
              <a:defRPr/>
            </a:pPr>
            <a:r>
              <a:rPr lang="en-US" sz="1400" b="1">
                <a:solidFill>
                  <a:srgbClr val="005071"/>
                </a:solidFill>
                <a:latin typeface="Calibri" panose="020F0502020204030204" pitchFamily="34" charset="0"/>
              </a:rPr>
              <a:t>2 decades of experience, helping companies across industries, automate their processes. Well-versed in process automation technologies, such as, BPM, RPA, IDP, Agentic AI and integrations. Extensive experience developing teams from the ground up, setting up the center of expertise (CoE), and defining end-to-end delivery methodologies.</a:t>
            </a:r>
          </a:p>
        </p:txBody>
      </p:sp>
      <p:sp>
        <p:nvSpPr>
          <p:cNvPr id="6" name="Rectangle 5">
            <a:extLst>
              <a:ext uri="{FF2B5EF4-FFF2-40B4-BE49-F238E27FC236}">
                <a16:creationId xmlns:a16="http://schemas.microsoft.com/office/drawing/2014/main" id="{A65C34C0-7B1C-956E-2328-9CA3AC5FAE8E}"/>
              </a:ext>
            </a:extLst>
          </p:cNvPr>
          <p:cNvSpPr/>
          <p:nvPr/>
        </p:nvSpPr>
        <p:spPr>
          <a:xfrm>
            <a:off x="406281" y="1785826"/>
            <a:ext cx="11059546" cy="2365648"/>
          </a:xfrm>
          <a:prstGeom prst="rect">
            <a:avLst/>
          </a:prstGeom>
        </p:spPr>
        <p:txBody>
          <a:bodyPr wrap="square" lIns="91440" tIns="45720" rIns="91440" bIns="45720" anchor="t">
            <a:spAutoFit/>
          </a:bodyPr>
          <a:lstStyle/>
          <a:p>
            <a:pPr marL="285750" indent="-285750" defTabSz="457200" fontAlgn="base">
              <a:spcBef>
                <a:spcPct val="0"/>
              </a:spcBef>
              <a:buClr>
                <a:srgbClr val="005071"/>
              </a:buClr>
              <a:buFont typeface="Arial" panose="020B0604020202020204" pitchFamily="34" charset="0"/>
              <a:buChar char="•"/>
              <a:tabLst>
                <a:tab pos="228600" algn="l"/>
                <a:tab pos="457200" algn="l"/>
              </a:tabLst>
            </a:pPr>
            <a:r>
              <a:rPr lang="en-US" sz="1100">
                <a:solidFill>
                  <a:srgbClr val="000000"/>
                </a:solidFill>
                <a:latin typeface="Calibri" panose="020F0502020204030204" pitchFamily="34" charset="0"/>
              </a:rPr>
              <a:t>Leading the Appian delivery team at EXL. Responsible for providing design and architecture guidance on all clients.</a:t>
            </a:r>
          </a:p>
          <a:p>
            <a:pPr marL="285750" indent="-285750" defTabSz="457200" fontAlgn="base">
              <a:spcBef>
                <a:spcPct val="0"/>
              </a:spcBef>
              <a:buClr>
                <a:srgbClr val="005071"/>
              </a:buClr>
              <a:buFont typeface="Arial" panose="020B0604020202020204" pitchFamily="34" charset="0"/>
              <a:buChar char="•"/>
              <a:tabLst>
                <a:tab pos="228600" algn="l"/>
                <a:tab pos="457200" algn="l"/>
              </a:tabLst>
            </a:pPr>
            <a:r>
              <a:rPr lang="en-US" sz="1100">
                <a:solidFill>
                  <a:srgbClr val="000000"/>
                </a:solidFill>
                <a:latin typeface="Calibri" panose="020F0502020204030204" pitchFamily="34" charset="0"/>
              </a:rPr>
              <a:t>Led the process automation practice at a US financial services company. Built the team from the ground up, and setup the center of expertise. Delivered automations that increased the compliance posture, reduced risk, and returned valuable hours back to the business.</a:t>
            </a:r>
          </a:p>
          <a:p>
            <a:pPr marL="285750" indent="-285750" defTabSz="457200" fontAlgn="base">
              <a:spcBef>
                <a:spcPct val="0"/>
              </a:spcBef>
              <a:buClr>
                <a:srgbClr val="005071"/>
              </a:buClr>
              <a:buFont typeface="Arial" panose="020B0604020202020204" pitchFamily="34" charset="0"/>
              <a:buChar char="•"/>
              <a:tabLst>
                <a:tab pos="228600" algn="l"/>
                <a:tab pos="457200" algn="l"/>
              </a:tabLst>
            </a:pPr>
            <a:r>
              <a:rPr lang="en-US" sz="1100">
                <a:solidFill>
                  <a:srgbClr val="000000"/>
                </a:solidFill>
                <a:latin typeface="Calibri" panose="020F0502020204030204" pitchFamily="34" charset="0"/>
              </a:rPr>
              <a:t>Led the effort to automate the corporate trust onboarding process at a large US bank, with the goal of improving customer experience. Responsible for the technical architecture and delivery.</a:t>
            </a:r>
          </a:p>
          <a:p>
            <a:pPr marL="285750" indent="-285750" defTabSz="457200" fontAlgn="base">
              <a:spcBef>
                <a:spcPct val="0"/>
              </a:spcBef>
              <a:buClr>
                <a:srgbClr val="005071"/>
              </a:buClr>
              <a:buFont typeface="Arial" panose="020B0604020202020204" pitchFamily="34" charset="0"/>
              <a:buChar char="•"/>
              <a:tabLst>
                <a:tab pos="228600" algn="l"/>
                <a:tab pos="457200" algn="l"/>
              </a:tabLst>
            </a:pPr>
            <a:r>
              <a:rPr lang="en-US" sz="1100">
                <a:solidFill>
                  <a:srgbClr val="000000"/>
                </a:solidFill>
                <a:latin typeface="Calibri" panose="020F0502020204030204" pitchFamily="34" charset="0"/>
              </a:rPr>
              <a:t>Managed multiple process automation initiatives at a Fortune 500 manufacturing company with the goal of reducing cycle times. Assisted in setting up the center of excellence to increase adoption across the company.</a:t>
            </a:r>
          </a:p>
          <a:p>
            <a:pPr marL="285750" indent="-285750" defTabSz="457200" fontAlgn="base">
              <a:spcBef>
                <a:spcPct val="0"/>
              </a:spcBef>
              <a:buClr>
                <a:srgbClr val="005071"/>
              </a:buClr>
              <a:buFont typeface="Arial" panose="020B0604020202020204" pitchFamily="34" charset="0"/>
              <a:buChar char="•"/>
              <a:tabLst>
                <a:tab pos="228600" algn="l"/>
                <a:tab pos="457200" algn="l"/>
              </a:tabLst>
            </a:pPr>
            <a:r>
              <a:rPr lang="en-US" sz="1100">
                <a:solidFill>
                  <a:srgbClr val="000000"/>
                </a:solidFill>
                <a:latin typeface="Calibri" panose="020F0502020204030204" pitchFamily="34" charset="0"/>
              </a:rPr>
              <a:t>Assisted a large US financial services company in redesigning their reconciliation process to improve resource utilization. Responsible for understanding and documenting current state and identifying potential digital innovation opportunities within their reconciliation process.</a:t>
            </a:r>
          </a:p>
          <a:p>
            <a:pPr marL="285750" indent="-285750" defTabSz="457200" fontAlgn="base">
              <a:spcBef>
                <a:spcPct val="0"/>
              </a:spcBef>
              <a:buClr>
                <a:srgbClr val="005071"/>
              </a:buClr>
              <a:buFont typeface="Arial" panose="020B0604020202020204" pitchFamily="34" charset="0"/>
              <a:buChar char="•"/>
              <a:tabLst>
                <a:tab pos="228600" algn="l"/>
                <a:tab pos="457200" algn="l"/>
              </a:tabLst>
            </a:pPr>
            <a:r>
              <a:rPr lang="en-US" sz="1100">
                <a:solidFill>
                  <a:srgbClr val="000000"/>
                </a:solidFill>
                <a:latin typeface="Calibri" panose="020F0502020204030204" pitchFamily="34" charset="0"/>
              </a:rPr>
              <a:t>Assisted a large US bank in redesigning their fraud claim process to reduce cycle time. Responsible for understanding the current state pain points and identifying improvement opportunities.</a:t>
            </a:r>
          </a:p>
          <a:p>
            <a:pPr marL="285750" indent="-285750" defTabSz="457200" fontAlgn="base">
              <a:spcBef>
                <a:spcPct val="0"/>
              </a:spcBef>
              <a:buClr>
                <a:srgbClr val="005071"/>
              </a:buClr>
              <a:buFont typeface="Arial" panose="020B0604020202020204" pitchFamily="34" charset="0"/>
              <a:buChar char="•"/>
              <a:tabLst>
                <a:tab pos="228600" algn="l"/>
                <a:tab pos="457200" algn="l"/>
              </a:tabLst>
            </a:pPr>
            <a:r>
              <a:rPr lang="en-US" sz="1100">
                <a:solidFill>
                  <a:srgbClr val="000000"/>
                </a:solidFill>
                <a:latin typeface="Calibri" panose="020F0502020204030204" pitchFamily="34" charset="0"/>
              </a:rPr>
              <a:t>Assisted a large Fortune 500 manufacturing company in redesigning their returns and repair process to reduce cycle time. Responsible for understanding the current state pain points and identifying improvement opportunities.</a:t>
            </a:r>
          </a:p>
        </p:txBody>
      </p:sp>
      <p:sp>
        <p:nvSpPr>
          <p:cNvPr id="18" name="Rectangle 17">
            <a:extLst>
              <a:ext uri="{FF2B5EF4-FFF2-40B4-BE49-F238E27FC236}">
                <a16:creationId xmlns:a16="http://schemas.microsoft.com/office/drawing/2014/main" id="{0505E8CB-8553-50F7-8367-A9D8DDA21B2D}"/>
              </a:ext>
            </a:extLst>
          </p:cNvPr>
          <p:cNvSpPr/>
          <p:nvPr/>
        </p:nvSpPr>
        <p:spPr>
          <a:xfrm>
            <a:off x="368300" y="4313888"/>
            <a:ext cx="11170558" cy="1940091"/>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9" name="TextBox 18">
            <a:extLst>
              <a:ext uri="{FF2B5EF4-FFF2-40B4-BE49-F238E27FC236}">
                <a16:creationId xmlns:a16="http://schemas.microsoft.com/office/drawing/2014/main" id="{BEE68456-6EF3-4614-A52C-72112D62CE0C}"/>
              </a:ext>
            </a:extLst>
          </p:cNvPr>
          <p:cNvSpPr txBox="1"/>
          <p:nvPr/>
        </p:nvSpPr>
        <p:spPr>
          <a:xfrm>
            <a:off x="4449022" y="4180310"/>
            <a:ext cx="3219449" cy="338554"/>
          </a:xfrm>
          <a:prstGeom prst="rect">
            <a:avLst/>
          </a:prstGeom>
          <a:solidFill>
            <a:schemeClr val="bg2"/>
          </a:solidFill>
        </p:spPr>
        <p:txBody>
          <a:bodyPr wrap="square">
            <a:spAutoFit/>
          </a:bodyPr>
          <a:lstStyle/>
          <a:p>
            <a:pPr marL="0" marR="0" lvl="0" indent="0" algn="ctr" defTabSz="913943"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pitchFamily="34" charset="0"/>
                <a:ea typeface="Calibri Light" panose="020F0302020204030204" pitchFamily="34" charset="0"/>
                <a:cs typeface="Calibri" panose="020F0502020204030204" pitchFamily="34" charset="0"/>
                <a:sym typeface="Calibri Light" panose="020F0302020204030204" pitchFamily="34" charset="0"/>
              </a:rPr>
              <a:t>Thought Leadership</a:t>
            </a:r>
          </a:p>
        </p:txBody>
      </p:sp>
      <p:pic>
        <p:nvPicPr>
          <p:cNvPr id="1026" name="Picture 2">
            <a:extLst>
              <a:ext uri="{FF2B5EF4-FFF2-40B4-BE49-F238E27FC236}">
                <a16:creationId xmlns:a16="http://schemas.microsoft.com/office/drawing/2014/main" id="{D1A8E091-5E6D-CE69-2E8E-E2054F0256EB}"/>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495411" y="4522857"/>
            <a:ext cx="1936726" cy="13189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C4F6633-826C-7EA4-E9A4-FD6500DD8013}"/>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089345" y="4522857"/>
            <a:ext cx="2314238" cy="132242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51E8D1A-C576-0136-D8D7-0550082334F7}"/>
              </a:ext>
            </a:extLst>
          </p:cNvPr>
          <p:cNvSpPr/>
          <p:nvPr/>
        </p:nvSpPr>
        <p:spPr>
          <a:xfrm>
            <a:off x="556010" y="4522857"/>
            <a:ext cx="4014496" cy="1569660"/>
          </a:xfrm>
          <a:prstGeom prst="rect">
            <a:avLst/>
          </a:prstGeom>
        </p:spPr>
        <p:txBody>
          <a:bodyPr wrap="square" lIns="91440" tIns="45720" rIns="91440" bIns="45720" anchor="t">
            <a:spAutoFit/>
          </a:bodyPr>
          <a:lstStyle/>
          <a:p>
            <a:pPr marL="0" marR="0" lvl="0" indent="-226695" defTabSz="457200" rtl="0" eaLnBrk="1" fontAlgn="base" latinLnBrk="0" hangingPunct="1">
              <a:lnSpc>
                <a:spcPct val="100000"/>
              </a:lnSpc>
              <a:spcBef>
                <a:spcPts val="0"/>
              </a:spcBef>
              <a:spcAft>
                <a:spcPts val="0"/>
              </a:spcAft>
              <a:buClr>
                <a:srgbClr val="005071"/>
              </a:buClr>
              <a:buSzTx/>
              <a:buFont typeface="Arial" panose="020B0604020202020204" pitchFamily="34" charset="0"/>
              <a:buChar char="•"/>
              <a:tabLst>
                <a:tab pos="228600" algn="l"/>
                <a:tab pos="457200" algn="l"/>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Revolutionizing Intelligent Automation with Generative AI (</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hlinkClick r:id="rId7"/>
              </a:rPr>
              <a:t>Webinar</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t>
            </a:r>
          </a:p>
          <a:p>
            <a:pPr marL="0" marR="0" lvl="0" indent="-226695" defTabSz="457200" rtl="0" eaLnBrk="1" fontAlgn="base" latinLnBrk="0" hangingPunct="1">
              <a:lnSpc>
                <a:spcPct val="100000"/>
              </a:lnSpc>
              <a:spcBef>
                <a:spcPts val="0"/>
              </a:spcBef>
              <a:spcAft>
                <a:spcPts val="0"/>
              </a:spcAft>
              <a:buClr>
                <a:srgbClr val="005071"/>
              </a:buClr>
              <a:buSzTx/>
              <a:buFont typeface="Arial" panose="020B0604020202020204" pitchFamily="34" charset="0"/>
              <a:buChar char="•"/>
              <a:tabLst>
                <a:tab pos="228600" algn="l"/>
                <a:tab pos="457200" algn="l"/>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Robotic Process Automation using UiPath StudioX: A Citizen Developer’s Guide to Hyperautomation</a:t>
            </a:r>
            <a:r>
              <a:rPr lang="en-US" sz="1200">
                <a:solidFill>
                  <a:srgbClr val="000000"/>
                </a:solidFill>
                <a:latin typeface="Calibri" panose="020F0502020204030204" pitchFamily="34" charset="0"/>
              </a:rPr>
              <a:t> (</a:t>
            </a:r>
            <a:r>
              <a:rPr lang="en-US" sz="1200">
                <a:solidFill>
                  <a:srgbClr val="000000"/>
                </a:solidFill>
                <a:latin typeface="Calibri" panose="020F0502020204030204" pitchFamily="34" charset="0"/>
                <a:hlinkClick r:id="rId8"/>
              </a:rPr>
              <a:t>Book</a:t>
            </a:r>
            <a:r>
              <a:rPr lang="en-US" sz="1200">
                <a:solidFill>
                  <a:srgbClr val="000000"/>
                </a:solidFill>
                <a:latin typeface="Calibri" panose="020F0502020204030204" pitchFamily="34" charset="0"/>
              </a:rPr>
              <a:t>)</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p>
            <a:pPr marL="0" marR="0" lvl="0" indent="-226695" defTabSz="457200" rtl="0" eaLnBrk="1" fontAlgn="base" latinLnBrk="0" hangingPunct="1">
              <a:lnSpc>
                <a:spcPct val="100000"/>
              </a:lnSpc>
              <a:spcBef>
                <a:spcPts val="0"/>
              </a:spcBef>
              <a:spcAft>
                <a:spcPts val="0"/>
              </a:spcAft>
              <a:buClr>
                <a:srgbClr val="005071"/>
              </a:buClr>
              <a:buSzTx/>
              <a:buFont typeface="Arial" panose="020B0604020202020204" pitchFamily="34" charset="0"/>
              <a:buChar char="•"/>
              <a:tabLst>
                <a:tab pos="228600" algn="l"/>
                <a:tab pos="457200" algn="l"/>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Applications at the Speed of Low-Code (</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hlinkClick r:id="rId9"/>
              </a:rPr>
              <a:t>Appian Blog</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t>
            </a:r>
          </a:p>
          <a:p>
            <a:pPr indent="-226695" defTabSz="457200" fontAlgn="base">
              <a:buClr>
                <a:srgbClr val="005071"/>
              </a:buClr>
              <a:buFont typeface="Arial" panose="020B0604020202020204" pitchFamily="34" charset="0"/>
              <a:buChar char="•"/>
              <a:tabLst>
                <a:tab pos="228600" algn="l"/>
                <a:tab pos="457200" algn="l"/>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Low Code: How to Build an App a Day (</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hlinkClick r:id="rId10"/>
              </a:rPr>
              <a:t>Appian Blog</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t>
            </a:r>
          </a:p>
          <a:p>
            <a:pPr indent="-226695" defTabSz="457200" fontAlgn="base">
              <a:buClr>
                <a:srgbClr val="005071"/>
              </a:buClr>
              <a:buFont typeface="Arial" panose="020B0604020202020204" pitchFamily="34" charset="0"/>
              <a:buChar char="•"/>
              <a:tabLst>
                <a:tab pos="228600" algn="l"/>
                <a:tab pos="457200" algn="l"/>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Skip navigation Search Sign in Appian World 2018: OCC - Transforming Risk Controls at a SIFMU</a:t>
            </a:r>
            <a:r>
              <a:rPr lang="en-US" sz="1200">
                <a:solidFill>
                  <a:srgbClr val="000000"/>
                </a:solidFill>
                <a:latin typeface="Calibri" panose="020F0502020204030204" pitchFamily="34" charset="0"/>
              </a:rPr>
              <a:t> (</a:t>
            </a:r>
            <a:r>
              <a:rPr lang="en-US" sz="1200">
                <a:solidFill>
                  <a:srgbClr val="000000"/>
                </a:solidFill>
                <a:latin typeface="Calibri" panose="020F0502020204030204" pitchFamily="34" charset="0"/>
                <a:hlinkClick r:id="rId11"/>
              </a:rPr>
              <a:t>Appian World</a:t>
            </a:r>
            <a:r>
              <a:rPr lang="en-US" sz="1200">
                <a:solidFill>
                  <a:srgbClr val="000000"/>
                </a:solidFill>
                <a:latin typeface="Calibri" panose="020F0502020204030204" pitchFamily="34" charset="0"/>
              </a:rPr>
              <a:t>)</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pic>
        <p:nvPicPr>
          <p:cNvPr id="1034" name="Picture 10">
            <a:extLst>
              <a:ext uri="{FF2B5EF4-FFF2-40B4-BE49-F238E27FC236}">
                <a16:creationId xmlns:a16="http://schemas.microsoft.com/office/drawing/2014/main" id="{89B1F605-4615-CE92-AB64-34ADBC204541}"/>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4677226" y="4522857"/>
            <a:ext cx="2320290" cy="132588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80B7A53-BEEC-2956-2EBF-8C716069ABA2}"/>
              </a:ext>
            </a:extLst>
          </p:cNvPr>
          <p:cNvSpPr/>
          <p:nvPr/>
        </p:nvSpPr>
        <p:spPr>
          <a:xfrm>
            <a:off x="368300" y="123822"/>
            <a:ext cx="11430000"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noAutofit/>
          </a:bodyPr>
          <a:lstStyle/>
          <a:p>
            <a:r>
              <a:rPr lang="en-US" sz="1400" b="1">
                <a:solidFill>
                  <a:srgbClr val="005071"/>
                </a:solidFill>
                <a:latin typeface="Calibri" panose="020F0502020204030204" pitchFamily="34" charset="0"/>
              </a:rPr>
              <a:t>Resourcing &amp; Commercials - </a:t>
            </a:r>
            <a:r>
              <a:rPr lang="en-US" sz="1400" b="1">
                <a:solidFill>
                  <a:srgbClr val="005071"/>
                </a:solidFill>
                <a:latin typeface="Calibri" panose="020F0502020204030204" pitchFamily="34" charset="0"/>
                <a:ea typeface="Calibri Light" panose="020F0302020204030204" pitchFamily="34" charset="0"/>
                <a:cs typeface="Calibri Light" panose="020F0302020204030204" pitchFamily="34" charset="0"/>
              </a:rPr>
              <a:t>Key Profiles</a:t>
            </a:r>
          </a:p>
        </p:txBody>
      </p:sp>
    </p:spTree>
    <p:extLst>
      <p:ext uri="{BB962C8B-B14F-4D97-AF65-F5344CB8AC3E}">
        <p14:creationId xmlns:p14="http://schemas.microsoft.com/office/powerpoint/2010/main" val="3692802938"/>
      </p:ext>
    </p:extLst>
  </p:cSld>
  <p:clrMapOvr>
    <a:masterClrMapping/>
  </p:clrMapOvr>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5B86800A-6F56-74C2-45F1-71A7E7068DA5}"/>
              </a:ext>
            </a:extLst>
          </p:cNvPr>
          <p:cNvGrpSpPr/>
          <p:nvPr/>
        </p:nvGrpSpPr>
        <p:grpSpPr>
          <a:xfrm>
            <a:off x="368300" y="1085734"/>
            <a:ext cx="11170558" cy="2745325"/>
            <a:chOff x="368300" y="1122654"/>
            <a:chExt cx="11170558" cy="2320860"/>
          </a:xfrm>
        </p:grpSpPr>
        <p:sp>
          <p:nvSpPr>
            <p:cNvPr id="24" name="Rectangle 23">
              <a:extLst>
                <a:ext uri="{FF2B5EF4-FFF2-40B4-BE49-F238E27FC236}">
                  <a16:creationId xmlns:a16="http://schemas.microsoft.com/office/drawing/2014/main" id="{ECA3BD59-B44C-C714-A1CE-A99676A41D9D}"/>
                </a:ext>
              </a:extLst>
            </p:cNvPr>
            <p:cNvSpPr/>
            <p:nvPr/>
          </p:nvSpPr>
          <p:spPr>
            <a:xfrm>
              <a:off x="578637" y="1372107"/>
              <a:ext cx="10960221" cy="20714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25" name="Rectangle 24">
              <a:extLst>
                <a:ext uri="{FF2B5EF4-FFF2-40B4-BE49-F238E27FC236}">
                  <a16:creationId xmlns:a16="http://schemas.microsoft.com/office/drawing/2014/main" id="{DB9439EB-91AB-D2CA-A6A8-D3FE800BBCF4}"/>
                </a:ext>
              </a:extLst>
            </p:cNvPr>
            <p:cNvSpPr/>
            <p:nvPr/>
          </p:nvSpPr>
          <p:spPr>
            <a:xfrm>
              <a:off x="368300" y="1122654"/>
              <a:ext cx="11097526" cy="224435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grpSp>
      <p:sp>
        <p:nvSpPr>
          <p:cNvPr id="26" name="TextBox 25">
            <a:extLst>
              <a:ext uri="{FF2B5EF4-FFF2-40B4-BE49-F238E27FC236}">
                <a16:creationId xmlns:a16="http://schemas.microsoft.com/office/drawing/2014/main" id="{8732E40F-B062-7265-967D-832D2A2550F1}"/>
              </a:ext>
            </a:extLst>
          </p:cNvPr>
          <p:cNvSpPr txBox="1"/>
          <p:nvPr/>
        </p:nvSpPr>
        <p:spPr>
          <a:xfrm>
            <a:off x="368300" y="1077952"/>
            <a:ext cx="3054351" cy="338554"/>
          </a:xfrm>
          <a:prstGeom prst="rect">
            <a:avLst/>
          </a:prstGeom>
          <a:noFill/>
        </p:spPr>
        <p:txBody>
          <a:bodyPr wrap="square">
            <a:spAutoFit/>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pitchFamily="34" charset="0"/>
                <a:ea typeface="Calibri Light" panose="020F0302020204030204" pitchFamily="34" charset="0"/>
                <a:cs typeface="Calibri" panose="020F0502020204030204" pitchFamily="34" charset="0"/>
                <a:sym typeface="Calibri Light" panose="020F0302020204030204" pitchFamily="34" charset="0"/>
              </a:rPr>
              <a:t>Engagements and Assignments</a:t>
            </a:r>
          </a:p>
        </p:txBody>
      </p:sp>
      <p:sp>
        <p:nvSpPr>
          <p:cNvPr id="215" name="Title 2">
            <a:extLst>
              <a:ext uri="{FF2B5EF4-FFF2-40B4-BE49-F238E27FC236}">
                <a16:creationId xmlns:a16="http://schemas.microsoft.com/office/drawing/2014/main" id="{3F6A9917-9099-4AD0-BD73-95EC7E3A2678}"/>
              </a:ext>
            </a:extLst>
          </p:cNvPr>
          <p:cNvSpPr>
            <a:spLocks noGrp="1"/>
          </p:cNvSpPr>
          <p:nvPr>
            <p:ph type="ctrTitle"/>
          </p:nvPr>
        </p:nvSpPr>
        <p:spPr>
          <a:xfrm>
            <a:off x="368300" y="368300"/>
            <a:ext cx="11557000" cy="641350"/>
          </a:xfrm>
        </p:spPr>
        <p:txBody>
          <a:bodyPr lIns="0" tIns="0" rIns="0" bIns="0" anchor="t">
            <a:noAutofit/>
          </a:bodyPr>
          <a:lstStyle/>
          <a:p>
            <a:r>
              <a:rPr lang="en-US" sz="2400" kern="0">
                <a:solidFill>
                  <a:srgbClr val="FB4D0A"/>
                </a:solidFill>
                <a:latin typeface="Calibri" panose="020F0502020204030204" pitchFamily="34" charset="0"/>
                <a:cs typeface="Calibri Light" panose="020F0302020204030204" pitchFamily="34" charset="0"/>
              </a:rPr>
              <a:t>Sanjay Joshi - </a:t>
            </a:r>
            <a:r>
              <a:rPr lang="en-US" sz="2400">
                <a:solidFill>
                  <a:srgbClr val="FB4D0A"/>
                </a:solidFill>
                <a:latin typeface="Calibri" panose="020F0502020204030204" pitchFamily="34" charset="0"/>
              </a:rPr>
              <a:t>Appian Architect</a:t>
            </a:r>
            <a:endParaRPr lang="en-US" sz="2400" kern="0">
              <a:solidFill>
                <a:srgbClr val="FB4D0A"/>
              </a:solidFill>
              <a:latin typeface="Calibri" panose="020F0502020204030204" pitchFamily="34" charset="0"/>
              <a:cs typeface="Calibri Light" panose="020F0302020204030204" pitchFamily="34" charset="0"/>
            </a:endParaRPr>
          </a:p>
        </p:txBody>
      </p:sp>
      <p:sp>
        <p:nvSpPr>
          <p:cNvPr id="11" name="Content Placeholder 2">
            <a:extLst>
              <a:ext uri="{FF2B5EF4-FFF2-40B4-BE49-F238E27FC236}">
                <a16:creationId xmlns:a16="http://schemas.microsoft.com/office/drawing/2014/main" id="{8B904886-FF1E-88EF-B240-EE1B3E9846BC}"/>
              </a:ext>
            </a:extLst>
          </p:cNvPr>
          <p:cNvSpPr txBox="1">
            <a:spLocks/>
          </p:cNvSpPr>
          <p:nvPr/>
        </p:nvSpPr>
        <p:spPr>
          <a:xfrm>
            <a:off x="368300" y="700843"/>
            <a:ext cx="11430000" cy="254000"/>
          </a:xfrm>
          <a:prstGeom prst="rect">
            <a:avLst/>
          </a:prstGeom>
        </p:spPr>
        <p:txBody>
          <a:bodyPr vert="horz" lIns="0" tIns="0" rIns="0" bIns="0" rtlCol="0" anchor="t">
            <a:noAutofit/>
          </a:bodyPr>
          <a:lstStyle>
            <a:lvl1pPr marL="0" indent="0" algn="l" defTabSz="914400" rtl="0" eaLnBrk="1" latinLnBrk="0" hangingPunct="1">
              <a:spcBef>
                <a:spcPts val="600"/>
              </a:spcBef>
              <a:spcAft>
                <a:spcPts val="400"/>
              </a:spcAft>
              <a:buFontTx/>
              <a:buNone/>
              <a:defRPr sz="2400" kern="1200">
                <a:solidFill>
                  <a:schemeClr val="accent1"/>
                </a:solidFill>
                <a:latin typeface="Trebuchet MS" pitchFamily="34" charset="0"/>
                <a:ea typeface="+mn-ea"/>
                <a:cs typeface="+mn-cs"/>
              </a:defRPr>
            </a:lvl1pPr>
            <a:lvl2pPr marL="512763" indent="-285750" algn="l" defTabSz="914400" rtl="0" eaLnBrk="1" latinLnBrk="0" hangingPunct="1">
              <a:spcBef>
                <a:spcPct val="20000"/>
              </a:spcBef>
              <a:buFontTx/>
              <a:buBlip>
                <a:blip r:embed="rId4"/>
              </a:buBlip>
              <a:defRPr sz="2000" kern="1200">
                <a:solidFill>
                  <a:schemeClr val="tx1"/>
                </a:solidFill>
                <a:latin typeface="Century Gothic" pitchFamily="34" charset="0"/>
                <a:ea typeface="+mn-ea"/>
                <a:cs typeface="+mn-cs"/>
              </a:defRPr>
            </a:lvl2pPr>
            <a:lvl3pPr marL="739775" indent="-228600" algn="l" defTabSz="914400" rtl="0" eaLnBrk="1" latinLnBrk="0" hangingPunct="1">
              <a:spcBef>
                <a:spcPct val="20000"/>
              </a:spcBef>
              <a:buClr>
                <a:schemeClr val="accent1"/>
              </a:buClr>
              <a:buFont typeface="Arial" pitchFamily="34" charset="0"/>
              <a:buChar char="+"/>
              <a:defRPr sz="1600" kern="1200">
                <a:solidFill>
                  <a:schemeClr val="tx1"/>
                </a:solidFill>
                <a:latin typeface="Century Gothic" pitchFamily="34" charset="0"/>
                <a:ea typeface="+mn-ea"/>
                <a:cs typeface="+mn-cs"/>
              </a:defRPr>
            </a:lvl3pPr>
            <a:lvl4pPr marL="974725" indent="-228600" algn="l" defTabSz="914400" rtl="0" eaLnBrk="1" latinLnBrk="0" hangingPunct="1">
              <a:spcBef>
                <a:spcPct val="20000"/>
              </a:spcBef>
              <a:buClr>
                <a:schemeClr val="accent1"/>
              </a:buClr>
              <a:buFont typeface="Century Gothic" pitchFamily="34" charset="0"/>
              <a:buChar char="&gt;"/>
              <a:defRPr sz="1600" kern="1200">
                <a:solidFill>
                  <a:schemeClr val="tx1"/>
                </a:solidFill>
                <a:latin typeface="Century Gothic" pitchFamily="34" charset="0"/>
                <a:ea typeface="+mn-ea"/>
                <a:cs typeface="+mn-cs"/>
              </a:defRPr>
            </a:lvl4pPr>
            <a:lvl5pPr marL="1200150" indent="-228600" algn="l" defTabSz="914400" rtl="0" eaLnBrk="1" latinLnBrk="0" hangingPunct="1">
              <a:spcBef>
                <a:spcPct val="20000"/>
              </a:spcBef>
              <a:buClr>
                <a:srgbClr val="676767"/>
              </a:buClr>
              <a:buFont typeface="Arial" pitchFamily="34" charset="0"/>
              <a:buChar char="+"/>
              <a:defRPr sz="1600" kern="1200">
                <a:solidFill>
                  <a:schemeClr val="tx1"/>
                </a:solidFill>
                <a:latin typeface="Century Gothic"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14400" rtl="0" eaLnBrk="1" fontAlgn="auto" latinLnBrk="0" hangingPunct="1">
              <a:lnSpc>
                <a:spcPct val="100000"/>
              </a:lnSpc>
              <a:spcBef>
                <a:spcPct val="0"/>
              </a:spcBef>
              <a:spcAft>
                <a:spcPts val="400"/>
              </a:spcAft>
              <a:buClr>
                <a:srgbClr val="005071"/>
              </a:buClr>
              <a:buSzTx/>
              <a:buFontTx/>
              <a:buNone/>
              <a:tabLst/>
              <a:defRPr/>
            </a:pPr>
            <a:r>
              <a:rPr kumimoji="0" lang="en-US" sz="1400" b="1" i="0" u="none" strike="noStrike" kern="1200" cap="none" spc="0" normalizeH="0" baseline="0" noProof="0">
                <a:ln>
                  <a:noFill/>
                </a:ln>
                <a:solidFill>
                  <a:srgbClr val="005071"/>
                </a:solidFill>
                <a:effectLst/>
                <a:uLnTx/>
                <a:uFillTx/>
                <a:latin typeface="Calibri" panose="020F0502020204030204" pitchFamily="34" charset="0"/>
                <a:ea typeface="+mn-ea"/>
                <a:cs typeface="+mn-cs"/>
              </a:rPr>
              <a:t>Technical Architect with 13+ years of experience across multiple domains. Over 8 years of experience in delivering projects using BPM (Appian), RPA.</a:t>
            </a:r>
          </a:p>
        </p:txBody>
      </p:sp>
      <p:sp>
        <p:nvSpPr>
          <p:cNvPr id="6" name="Rectangle 5">
            <a:extLst>
              <a:ext uri="{FF2B5EF4-FFF2-40B4-BE49-F238E27FC236}">
                <a16:creationId xmlns:a16="http://schemas.microsoft.com/office/drawing/2014/main" id="{56ABFBFD-AD97-CDD4-0ABB-8910FDB67AF3}"/>
              </a:ext>
            </a:extLst>
          </p:cNvPr>
          <p:cNvSpPr/>
          <p:nvPr/>
        </p:nvSpPr>
        <p:spPr>
          <a:xfrm>
            <a:off x="406280" y="1436576"/>
            <a:ext cx="11630885" cy="2031325"/>
          </a:xfrm>
          <a:prstGeom prst="rect">
            <a:avLst/>
          </a:prstGeom>
        </p:spPr>
        <p:txBody>
          <a:bodyPr wrap="square" lIns="91440" tIns="45720" rIns="91440" bIns="45720" anchor="t">
            <a:spAutoFit/>
          </a:bodyPr>
          <a:lstStyle/>
          <a:p>
            <a:pPr marL="285750" marR="0" lvl="0" indent="-285750" algn="l" defTabSz="457200" rtl="0" eaLnBrk="1" fontAlgn="base" latinLnBrk="0" hangingPunct="1">
              <a:lnSpc>
                <a:spcPct val="100000"/>
              </a:lnSpc>
              <a:spcBef>
                <a:spcPct val="0"/>
              </a:spcBef>
              <a:buClr>
                <a:srgbClr val="005071"/>
              </a:buClr>
              <a:buSzTx/>
              <a:buFont typeface="Arial" panose="020B0604020202020204" pitchFamily="34" charset="0"/>
              <a:buChar char="•"/>
              <a:tabLst>
                <a:tab pos="228600" algn="l"/>
                <a:tab pos="457200" algn="l"/>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Over 13+ years of diverse experience in architecture, design, development, implementation and support-activities</a:t>
            </a:r>
          </a:p>
          <a:p>
            <a:pPr marL="285750" marR="0" lvl="0" indent="-285750" algn="l" defTabSz="457200" rtl="0" eaLnBrk="1" fontAlgn="base" latinLnBrk="0" hangingPunct="1">
              <a:lnSpc>
                <a:spcPct val="100000"/>
              </a:lnSpc>
              <a:spcBef>
                <a:spcPct val="0"/>
              </a:spcBef>
              <a:buClr>
                <a:srgbClr val="005071"/>
              </a:buClr>
              <a:buSzTx/>
              <a:buFont typeface="Arial" panose="020B0604020202020204" pitchFamily="34" charset="0"/>
              <a:buChar char="•"/>
              <a:tabLst>
                <a:tab pos="228600" algn="l"/>
                <a:tab pos="457200" algn="l"/>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Adept in Appian BPM solution design, application development and consulting Business Process Automation and Robotics Process Automation</a:t>
            </a:r>
            <a:endPar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Calibri"/>
            </a:endParaRPr>
          </a:p>
          <a:p>
            <a:pPr marL="285750" marR="0" lvl="0" indent="-285750" algn="l" defTabSz="457200" rtl="0" eaLnBrk="1" fontAlgn="base" latinLnBrk="0" hangingPunct="1">
              <a:lnSpc>
                <a:spcPct val="100000"/>
              </a:lnSpc>
              <a:spcBef>
                <a:spcPct val="0"/>
              </a:spcBef>
              <a:buClr>
                <a:srgbClr val="005071"/>
              </a:buClr>
              <a:buSzTx/>
              <a:buFont typeface="Arial" panose="020B0604020202020204" pitchFamily="34" charset="0"/>
              <a:buChar char="•"/>
              <a:tabLst>
                <a:tab pos="228600" algn="l"/>
                <a:tab pos="457200" algn="l"/>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Exposure to implementation of Appian feature like Integration, process modelling, SAIL, RPA, records, reports.</a:t>
            </a:r>
            <a:endPar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Calibri"/>
            </a:endParaRPr>
          </a:p>
          <a:p>
            <a:pPr marL="285750" marR="0" lvl="0" indent="-285750" algn="l" defTabSz="457200" rtl="0" eaLnBrk="1" fontAlgn="base" latinLnBrk="0" hangingPunct="1">
              <a:lnSpc>
                <a:spcPct val="100000"/>
              </a:lnSpc>
              <a:spcBef>
                <a:spcPct val="0"/>
              </a:spcBef>
              <a:buClr>
                <a:srgbClr val="005071"/>
              </a:buClr>
              <a:buSzTx/>
              <a:buFont typeface="Arial" panose="020B0604020202020204" pitchFamily="34" charset="0"/>
              <a:buChar char="•"/>
              <a:tabLst>
                <a:tab pos="228600" algn="l"/>
                <a:tab pos="457200" algn="l"/>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Demonstrated mastery in evaluating requirements for business application integration and process automation</a:t>
            </a:r>
            <a:endPar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Calibri"/>
            </a:endParaRPr>
          </a:p>
          <a:p>
            <a:pPr marL="285750" marR="0" lvl="0" indent="-285750" algn="l" defTabSz="457200" rtl="0" eaLnBrk="1" fontAlgn="base" latinLnBrk="0" hangingPunct="1">
              <a:lnSpc>
                <a:spcPct val="100000"/>
              </a:lnSpc>
              <a:spcBef>
                <a:spcPct val="0"/>
              </a:spcBef>
              <a:buClr>
                <a:srgbClr val="005071"/>
              </a:buClr>
              <a:buSzTx/>
              <a:buFont typeface="Arial" panose="020B0604020202020204" pitchFamily="34" charset="0"/>
              <a:buChar char="•"/>
              <a:tabLst>
                <a:tab pos="228600" algn="l"/>
                <a:tab pos="457200" algn="l"/>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Proven mentor and training with expertise in communicating across organizational levels with cross functional teams</a:t>
            </a:r>
            <a:endPar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Calibri"/>
            </a:endParaRPr>
          </a:p>
          <a:p>
            <a:pPr marL="285750" marR="0" lvl="0" indent="-285750" algn="l" defTabSz="457200" rtl="0" eaLnBrk="1" fontAlgn="base" latinLnBrk="0" hangingPunct="1">
              <a:lnSpc>
                <a:spcPct val="100000"/>
              </a:lnSpc>
              <a:spcBef>
                <a:spcPct val="0"/>
              </a:spcBef>
              <a:buClr>
                <a:srgbClr val="005071"/>
              </a:buClr>
              <a:buSzTx/>
              <a:buFont typeface="Arial" panose="020B0604020202020204" pitchFamily="34" charset="0"/>
              <a:buChar char="•"/>
              <a:tabLst>
                <a:tab pos="228600" algn="l"/>
                <a:tab pos="457200" algn="l"/>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Developed a Business Solution using Appian, which is listed on the Appian App Marketplace</a:t>
            </a:r>
            <a:endPar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Calibri"/>
            </a:endParaRPr>
          </a:p>
          <a:p>
            <a:pPr marL="285750" marR="0" lvl="0" indent="-285750" algn="l" defTabSz="457200" rtl="0" eaLnBrk="1" fontAlgn="base" latinLnBrk="0" hangingPunct="1">
              <a:lnSpc>
                <a:spcPct val="100000"/>
              </a:lnSpc>
              <a:spcBef>
                <a:spcPct val="0"/>
              </a:spcBef>
              <a:buClr>
                <a:srgbClr val="005071"/>
              </a:buClr>
              <a:buSzTx/>
              <a:buFont typeface="Arial" panose="020B0604020202020204" pitchFamily="34" charset="0"/>
              <a:buChar char="•"/>
              <a:tabLst>
                <a:tab pos="228600" algn="l"/>
                <a:tab pos="457200" algn="l"/>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Created Design standards, guidelines, best practices w.r.t requirements as well as performance metrics.</a:t>
            </a:r>
          </a:p>
          <a:p>
            <a:pPr marL="285750" marR="0" lvl="0" indent="-285750" algn="l" defTabSz="457200" rtl="0" eaLnBrk="1" fontAlgn="base" latinLnBrk="0" hangingPunct="1">
              <a:lnSpc>
                <a:spcPct val="100000"/>
              </a:lnSpc>
              <a:spcBef>
                <a:spcPct val="0"/>
              </a:spcBef>
              <a:buClr>
                <a:srgbClr val="005071"/>
              </a:buClr>
              <a:buSzTx/>
              <a:buFont typeface="Arial" panose="020B0604020202020204" pitchFamily="34" charset="0"/>
              <a:buChar char="•"/>
              <a:tabLst>
                <a:tab pos="228600" algn="l"/>
                <a:tab pos="457200" algn="l"/>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Skilled in extensive Agile application development : Scrum and Kanban Framework.</a:t>
            </a:r>
            <a:endPar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Calibri"/>
            </a:endParaRPr>
          </a:p>
          <a:p>
            <a:pPr marL="285750" marR="0" lvl="0" indent="-285750" algn="l" defTabSz="457200" rtl="0" eaLnBrk="1" fontAlgn="base" latinLnBrk="0" hangingPunct="1">
              <a:lnSpc>
                <a:spcPct val="100000"/>
              </a:lnSpc>
              <a:spcBef>
                <a:spcPct val="0"/>
              </a:spcBef>
              <a:buClr>
                <a:srgbClr val="005071"/>
              </a:buClr>
              <a:buSzTx/>
              <a:buFont typeface="Arial" panose="020B0604020202020204" pitchFamily="34" charset="0"/>
              <a:buChar char="•"/>
              <a:tabLst>
                <a:tab pos="228600" algn="l"/>
                <a:tab pos="457200" algn="l"/>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Rich domain experience - Insurance, Banking.</a:t>
            </a:r>
            <a:endPar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Calibri"/>
            </a:endParaRPr>
          </a:p>
        </p:txBody>
      </p:sp>
      <p:sp>
        <p:nvSpPr>
          <p:cNvPr id="18" name="Rectangle 17">
            <a:extLst>
              <a:ext uri="{FF2B5EF4-FFF2-40B4-BE49-F238E27FC236}">
                <a16:creationId xmlns:a16="http://schemas.microsoft.com/office/drawing/2014/main" id="{2F8CD0F7-2E2C-48D9-30BE-40FEAFA2F397}"/>
              </a:ext>
            </a:extLst>
          </p:cNvPr>
          <p:cNvSpPr/>
          <p:nvPr/>
        </p:nvSpPr>
        <p:spPr>
          <a:xfrm>
            <a:off x="368300" y="3964638"/>
            <a:ext cx="5414268" cy="1940091"/>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9" name="TextBox 18">
            <a:extLst>
              <a:ext uri="{FF2B5EF4-FFF2-40B4-BE49-F238E27FC236}">
                <a16:creationId xmlns:a16="http://schemas.microsoft.com/office/drawing/2014/main" id="{CC7E2D44-FC2A-1A6A-36F3-32BA3501F96C}"/>
              </a:ext>
            </a:extLst>
          </p:cNvPr>
          <p:cNvSpPr txBox="1"/>
          <p:nvPr/>
        </p:nvSpPr>
        <p:spPr>
          <a:xfrm>
            <a:off x="1465710" y="3831060"/>
            <a:ext cx="3219449" cy="338554"/>
          </a:xfrm>
          <a:prstGeom prst="rect">
            <a:avLst/>
          </a:prstGeom>
          <a:solidFill>
            <a:schemeClr val="bg2"/>
          </a:solidFill>
        </p:spPr>
        <p:txBody>
          <a:bodyPr wrap="square">
            <a:spAutoFit/>
          </a:bodyPr>
          <a:lstStyle/>
          <a:p>
            <a:pPr marL="0" marR="0" lvl="0" indent="0" algn="ctr" defTabSz="913943"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pitchFamily="34" charset="0"/>
                <a:ea typeface="Calibri Light" panose="020F0302020204030204" pitchFamily="34" charset="0"/>
                <a:cs typeface="Calibri" panose="020F0502020204030204" pitchFamily="34" charset="0"/>
                <a:sym typeface="Calibri Light" panose="020F0302020204030204" pitchFamily="34" charset="0"/>
              </a:rPr>
              <a:t>Key Skills and Industry Expertise</a:t>
            </a:r>
          </a:p>
        </p:txBody>
      </p:sp>
      <p:sp>
        <p:nvSpPr>
          <p:cNvPr id="20" name="Rectangle 19">
            <a:extLst>
              <a:ext uri="{FF2B5EF4-FFF2-40B4-BE49-F238E27FC236}">
                <a16:creationId xmlns:a16="http://schemas.microsoft.com/office/drawing/2014/main" id="{463780C3-2141-50FF-0955-CD061F1AB50E}"/>
              </a:ext>
            </a:extLst>
          </p:cNvPr>
          <p:cNvSpPr/>
          <p:nvPr/>
        </p:nvSpPr>
        <p:spPr>
          <a:xfrm>
            <a:off x="6124590" y="3964638"/>
            <a:ext cx="5414268" cy="1940091"/>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21" name="TextBox 20">
            <a:extLst>
              <a:ext uri="{FF2B5EF4-FFF2-40B4-BE49-F238E27FC236}">
                <a16:creationId xmlns:a16="http://schemas.microsoft.com/office/drawing/2014/main" id="{101A881C-C28A-60C4-84AA-5215087B5A09}"/>
              </a:ext>
            </a:extLst>
          </p:cNvPr>
          <p:cNvSpPr txBox="1"/>
          <p:nvPr/>
        </p:nvSpPr>
        <p:spPr>
          <a:xfrm>
            <a:off x="7565924" y="3831060"/>
            <a:ext cx="2531600" cy="338554"/>
          </a:xfrm>
          <a:prstGeom prst="rect">
            <a:avLst/>
          </a:prstGeom>
          <a:solidFill>
            <a:schemeClr val="bg2"/>
          </a:solidFill>
        </p:spPr>
        <p:txBody>
          <a:bodyPr wrap="square">
            <a:spAutoFit/>
          </a:bodyPr>
          <a:lstStyle/>
          <a:p>
            <a:pPr marL="0" marR="0" lvl="0" indent="0" algn="ctr" defTabSz="913943"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pitchFamily="34" charset="0"/>
                <a:ea typeface="Calibri Light" panose="020F0302020204030204" pitchFamily="34" charset="0"/>
                <a:cs typeface="Calibri" panose="020F0502020204030204" pitchFamily="34" charset="0"/>
                <a:sym typeface="Calibri Light" panose="020F0302020204030204" pitchFamily="34" charset="0"/>
              </a:rPr>
              <a:t>Academic Credentials</a:t>
            </a:r>
          </a:p>
        </p:txBody>
      </p:sp>
      <p:sp>
        <p:nvSpPr>
          <p:cNvPr id="5" name="Rectangle 4">
            <a:extLst>
              <a:ext uri="{FF2B5EF4-FFF2-40B4-BE49-F238E27FC236}">
                <a16:creationId xmlns:a16="http://schemas.microsoft.com/office/drawing/2014/main" id="{C0693A6F-7396-CEED-9BFF-45C3A744ED26}"/>
              </a:ext>
            </a:extLst>
          </p:cNvPr>
          <p:cNvSpPr/>
          <p:nvPr/>
        </p:nvSpPr>
        <p:spPr>
          <a:xfrm>
            <a:off x="556009" y="4252878"/>
            <a:ext cx="4915439" cy="1815882"/>
          </a:xfrm>
          <a:prstGeom prst="rect">
            <a:avLst/>
          </a:prstGeom>
        </p:spPr>
        <p:txBody>
          <a:bodyPr wrap="square" lIns="91440" tIns="45720" rIns="91440" bIns="45720" anchor="t">
            <a:spAutoFit/>
          </a:bodyPr>
          <a:lstStyle/>
          <a:p>
            <a:pPr marL="0" marR="0" lvl="0" indent="-226695" algn="just" defTabSz="457200" rtl="0" eaLnBrk="1" fontAlgn="base" latinLnBrk="0" hangingPunct="1">
              <a:lnSpc>
                <a:spcPct val="100000"/>
              </a:lnSpc>
              <a:spcBef>
                <a:spcPts val="0"/>
              </a:spcBef>
              <a:spcAft>
                <a:spcPts val="0"/>
              </a:spcAft>
              <a:buClr>
                <a:srgbClr val="005071"/>
              </a:buClr>
              <a:buSzTx/>
              <a:buFont typeface="Arial" panose="020B0604020202020204" pitchFamily="34" charset="0"/>
              <a:buChar char="•"/>
              <a:tabLst>
                <a:tab pos="228600" algn="l"/>
                <a:tab pos="457200" algn="l"/>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Workflow: Appian</a:t>
            </a:r>
          </a:p>
          <a:p>
            <a:pPr marL="0" marR="0" lvl="0" indent="-226695" algn="just" defTabSz="457200" rtl="0" eaLnBrk="1" fontAlgn="base" latinLnBrk="0" hangingPunct="1">
              <a:lnSpc>
                <a:spcPct val="100000"/>
              </a:lnSpc>
              <a:spcBef>
                <a:spcPts val="0"/>
              </a:spcBef>
              <a:spcAft>
                <a:spcPts val="0"/>
              </a:spcAft>
              <a:buClr>
                <a:srgbClr val="005071"/>
              </a:buClr>
              <a:buSzTx/>
              <a:buFont typeface="Arial" panose="020B0604020202020204" pitchFamily="34" charset="0"/>
              <a:buChar char="•"/>
              <a:tabLst>
                <a:tab pos="228600" algn="l"/>
                <a:tab pos="457200" algn="l"/>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RPA: Blue Prism</a:t>
            </a:r>
            <a:endPar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Calibri"/>
            </a:endParaRPr>
          </a:p>
          <a:p>
            <a:pPr marL="0" marR="0" lvl="0" indent="-226695" algn="just" defTabSz="457200" rtl="0" eaLnBrk="1" fontAlgn="base" latinLnBrk="0" hangingPunct="1">
              <a:lnSpc>
                <a:spcPct val="100000"/>
              </a:lnSpc>
              <a:spcBef>
                <a:spcPts val="0"/>
              </a:spcBef>
              <a:spcAft>
                <a:spcPts val="0"/>
              </a:spcAft>
              <a:buClr>
                <a:srgbClr val="005071"/>
              </a:buClr>
              <a:buSzTx/>
              <a:buFont typeface="Arial" panose="020B0604020202020204" pitchFamily="34" charset="0"/>
              <a:buChar char="•"/>
              <a:tabLst>
                <a:tab pos="228600" algn="l"/>
                <a:tab pos="457200" algn="l"/>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ETL: Informatica</a:t>
            </a:r>
            <a:endPar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Calibri"/>
            </a:endParaRPr>
          </a:p>
          <a:p>
            <a:pPr marL="0" marR="0" lvl="0" indent="-226695" algn="just" defTabSz="457200" rtl="0" eaLnBrk="1" fontAlgn="base" latinLnBrk="0" hangingPunct="1">
              <a:lnSpc>
                <a:spcPct val="100000"/>
              </a:lnSpc>
              <a:spcBef>
                <a:spcPts val="0"/>
              </a:spcBef>
              <a:spcAft>
                <a:spcPts val="0"/>
              </a:spcAft>
              <a:buClr>
                <a:srgbClr val="005071"/>
              </a:buClr>
              <a:buSzTx/>
              <a:buFont typeface="Arial" panose="020B0604020202020204" pitchFamily="34" charset="0"/>
              <a:buChar char="•"/>
              <a:tabLst>
                <a:tab pos="228600" algn="l"/>
                <a:tab pos="457200" algn="l"/>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Database: MS SQL, My SQL, Maria DB, Teradata</a:t>
            </a:r>
            <a:endPar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Calibri"/>
            </a:endParaRPr>
          </a:p>
          <a:p>
            <a:pPr marL="0" marR="0" lvl="0" indent="-226695" algn="just" defTabSz="457200" rtl="0" eaLnBrk="1" fontAlgn="base" latinLnBrk="0" hangingPunct="1">
              <a:lnSpc>
                <a:spcPct val="100000"/>
              </a:lnSpc>
              <a:spcBef>
                <a:spcPts val="0"/>
              </a:spcBef>
              <a:spcAft>
                <a:spcPts val="0"/>
              </a:spcAft>
              <a:buClr>
                <a:srgbClr val="005071"/>
              </a:buClr>
              <a:buSzTx/>
              <a:buFont typeface="Arial" panose="020B0604020202020204" pitchFamily="34" charset="0"/>
              <a:buChar char="•"/>
              <a:tabLst>
                <a:tab pos="228600" algn="l"/>
                <a:tab pos="457200" algn="l"/>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Languages: COBOL, HTML</a:t>
            </a:r>
            <a:endPar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a:endParaRPr>
          </a:p>
          <a:p>
            <a:pPr marL="0" marR="0" lvl="0" indent="-226695" algn="just" defTabSz="914400" rtl="0" eaLnBrk="1" fontAlgn="base" latinLnBrk="0" hangingPunct="1">
              <a:lnSpc>
                <a:spcPct val="100000"/>
              </a:lnSpc>
              <a:spcBef>
                <a:spcPts val="0"/>
              </a:spcBef>
              <a:spcAft>
                <a:spcPts val="0"/>
              </a:spcAft>
              <a:buClr>
                <a:srgbClr val="005071"/>
              </a:buClr>
              <a:buSzTx/>
              <a:buFont typeface="Arial" panose="020B0604020202020204" pitchFamily="34" charset="0"/>
              <a:buChar char="•"/>
              <a:tabLst>
                <a:tab pos="228600" algn="l"/>
                <a:tab pos="457200" algn="l"/>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ALM Tools: JIRA, ADO, Confluence, Asana</a:t>
            </a:r>
            <a:endPar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a:endParaRPr>
          </a:p>
          <a:p>
            <a:pPr marL="0" marR="0" lvl="0" indent="-226695" algn="just" defTabSz="457200" rtl="0" eaLnBrk="1" fontAlgn="base" latinLnBrk="0" hangingPunct="1">
              <a:lnSpc>
                <a:spcPct val="100000"/>
              </a:lnSpc>
              <a:spcBef>
                <a:spcPts val="0"/>
              </a:spcBef>
              <a:spcAft>
                <a:spcPts val="0"/>
              </a:spcAft>
              <a:buClr>
                <a:srgbClr val="005071"/>
              </a:buClr>
              <a:buSzTx/>
              <a:buFont typeface="Arial" panose="020B0604020202020204" pitchFamily="34" charset="0"/>
              <a:buChar char="•"/>
              <a:tabLst>
                <a:tab pos="228600" algn="l"/>
                <a:tab pos="457200" algn="l"/>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Project Methodology: Agile, Scrum</a:t>
            </a:r>
            <a:endPar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Calibri"/>
            </a:endParaRPr>
          </a:p>
          <a:p>
            <a:pPr marL="0" marR="0" lvl="0" indent="-226695" algn="just" defTabSz="457200" rtl="0" eaLnBrk="1" fontAlgn="base" latinLnBrk="0" hangingPunct="1">
              <a:lnSpc>
                <a:spcPct val="100000"/>
              </a:lnSpc>
              <a:spcBef>
                <a:spcPts val="0"/>
              </a:spcBef>
              <a:spcAft>
                <a:spcPts val="0"/>
              </a:spcAft>
              <a:buClr>
                <a:srgbClr val="005071"/>
              </a:buClr>
              <a:buSzTx/>
              <a:buFont typeface="Arial" panose="020B0604020202020204" pitchFamily="34" charset="0"/>
              <a:buChar char="•"/>
              <a:tabLst>
                <a:tab pos="228600" algn="l"/>
                <a:tab pos="457200" algn="l"/>
              </a:tabLst>
              <a:defRPr/>
            </a:pPr>
            <a:endPar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Calibri"/>
            </a:endParaRPr>
          </a:p>
        </p:txBody>
      </p:sp>
      <p:sp>
        <p:nvSpPr>
          <p:cNvPr id="7" name="Rectangle 6">
            <a:extLst>
              <a:ext uri="{FF2B5EF4-FFF2-40B4-BE49-F238E27FC236}">
                <a16:creationId xmlns:a16="http://schemas.microsoft.com/office/drawing/2014/main" id="{9FA3AD89-4CBB-664C-ABFC-07DA5AADF8D2}"/>
              </a:ext>
            </a:extLst>
          </p:cNvPr>
          <p:cNvSpPr/>
          <p:nvPr/>
        </p:nvSpPr>
        <p:spPr>
          <a:xfrm>
            <a:off x="6221723" y="4252878"/>
            <a:ext cx="5113934" cy="954107"/>
          </a:xfrm>
          <a:prstGeom prst="rect">
            <a:avLst/>
          </a:prstGeom>
        </p:spPr>
        <p:txBody>
          <a:bodyPr wrap="square">
            <a:spAutoFit/>
          </a:bodyPr>
          <a:lstStyle/>
          <a:p>
            <a:pPr marL="0" marR="0" lvl="0" indent="-227013" algn="just" defTabSz="457200" rtl="0" eaLnBrk="1" fontAlgn="base" latinLnBrk="0" hangingPunct="1">
              <a:lnSpc>
                <a:spcPct val="100000"/>
              </a:lnSpc>
              <a:spcBef>
                <a:spcPts val="0"/>
              </a:spcBef>
              <a:spcAft>
                <a:spcPts val="0"/>
              </a:spcAft>
              <a:buClr>
                <a:srgbClr val="005071"/>
              </a:buClr>
              <a:buSzTx/>
              <a:buFont typeface="Arial" panose="020B0604020202020204" pitchFamily="34" charset="0"/>
              <a:buChar char="•"/>
              <a:tabLst>
                <a:tab pos="228600" algn="l"/>
                <a:tab pos="457200" algn="l"/>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B.Tech. in Computer Science &amp; Engineering</a:t>
            </a:r>
          </a:p>
          <a:p>
            <a:pPr marL="0" marR="0" lvl="0" indent="-227013" algn="just" defTabSz="457200" rtl="0" eaLnBrk="1" fontAlgn="base" latinLnBrk="0" hangingPunct="1">
              <a:lnSpc>
                <a:spcPct val="100000"/>
              </a:lnSpc>
              <a:spcBef>
                <a:spcPts val="0"/>
              </a:spcBef>
              <a:spcAft>
                <a:spcPts val="0"/>
              </a:spcAft>
              <a:buClr>
                <a:srgbClr val="005071"/>
              </a:buClr>
              <a:buSzTx/>
              <a:buFont typeface="Arial" panose="020B0604020202020204" pitchFamily="34" charset="0"/>
              <a:buChar char="•"/>
              <a:tabLst>
                <a:tab pos="228600" algn="l"/>
                <a:tab pos="457200" algn="l"/>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Appian Lead Developer Certified</a:t>
            </a:r>
          </a:p>
          <a:p>
            <a:pPr marL="0" marR="0" lvl="0" indent="-227013" algn="just" defTabSz="457200" rtl="0" eaLnBrk="1" fontAlgn="base" latinLnBrk="0" hangingPunct="1">
              <a:lnSpc>
                <a:spcPct val="100000"/>
              </a:lnSpc>
              <a:spcBef>
                <a:spcPts val="0"/>
              </a:spcBef>
              <a:spcAft>
                <a:spcPts val="0"/>
              </a:spcAft>
              <a:buClr>
                <a:srgbClr val="005071"/>
              </a:buClr>
              <a:buSzTx/>
              <a:buFont typeface="Arial" panose="020B0604020202020204" pitchFamily="34" charset="0"/>
              <a:buChar char="•"/>
              <a:tabLst>
                <a:tab pos="228600" algn="l"/>
                <a:tab pos="457200" algn="l"/>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Blue Prism RPA Certified</a:t>
            </a:r>
          </a:p>
          <a:p>
            <a:pPr marL="0" marR="0" lvl="0" indent="-227013" algn="just" defTabSz="457200" rtl="0" eaLnBrk="1" fontAlgn="base" latinLnBrk="0" hangingPunct="1">
              <a:lnSpc>
                <a:spcPct val="100000"/>
              </a:lnSpc>
              <a:spcBef>
                <a:spcPts val="0"/>
              </a:spcBef>
              <a:spcAft>
                <a:spcPts val="0"/>
              </a:spcAft>
              <a:buClr>
                <a:srgbClr val="005071"/>
              </a:buClr>
              <a:buSzTx/>
              <a:buFont typeface="Arial" panose="020B0604020202020204" pitchFamily="34" charset="0"/>
              <a:buChar char="•"/>
              <a:tabLst>
                <a:tab pos="228600" algn="l"/>
                <a:tab pos="457200" algn="l"/>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Certified Scrum Master</a:t>
            </a:r>
          </a:p>
        </p:txBody>
      </p:sp>
      <p:pic>
        <p:nvPicPr>
          <p:cNvPr id="3" name="Picture 2">
            <a:extLst>
              <a:ext uri="{FF2B5EF4-FFF2-40B4-BE49-F238E27FC236}">
                <a16:creationId xmlns:a16="http://schemas.microsoft.com/office/drawing/2014/main" id="{D7E43F4D-EE92-CCBD-E22D-0663D6D07B3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89674" y="4619072"/>
            <a:ext cx="1261478" cy="1184886"/>
          </a:xfrm>
          <a:prstGeom prst="rect">
            <a:avLst/>
          </a:prstGeom>
          <a:ln>
            <a:noFill/>
          </a:ln>
        </p:spPr>
      </p:pic>
      <p:sp>
        <p:nvSpPr>
          <p:cNvPr id="8" name="Rectangle 7">
            <a:extLst>
              <a:ext uri="{FF2B5EF4-FFF2-40B4-BE49-F238E27FC236}">
                <a16:creationId xmlns:a16="http://schemas.microsoft.com/office/drawing/2014/main" id="{2A055E0C-3411-F0B2-05A7-5616B07F0EE3}"/>
              </a:ext>
            </a:extLst>
          </p:cNvPr>
          <p:cNvSpPr/>
          <p:nvPr/>
        </p:nvSpPr>
        <p:spPr>
          <a:xfrm>
            <a:off x="368300" y="123822"/>
            <a:ext cx="11430000"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noAutofit/>
          </a:bodyPr>
          <a:lstStyle/>
          <a:p>
            <a:r>
              <a:rPr lang="en-US" sz="1400" b="1">
                <a:solidFill>
                  <a:srgbClr val="005071"/>
                </a:solidFill>
                <a:latin typeface="Calibri" panose="020F0502020204030204" pitchFamily="34" charset="0"/>
              </a:rPr>
              <a:t>Resourcing &amp; Commercials - </a:t>
            </a:r>
            <a:r>
              <a:rPr lang="en-US" sz="1400" b="1">
                <a:solidFill>
                  <a:srgbClr val="005071"/>
                </a:solidFill>
                <a:latin typeface="Calibri" panose="020F0502020204030204" pitchFamily="34" charset="0"/>
                <a:ea typeface="Calibri Light" panose="020F0302020204030204" pitchFamily="34" charset="0"/>
                <a:cs typeface="Calibri Light" panose="020F0302020204030204" pitchFamily="34" charset="0"/>
              </a:rPr>
              <a:t>Key Profiles</a:t>
            </a:r>
          </a:p>
        </p:txBody>
      </p:sp>
    </p:spTree>
    <p:extLst>
      <p:ext uri="{BB962C8B-B14F-4D97-AF65-F5344CB8AC3E}">
        <p14:creationId xmlns:p14="http://schemas.microsoft.com/office/powerpoint/2010/main" val="2753760275"/>
      </p:ext>
    </p:extLst>
  </p:cSld>
  <p:clrMapOvr>
    <a:masterClrMapping/>
  </p:clrMapOvr>
  <p:extLst>
    <p:ext uri="{6950BFC3-D8DA-4A85-94F7-54DA5524770B}">
      <p188:commentRel xmlns:p188="http://schemas.microsoft.com/office/powerpoint/2018/8/main" r:id="rId3"/>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Title 2">
            <a:extLst>
              <a:ext uri="{FF2B5EF4-FFF2-40B4-BE49-F238E27FC236}">
                <a16:creationId xmlns:a16="http://schemas.microsoft.com/office/drawing/2014/main" id="{3F6A9917-9099-4AD0-BD73-95EC7E3A2678}"/>
              </a:ext>
            </a:extLst>
          </p:cNvPr>
          <p:cNvSpPr>
            <a:spLocks noGrp="1"/>
          </p:cNvSpPr>
          <p:nvPr>
            <p:ph type="ctrTitle"/>
          </p:nvPr>
        </p:nvSpPr>
        <p:spPr>
          <a:xfrm>
            <a:off x="368300" y="368300"/>
            <a:ext cx="11557000" cy="641350"/>
          </a:xfrm>
        </p:spPr>
        <p:txBody>
          <a:bodyPr lIns="0" tIns="0" rIns="0" bIns="0" anchor="t">
            <a:noAutofit/>
          </a:bodyPr>
          <a:lstStyle/>
          <a:p>
            <a:r>
              <a:rPr lang="en-US" sz="2400" kern="0">
                <a:solidFill>
                  <a:srgbClr val="FB4D0A"/>
                </a:solidFill>
                <a:latin typeface="Calibri" panose="020F0502020204030204" pitchFamily="34" charset="0"/>
                <a:cs typeface="Calibri Light" panose="020F0302020204030204" pitchFamily="34" charset="0"/>
              </a:rPr>
              <a:t>Prakhar Garg - </a:t>
            </a:r>
            <a:r>
              <a:rPr lang="en-US" sz="2400">
                <a:solidFill>
                  <a:srgbClr val="FB4D0A"/>
                </a:solidFill>
                <a:latin typeface="Calibri" panose="020F0502020204030204" pitchFamily="34" charset="0"/>
              </a:rPr>
              <a:t>Appian Architect</a:t>
            </a:r>
            <a:endParaRPr lang="en-US" sz="2400" kern="0">
              <a:solidFill>
                <a:srgbClr val="FB4D0A"/>
              </a:solidFill>
              <a:latin typeface="Calibri" panose="020F0502020204030204" pitchFamily="34" charset="0"/>
              <a:cs typeface="Calibri Light" panose="020F0302020204030204" pitchFamily="34" charset="0"/>
            </a:endParaRPr>
          </a:p>
        </p:txBody>
      </p:sp>
      <p:sp>
        <p:nvSpPr>
          <p:cNvPr id="2" name="Content Placeholder 2">
            <a:extLst>
              <a:ext uri="{FF2B5EF4-FFF2-40B4-BE49-F238E27FC236}">
                <a16:creationId xmlns:a16="http://schemas.microsoft.com/office/drawing/2014/main" id="{261F2DFC-B988-724D-F633-AC48968BDE99}"/>
              </a:ext>
            </a:extLst>
          </p:cNvPr>
          <p:cNvSpPr txBox="1">
            <a:spLocks/>
          </p:cNvSpPr>
          <p:nvPr/>
        </p:nvSpPr>
        <p:spPr>
          <a:xfrm>
            <a:off x="368300" y="687075"/>
            <a:ext cx="11430000" cy="254000"/>
          </a:xfrm>
          <a:prstGeom prst="rect">
            <a:avLst/>
          </a:prstGeom>
        </p:spPr>
        <p:txBody>
          <a:bodyPr vert="horz" lIns="0" tIns="0" rIns="0" bIns="0" rtlCol="0" anchor="t">
            <a:noAutofit/>
          </a:bodyPr>
          <a:lstStyle>
            <a:lvl1pPr marL="0" indent="0" algn="l" defTabSz="914400" rtl="0" eaLnBrk="1" latinLnBrk="0" hangingPunct="1">
              <a:spcBef>
                <a:spcPts val="600"/>
              </a:spcBef>
              <a:spcAft>
                <a:spcPts val="400"/>
              </a:spcAft>
              <a:buFontTx/>
              <a:buNone/>
              <a:defRPr sz="2400" kern="1200">
                <a:solidFill>
                  <a:schemeClr val="accent1"/>
                </a:solidFill>
                <a:latin typeface="Trebuchet MS" pitchFamily="34" charset="0"/>
                <a:ea typeface="+mn-ea"/>
                <a:cs typeface="+mn-cs"/>
              </a:defRPr>
            </a:lvl1pPr>
            <a:lvl2pPr marL="512763" indent="-285750" algn="l" defTabSz="914400" rtl="0" eaLnBrk="1" latinLnBrk="0" hangingPunct="1">
              <a:spcBef>
                <a:spcPct val="20000"/>
              </a:spcBef>
              <a:buFontTx/>
              <a:buBlip>
                <a:blip r:embed="rId4"/>
              </a:buBlip>
              <a:defRPr sz="2000" kern="1200">
                <a:solidFill>
                  <a:schemeClr val="tx1"/>
                </a:solidFill>
                <a:latin typeface="Century Gothic" pitchFamily="34" charset="0"/>
                <a:ea typeface="+mn-ea"/>
                <a:cs typeface="+mn-cs"/>
              </a:defRPr>
            </a:lvl2pPr>
            <a:lvl3pPr marL="739775" indent="-228600" algn="l" defTabSz="914400" rtl="0" eaLnBrk="1" latinLnBrk="0" hangingPunct="1">
              <a:spcBef>
                <a:spcPct val="20000"/>
              </a:spcBef>
              <a:buClr>
                <a:schemeClr val="accent1"/>
              </a:buClr>
              <a:buFont typeface="Arial" pitchFamily="34" charset="0"/>
              <a:buChar char="+"/>
              <a:defRPr sz="1600" kern="1200">
                <a:solidFill>
                  <a:schemeClr val="tx1"/>
                </a:solidFill>
                <a:latin typeface="Century Gothic" pitchFamily="34" charset="0"/>
                <a:ea typeface="+mn-ea"/>
                <a:cs typeface="+mn-cs"/>
              </a:defRPr>
            </a:lvl3pPr>
            <a:lvl4pPr marL="974725" indent="-228600" algn="l" defTabSz="914400" rtl="0" eaLnBrk="1" latinLnBrk="0" hangingPunct="1">
              <a:spcBef>
                <a:spcPct val="20000"/>
              </a:spcBef>
              <a:buClr>
                <a:schemeClr val="accent1"/>
              </a:buClr>
              <a:buFont typeface="Century Gothic" pitchFamily="34" charset="0"/>
              <a:buChar char="&gt;"/>
              <a:defRPr sz="1600" kern="1200">
                <a:solidFill>
                  <a:schemeClr val="tx1"/>
                </a:solidFill>
                <a:latin typeface="Century Gothic" pitchFamily="34" charset="0"/>
                <a:ea typeface="+mn-ea"/>
                <a:cs typeface="+mn-cs"/>
              </a:defRPr>
            </a:lvl4pPr>
            <a:lvl5pPr marL="1200150" indent="-228600" algn="l" defTabSz="914400" rtl="0" eaLnBrk="1" latinLnBrk="0" hangingPunct="1">
              <a:spcBef>
                <a:spcPct val="20000"/>
              </a:spcBef>
              <a:buClr>
                <a:srgbClr val="676767"/>
              </a:buClr>
              <a:buFont typeface="Arial" pitchFamily="34" charset="0"/>
              <a:buChar char="+"/>
              <a:defRPr sz="1600" kern="1200">
                <a:solidFill>
                  <a:schemeClr val="tx1"/>
                </a:solidFill>
                <a:latin typeface="Century Gothic"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14400" rtl="0" eaLnBrk="1" fontAlgn="auto" latinLnBrk="0" hangingPunct="1">
              <a:lnSpc>
                <a:spcPct val="100000"/>
              </a:lnSpc>
              <a:spcBef>
                <a:spcPct val="0"/>
              </a:spcBef>
              <a:spcAft>
                <a:spcPts val="400"/>
              </a:spcAft>
              <a:buClr>
                <a:srgbClr val="005071"/>
              </a:buClr>
              <a:buSzTx/>
              <a:buFontTx/>
              <a:buNone/>
              <a:tabLst/>
              <a:defRPr/>
            </a:pPr>
            <a:r>
              <a:rPr kumimoji="0" lang="en-US" sz="1400" b="1" i="0" u="none" strike="noStrike" kern="1200" cap="none" spc="0" normalizeH="0" baseline="0" noProof="0">
                <a:ln>
                  <a:noFill/>
                </a:ln>
                <a:solidFill>
                  <a:srgbClr val="005071"/>
                </a:solidFill>
                <a:effectLst/>
                <a:uLnTx/>
                <a:uFillTx/>
                <a:latin typeface="Calibri" panose="020F0502020204030204" pitchFamily="34" charset="0"/>
                <a:ea typeface="+mn-ea"/>
                <a:cs typeface="+mn-cs"/>
              </a:rPr>
              <a:t>Technical Architect with 10+ years of experience across multiple domains. Over 10 years of experience in delivering projects using BPM (Appian), RPA.</a:t>
            </a:r>
          </a:p>
        </p:txBody>
      </p:sp>
      <p:grpSp>
        <p:nvGrpSpPr>
          <p:cNvPr id="3" name="Group 2">
            <a:extLst>
              <a:ext uri="{FF2B5EF4-FFF2-40B4-BE49-F238E27FC236}">
                <a16:creationId xmlns:a16="http://schemas.microsoft.com/office/drawing/2014/main" id="{63F884E3-4115-9CDA-8323-F1A21B43AA5D}"/>
              </a:ext>
            </a:extLst>
          </p:cNvPr>
          <p:cNvGrpSpPr/>
          <p:nvPr/>
        </p:nvGrpSpPr>
        <p:grpSpPr>
          <a:xfrm>
            <a:off x="368300" y="1085734"/>
            <a:ext cx="11170558" cy="2745325"/>
            <a:chOff x="368300" y="1122654"/>
            <a:chExt cx="11170558" cy="2320860"/>
          </a:xfrm>
        </p:grpSpPr>
        <p:sp>
          <p:nvSpPr>
            <p:cNvPr id="4" name="Rectangle 3">
              <a:extLst>
                <a:ext uri="{FF2B5EF4-FFF2-40B4-BE49-F238E27FC236}">
                  <a16:creationId xmlns:a16="http://schemas.microsoft.com/office/drawing/2014/main" id="{DC3A460A-A706-14AE-A08B-0AB8B419E3A9}"/>
                </a:ext>
              </a:extLst>
            </p:cNvPr>
            <p:cNvSpPr/>
            <p:nvPr/>
          </p:nvSpPr>
          <p:spPr>
            <a:xfrm>
              <a:off x="578637" y="1372107"/>
              <a:ext cx="10960221" cy="20714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2" name="Rectangle 11">
              <a:extLst>
                <a:ext uri="{FF2B5EF4-FFF2-40B4-BE49-F238E27FC236}">
                  <a16:creationId xmlns:a16="http://schemas.microsoft.com/office/drawing/2014/main" id="{BE21D76C-04D4-B840-80BF-7C4800275846}"/>
                </a:ext>
              </a:extLst>
            </p:cNvPr>
            <p:cNvSpPr/>
            <p:nvPr/>
          </p:nvSpPr>
          <p:spPr>
            <a:xfrm>
              <a:off x="368300" y="1122654"/>
              <a:ext cx="11097526" cy="224435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grpSp>
      <p:sp>
        <p:nvSpPr>
          <p:cNvPr id="13" name="TextBox 12">
            <a:extLst>
              <a:ext uri="{FF2B5EF4-FFF2-40B4-BE49-F238E27FC236}">
                <a16:creationId xmlns:a16="http://schemas.microsoft.com/office/drawing/2014/main" id="{B2E0E5DB-1FB4-9CBA-80AF-0F070D547849}"/>
              </a:ext>
            </a:extLst>
          </p:cNvPr>
          <p:cNvSpPr txBox="1"/>
          <p:nvPr/>
        </p:nvSpPr>
        <p:spPr>
          <a:xfrm>
            <a:off x="368300" y="1077952"/>
            <a:ext cx="3054351" cy="338554"/>
          </a:xfrm>
          <a:prstGeom prst="rect">
            <a:avLst/>
          </a:prstGeom>
          <a:noFill/>
        </p:spPr>
        <p:txBody>
          <a:bodyPr wrap="square">
            <a:spAutoFit/>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pitchFamily="34" charset="0"/>
                <a:ea typeface="Calibri Light" panose="020F0302020204030204" pitchFamily="34" charset="0"/>
                <a:cs typeface="Calibri" panose="020F0502020204030204" pitchFamily="34" charset="0"/>
                <a:sym typeface="Calibri Light" panose="020F0302020204030204" pitchFamily="34" charset="0"/>
              </a:rPr>
              <a:t>Engagements and Assignments</a:t>
            </a:r>
          </a:p>
        </p:txBody>
      </p:sp>
      <p:sp>
        <p:nvSpPr>
          <p:cNvPr id="14" name="Rectangle 13">
            <a:extLst>
              <a:ext uri="{FF2B5EF4-FFF2-40B4-BE49-F238E27FC236}">
                <a16:creationId xmlns:a16="http://schemas.microsoft.com/office/drawing/2014/main" id="{E9ABEBCC-E2F2-4A2E-E5C4-214A46C964F3}"/>
              </a:ext>
            </a:extLst>
          </p:cNvPr>
          <p:cNvSpPr/>
          <p:nvPr/>
        </p:nvSpPr>
        <p:spPr>
          <a:xfrm>
            <a:off x="368300" y="3964638"/>
            <a:ext cx="5414268" cy="1940091"/>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5" name="TextBox 14">
            <a:extLst>
              <a:ext uri="{FF2B5EF4-FFF2-40B4-BE49-F238E27FC236}">
                <a16:creationId xmlns:a16="http://schemas.microsoft.com/office/drawing/2014/main" id="{3EBDAB79-11A4-1772-1877-EA56C1FA9972}"/>
              </a:ext>
            </a:extLst>
          </p:cNvPr>
          <p:cNvSpPr txBox="1"/>
          <p:nvPr/>
        </p:nvSpPr>
        <p:spPr>
          <a:xfrm>
            <a:off x="1465710" y="3831060"/>
            <a:ext cx="3219449" cy="338554"/>
          </a:xfrm>
          <a:prstGeom prst="rect">
            <a:avLst/>
          </a:prstGeom>
          <a:solidFill>
            <a:schemeClr val="bg2"/>
          </a:solidFill>
        </p:spPr>
        <p:txBody>
          <a:bodyPr wrap="square">
            <a:spAutoFit/>
          </a:bodyPr>
          <a:lstStyle/>
          <a:p>
            <a:pPr marL="0" marR="0" lvl="0" indent="0" algn="ctr" defTabSz="913943"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pitchFamily="34" charset="0"/>
                <a:ea typeface="Calibri Light" panose="020F0302020204030204" pitchFamily="34" charset="0"/>
                <a:cs typeface="Calibri" panose="020F0502020204030204" pitchFamily="34" charset="0"/>
                <a:sym typeface="Calibri Light" panose="020F0302020204030204" pitchFamily="34" charset="0"/>
              </a:rPr>
              <a:t>Key Skills and Industry Expertise</a:t>
            </a:r>
          </a:p>
        </p:txBody>
      </p:sp>
      <p:sp>
        <p:nvSpPr>
          <p:cNvPr id="16" name="Rectangle 15">
            <a:extLst>
              <a:ext uri="{FF2B5EF4-FFF2-40B4-BE49-F238E27FC236}">
                <a16:creationId xmlns:a16="http://schemas.microsoft.com/office/drawing/2014/main" id="{7D2DB9AD-B59F-58A4-BC49-CC5D1AB032EE}"/>
              </a:ext>
            </a:extLst>
          </p:cNvPr>
          <p:cNvSpPr/>
          <p:nvPr/>
        </p:nvSpPr>
        <p:spPr>
          <a:xfrm>
            <a:off x="6124590" y="3964638"/>
            <a:ext cx="5414268" cy="1940091"/>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7" name="TextBox 16">
            <a:extLst>
              <a:ext uri="{FF2B5EF4-FFF2-40B4-BE49-F238E27FC236}">
                <a16:creationId xmlns:a16="http://schemas.microsoft.com/office/drawing/2014/main" id="{C23CC473-BB32-AFB3-DB4F-0251FBFE17EC}"/>
              </a:ext>
            </a:extLst>
          </p:cNvPr>
          <p:cNvSpPr txBox="1"/>
          <p:nvPr/>
        </p:nvSpPr>
        <p:spPr>
          <a:xfrm>
            <a:off x="7565924" y="3831060"/>
            <a:ext cx="2531600" cy="338554"/>
          </a:xfrm>
          <a:prstGeom prst="rect">
            <a:avLst/>
          </a:prstGeom>
          <a:solidFill>
            <a:schemeClr val="bg2"/>
          </a:solidFill>
        </p:spPr>
        <p:txBody>
          <a:bodyPr wrap="square">
            <a:spAutoFit/>
          </a:bodyPr>
          <a:lstStyle/>
          <a:p>
            <a:pPr marL="0" marR="0" lvl="0" indent="0" algn="ctr" defTabSz="913943"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pitchFamily="34" charset="0"/>
                <a:ea typeface="Calibri Light" panose="020F0302020204030204" pitchFamily="34" charset="0"/>
                <a:cs typeface="Calibri" panose="020F0502020204030204" pitchFamily="34" charset="0"/>
                <a:sym typeface="Calibri Light" panose="020F0302020204030204" pitchFamily="34" charset="0"/>
              </a:rPr>
              <a:t>Academic Credentials</a:t>
            </a:r>
          </a:p>
        </p:txBody>
      </p:sp>
      <p:sp>
        <p:nvSpPr>
          <p:cNvPr id="6" name="Rectangle 5">
            <a:extLst>
              <a:ext uri="{FF2B5EF4-FFF2-40B4-BE49-F238E27FC236}">
                <a16:creationId xmlns:a16="http://schemas.microsoft.com/office/drawing/2014/main" id="{56ABFBFD-AD97-CDD4-0ABB-8910FDB67AF3}"/>
              </a:ext>
            </a:extLst>
          </p:cNvPr>
          <p:cNvSpPr/>
          <p:nvPr/>
        </p:nvSpPr>
        <p:spPr>
          <a:xfrm>
            <a:off x="433315" y="1388658"/>
            <a:ext cx="10960222" cy="2292935"/>
          </a:xfrm>
          <a:prstGeom prst="rect">
            <a:avLst/>
          </a:prstGeom>
        </p:spPr>
        <p:txBody>
          <a:bodyPr wrap="square" lIns="91440" tIns="45720" rIns="91440" bIns="45720" anchor="t">
            <a:spAutoFit/>
          </a:bodyPr>
          <a:lstStyle/>
          <a:p>
            <a:pPr marL="285750" marR="0" lvl="0" indent="-285750" algn="l" defTabSz="914400" rtl="0" eaLnBrk="1" fontAlgn="base" latinLnBrk="0" hangingPunct="1">
              <a:lnSpc>
                <a:spcPct val="100000"/>
              </a:lnSpc>
              <a:spcBef>
                <a:spcPct val="0"/>
              </a:spcBef>
              <a:buClr>
                <a:srgbClr val="005071"/>
              </a:buClr>
              <a:buSzTx/>
              <a:buFont typeface="Arial" panose="020B0604020202020204" pitchFamily="34" charset="0"/>
              <a:buChar char="•"/>
              <a:tabLst>
                <a:tab pos="228600" algn="l"/>
                <a:tab pos="457200" algn="l"/>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Over 10+ years of diverse experience in architecture, design, development, implementation, and support activities</a:t>
            </a:r>
          </a:p>
          <a:p>
            <a:pPr marL="285750" marR="0" lvl="0" indent="-285750" algn="l" defTabSz="914400" rtl="0" eaLnBrk="1" fontAlgn="auto" latinLnBrk="0" hangingPunct="1">
              <a:lnSpc>
                <a:spcPct val="100000"/>
              </a:lnSpc>
              <a:spcBef>
                <a:spcPct val="0"/>
              </a:spcBef>
              <a:buClr>
                <a:srgbClr val="005071"/>
              </a:buClr>
              <a:buSzTx/>
              <a:buFont typeface="Arial" panose="020B0604020202020204" pitchFamily="34" charset="0"/>
              <a:buChar char="•"/>
              <a:tabLst>
                <a:tab pos="228600" algn="l"/>
                <a:tab pos="457200" algn="l"/>
              </a:tabLst>
              <a:defRPr/>
            </a:pPr>
            <a:r>
              <a:rPr kumimoji="0" lang="en-US" sz="1100" b="0" i="0" u="none" strike="noStrike" kern="1200" cap="none" spc="0" normalizeH="0" baseline="0" noProof="0">
                <a:ln>
                  <a:noFill/>
                </a:ln>
                <a:solidFill>
                  <a:srgbClr val="0E101A"/>
                </a:solidFill>
                <a:effectLst/>
                <a:uLnTx/>
                <a:uFillTx/>
                <a:latin typeface="Calibri" panose="020F0502020204030204" pitchFamily="34" charset="0"/>
                <a:ea typeface="Calibri" panose="020F0502020204030204"/>
                <a:cs typeface="Calibri" panose="020F0502020204030204"/>
              </a:rPr>
              <a:t>Active involvement in various stages of SDLC and Agile Methodologies, including Appian Training, Recruitment, Requirement Analysis, Design, Estimation, Development, Implementation, Solution Designing, RFPs, and Maintenance.</a:t>
            </a:r>
          </a:p>
          <a:p>
            <a:pPr marL="285750" marR="0" lvl="0" indent="-285750" algn="l" defTabSz="914400" rtl="0" eaLnBrk="1" fontAlgn="auto" latinLnBrk="0" hangingPunct="1">
              <a:lnSpc>
                <a:spcPct val="100000"/>
              </a:lnSpc>
              <a:spcBef>
                <a:spcPct val="0"/>
              </a:spcBef>
              <a:buClr>
                <a:srgbClr val="005071"/>
              </a:buClr>
              <a:buSzTx/>
              <a:buFont typeface="Arial" panose="020B0604020202020204" pitchFamily="34" charset="0"/>
              <a:buChar char="•"/>
              <a:tabLst>
                <a:tab pos="228600" algn="l"/>
                <a:tab pos="457200" algn="l"/>
              </a:tabLst>
              <a:defRPr/>
            </a:pPr>
            <a:r>
              <a:rPr kumimoji="0" lang="en-US" sz="1100" b="0" i="0" u="none" strike="noStrike" kern="1200" cap="none" spc="0" normalizeH="0" baseline="0" noProof="0">
                <a:ln>
                  <a:noFill/>
                </a:ln>
                <a:solidFill>
                  <a:srgbClr val="0E101A"/>
                </a:solidFill>
                <a:effectLst/>
                <a:uLnTx/>
                <a:uFillTx/>
                <a:latin typeface="Calibri" panose="020F0502020204030204" pitchFamily="34" charset="0"/>
                <a:ea typeface="Calibri" panose="020F0502020204030204"/>
                <a:cs typeface="Calibri" panose="020F0502020204030204"/>
              </a:rPr>
              <a:t>Designed a solution and led a team of 7 developers to deliver Stock Plan Services automation for a leading financial institution in the UK. There were zero Go-Live/Post Go-Live issues. </a:t>
            </a:r>
            <a:endPar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Calibri"/>
              <a:cs typeface="Calibri"/>
            </a:endParaRPr>
          </a:p>
          <a:p>
            <a:pPr marL="285750" marR="0" lvl="0" indent="-285750" algn="l" defTabSz="914400" rtl="0" eaLnBrk="1" fontAlgn="auto" latinLnBrk="0" hangingPunct="1">
              <a:lnSpc>
                <a:spcPct val="100000"/>
              </a:lnSpc>
              <a:spcBef>
                <a:spcPct val="0"/>
              </a:spcBef>
              <a:buClr>
                <a:srgbClr val="005071"/>
              </a:buClr>
              <a:buSzTx/>
              <a:buFont typeface="Arial" panose="020B0604020202020204" pitchFamily="34" charset="0"/>
              <a:buChar char="•"/>
              <a:tabLst>
                <a:tab pos="228600" algn="l"/>
                <a:tab pos="457200" algn="l"/>
              </a:tabLst>
              <a:defRPr/>
            </a:pPr>
            <a:r>
              <a:rPr kumimoji="0" lang="en-US" sz="1100" b="0" i="0" u="none" strike="noStrike" kern="1200" cap="none" spc="0" normalizeH="0" baseline="0" noProof="0">
                <a:ln>
                  <a:noFill/>
                </a:ln>
                <a:solidFill>
                  <a:srgbClr val="0E101A"/>
                </a:solidFill>
                <a:effectLst/>
                <a:uLnTx/>
                <a:uFillTx/>
                <a:latin typeface="Calibri" panose="020F0502020204030204" pitchFamily="34" charset="0"/>
                <a:ea typeface="Calibri" panose="020F0502020204030204"/>
                <a:cs typeface="Calibri" panose="020F0502020204030204"/>
              </a:rPr>
              <a:t>Instrumental in setting up the COE and designed solutions for Investment Process Automation for another leading financial institution in the UK, reducing the turnaround time from 2 weeks to approximately 4 days. </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p>
            <a:pPr marL="285750" marR="0" lvl="0" indent="-285750" algn="l" defTabSz="914400" rtl="0" eaLnBrk="1" fontAlgn="base" latinLnBrk="0" hangingPunct="1">
              <a:lnSpc>
                <a:spcPct val="100000"/>
              </a:lnSpc>
              <a:spcBef>
                <a:spcPct val="0"/>
              </a:spcBef>
              <a:buClr>
                <a:srgbClr val="005071"/>
              </a:buClr>
              <a:buSzTx/>
              <a:buFont typeface="Arial" panose="020B0604020202020204" pitchFamily="34" charset="0"/>
              <a:buChar char="•"/>
              <a:tabLst>
                <a:tab pos="228600" algn="l"/>
                <a:tab pos="457200" algn="l"/>
              </a:tabLst>
              <a:defRPr/>
            </a:pPr>
            <a:r>
              <a:rPr kumimoji="0" lang="en-US" sz="1100" b="0" i="0" u="none" strike="noStrike" kern="1200" cap="none" spc="0" normalizeH="0" baseline="0" noProof="0">
                <a:ln>
                  <a:noFill/>
                </a:ln>
                <a:solidFill>
                  <a:srgbClr val="0E101A"/>
                </a:solidFill>
                <a:effectLst/>
                <a:uLnTx/>
                <a:uFillTx/>
                <a:latin typeface="Calibri" panose="020F0502020204030204" pitchFamily="34" charset="0"/>
                <a:ea typeface="Calibri" panose="020F0502020204030204"/>
                <a:cs typeface="Calibri" panose="020F0502020204030204"/>
              </a:rPr>
              <a:t>Hands-on experience in Test Automation suite design and development using Selenium and Fitness, which eliminated manual regression tests after every deployment. </a:t>
            </a:r>
          </a:p>
          <a:p>
            <a:pPr marL="285750" marR="0" lvl="0" indent="-285750" algn="l" defTabSz="914400" rtl="0" eaLnBrk="1" fontAlgn="base" latinLnBrk="0" hangingPunct="1">
              <a:lnSpc>
                <a:spcPct val="100000"/>
              </a:lnSpc>
              <a:spcBef>
                <a:spcPct val="0"/>
              </a:spcBef>
              <a:buClr>
                <a:srgbClr val="005071"/>
              </a:buClr>
              <a:buSzTx/>
              <a:buFont typeface="Arial" panose="020B0604020202020204" pitchFamily="34" charset="0"/>
              <a:buChar char="•"/>
              <a:tabLst>
                <a:tab pos="228600" algn="l"/>
                <a:tab pos="457200" algn="l"/>
              </a:tabLst>
              <a:defRPr/>
            </a:pPr>
            <a:r>
              <a:rPr kumimoji="0" lang="en-US" sz="1100" b="0" i="0" u="none" strike="noStrike" kern="1200" cap="none" spc="0" normalizeH="0" baseline="0" noProof="0">
                <a:ln>
                  <a:noFill/>
                </a:ln>
                <a:solidFill>
                  <a:srgbClr val="0E101A"/>
                </a:solidFill>
                <a:effectLst/>
                <a:uLnTx/>
                <a:uFillTx/>
                <a:latin typeface="Calibri" panose="020F0502020204030204" pitchFamily="34" charset="0"/>
                <a:ea typeface="Calibri" panose="020F0502020204030204"/>
                <a:cs typeface="Calibri" panose="020F0502020204030204"/>
              </a:rPr>
              <a:t>Hands-on experience in Plugin development for extending features within the workflow and setting up the Appian On-Premise environment.</a:t>
            </a:r>
          </a:p>
          <a:p>
            <a:pPr marL="285750" marR="0" lvl="0" indent="-285750" algn="l" defTabSz="914400" rtl="0" eaLnBrk="1" fontAlgn="auto" latinLnBrk="0" hangingPunct="1">
              <a:lnSpc>
                <a:spcPct val="100000"/>
              </a:lnSpc>
              <a:spcBef>
                <a:spcPct val="0"/>
              </a:spcBef>
              <a:buClr>
                <a:srgbClr val="005071"/>
              </a:buClr>
              <a:buSzTx/>
              <a:buFont typeface="Arial" panose="020B0604020202020204" pitchFamily="34" charset="0"/>
              <a:buChar char="•"/>
              <a:tabLst>
                <a:tab pos="228600" algn="l"/>
                <a:tab pos="457200" algn="l"/>
              </a:tabLst>
              <a:defRPr/>
            </a:pPr>
            <a:r>
              <a:rPr kumimoji="0" lang="en-US" sz="1100" b="0" i="0" u="none" strike="noStrike" kern="1200" cap="none" spc="0" normalizeH="0" baseline="0" noProof="0">
                <a:ln>
                  <a:noFill/>
                </a:ln>
                <a:solidFill>
                  <a:srgbClr val="0E101A"/>
                </a:solidFill>
                <a:effectLst/>
                <a:uLnTx/>
                <a:uFillTx/>
                <a:latin typeface="Calibri" panose="020F0502020204030204" pitchFamily="34" charset="0"/>
                <a:ea typeface="Calibri" panose="020F0502020204030204"/>
                <a:cs typeface="Calibri" panose="020F0502020204030204"/>
              </a:rPr>
              <a:t>Prominent in smoothening the Procurement Process for a healthcare leader in the US. </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p>
            <a:pPr marL="285750" marR="0" lvl="0" indent="-285750" algn="l" defTabSz="914400" rtl="0" eaLnBrk="1" fontAlgn="base" latinLnBrk="0" hangingPunct="1">
              <a:lnSpc>
                <a:spcPct val="100000"/>
              </a:lnSpc>
              <a:spcBef>
                <a:spcPct val="0"/>
              </a:spcBef>
              <a:buClr>
                <a:srgbClr val="005071"/>
              </a:buClr>
              <a:buSzTx/>
              <a:buFont typeface="Arial" panose="020B0604020202020204" pitchFamily="34" charset="0"/>
              <a:buChar char="•"/>
              <a:tabLst>
                <a:tab pos="228600" algn="l"/>
                <a:tab pos="457200" algn="l"/>
              </a:tabLst>
              <a:defRPr/>
            </a:pPr>
            <a:r>
              <a:rPr kumimoji="0" lang="en-US" sz="1100" b="0" i="0" u="none" strike="noStrike" kern="1200" cap="none" spc="0" normalizeH="0" baseline="0" noProof="0">
                <a:ln>
                  <a:noFill/>
                </a:ln>
                <a:solidFill>
                  <a:srgbClr val="0E101A"/>
                </a:solidFill>
                <a:effectLst/>
                <a:uLnTx/>
                <a:uFillTx/>
                <a:latin typeface="Calibri" panose="020F0502020204030204" pitchFamily="34" charset="0"/>
                <a:ea typeface="Calibri" panose="020F0502020204030204"/>
                <a:cs typeface="Calibri" panose="020F0502020204030204"/>
              </a:rPr>
              <a:t>Exposure to implementation of various Appian features like Integration, process modelling, SAIL, RPA, records, and reports.</a:t>
            </a:r>
          </a:p>
          <a:p>
            <a:pPr marL="285750" marR="0" lvl="0" indent="-285750" algn="l" defTabSz="914400" rtl="0" eaLnBrk="1" fontAlgn="auto" latinLnBrk="0" hangingPunct="1">
              <a:lnSpc>
                <a:spcPct val="100000"/>
              </a:lnSpc>
              <a:spcBef>
                <a:spcPct val="0"/>
              </a:spcBef>
              <a:buClr>
                <a:srgbClr val="005071"/>
              </a:buClr>
              <a:buSzTx/>
              <a:buFont typeface="Arial" panose="020B0604020202020204" pitchFamily="34" charset="0"/>
              <a:buChar char="•"/>
              <a:tabLst>
                <a:tab pos="228600" algn="l"/>
                <a:tab pos="457200" algn="l"/>
              </a:tabLst>
              <a:defRPr/>
            </a:pPr>
            <a:r>
              <a:rPr kumimoji="0" lang="en-US" sz="1100" b="0" i="0" u="none" strike="noStrike" kern="1200" cap="none" spc="0" normalizeH="0" baseline="0" noProof="0">
                <a:ln>
                  <a:noFill/>
                </a:ln>
                <a:solidFill>
                  <a:srgbClr val="0E101A"/>
                </a:solidFill>
                <a:effectLst/>
                <a:uLnTx/>
                <a:uFillTx/>
                <a:latin typeface="Calibri" panose="020F0502020204030204" pitchFamily="34" charset="0"/>
                <a:ea typeface="Calibri" panose="020F0502020204030204"/>
                <a:cs typeface="Calibri" panose="020F0502020204030204"/>
              </a:rPr>
              <a:t>Proven mentorship and training experience, with expertise in communicating across organizational levels with cross-functional teams. </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p>
            <a:pPr marL="285750" marR="0" lvl="0" indent="-285750" algn="l" defTabSz="914400" rtl="0" eaLnBrk="1" fontAlgn="auto" latinLnBrk="0" hangingPunct="1">
              <a:lnSpc>
                <a:spcPct val="100000"/>
              </a:lnSpc>
              <a:spcBef>
                <a:spcPct val="0"/>
              </a:spcBef>
              <a:buClr>
                <a:srgbClr val="005071"/>
              </a:buClr>
              <a:buSzTx/>
              <a:buFont typeface="Arial" panose="020B0604020202020204" pitchFamily="34" charset="0"/>
              <a:buChar char="•"/>
              <a:tabLst>
                <a:tab pos="228600" algn="l"/>
                <a:tab pos="457200" algn="l"/>
              </a:tabLst>
              <a:defRPr/>
            </a:pPr>
            <a:r>
              <a:rPr kumimoji="0" lang="en-US" sz="1100" b="0" i="0" u="none" strike="noStrike" kern="1200" cap="none" spc="0" normalizeH="0" baseline="0" noProof="0">
                <a:ln>
                  <a:noFill/>
                </a:ln>
                <a:solidFill>
                  <a:srgbClr val="0E101A"/>
                </a:solidFill>
                <a:effectLst/>
                <a:uLnTx/>
                <a:uFillTx/>
                <a:latin typeface="Calibri" panose="020F0502020204030204" pitchFamily="34" charset="0"/>
                <a:ea typeface="Calibri" panose="020F0502020204030204"/>
                <a:cs typeface="Calibri" panose="020F0502020204030204"/>
              </a:rPr>
              <a:t>Created Design standards, guidelines, best practices with respect to requirements as well as performance metrics.</a:t>
            </a:r>
            <a:endParaRPr kumimoji="0" lang="en-US" sz="1800" b="0" i="0" u="none" strike="noStrike" kern="1200" cap="none" spc="0" normalizeH="0" baseline="0" noProof="0">
              <a:ln>
                <a:noFill/>
              </a:ln>
              <a:solidFill>
                <a:srgbClr val="0E101A"/>
              </a:solidFill>
              <a:effectLst/>
              <a:uLnTx/>
              <a:uFillTx/>
              <a:latin typeface="Calibri" panose="020F0502020204030204" pitchFamily="34" charset="0"/>
              <a:ea typeface="Calibri" panose="020F0502020204030204"/>
              <a:cs typeface="Calibri" panose="020F0502020204030204"/>
            </a:endParaRPr>
          </a:p>
          <a:p>
            <a:pPr marL="285750" marR="0" lvl="0" indent="-285750" algn="l" defTabSz="914400" rtl="0" eaLnBrk="1" fontAlgn="auto" latinLnBrk="0" hangingPunct="1">
              <a:lnSpc>
                <a:spcPct val="100000"/>
              </a:lnSpc>
              <a:spcBef>
                <a:spcPct val="0"/>
              </a:spcBef>
              <a:buClr>
                <a:srgbClr val="005071"/>
              </a:buClr>
              <a:buSzTx/>
              <a:buFont typeface="Arial" panose="020B0604020202020204" pitchFamily="34" charset="0"/>
              <a:buChar char="•"/>
              <a:tabLst>
                <a:tab pos="228600" algn="l"/>
                <a:tab pos="457200" algn="l"/>
              </a:tabLst>
              <a:defRPr/>
            </a:pPr>
            <a:r>
              <a:rPr kumimoji="0" lang="en-US" sz="1100" b="0" i="0" u="none" strike="noStrike" kern="1200" cap="none" spc="0" normalizeH="0" baseline="0" noProof="0">
                <a:ln>
                  <a:noFill/>
                </a:ln>
                <a:solidFill>
                  <a:srgbClr val="0E101A"/>
                </a:solidFill>
                <a:effectLst/>
                <a:uLnTx/>
                <a:uFillTx/>
                <a:latin typeface="Calibri" panose="020F0502020204030204" pitchFamily="34" charset="0"/>
                <a:ea typeface="Calibri" panose="020F0502020204030204"/>
                <a:cs typeface="Calibri" panose="020F0502020204030204"/>
              </a:rPr>
              <a:t>Rich domain experience in Financial, Insurance and Banking.</a:t>
            </a:r>
            <a:endParaRPr kumimoji="0" lang="en-US" sz="1800" b="0" i="0" u="none" strike="noStrike" kern="1200" cap="none" spc="0" normalizeH="0" baseline="0" noProof="0">
              <a:ln>
                <a:noFill/>
              </a:ln>
              <a:solidFill>
                <a:srgbClr val="0E101A"/>
              </a:solidFill>
              <a:effectLst/>
              <a:uLnTx/>
              <a:uFillTx/>
              <a:latin typeface="Calibri" panose="020F0502020204030204" pitchFamily="34" charset="0"/>
              <a:ea typeface="Calibri" panose="020F0502020204030204"/>
              <a:cs typeface="Calibri" panose="020F0502020204030204"/>
            </a:endParaRPr>
          </a:p>
        </p:txBody>
      </p:sp>
      <p:sp>
        <p:nvSpPr>
          <p:cNvPr id="5" name="Rectangle 4">
            <a:extLst>
              <a:ext uri="{FF2B5EF4-FFF2-40B4-BE49-F238E27FC236}">
                <a16:creationId xmlns:a16="http://schemas.microsoft.com/office/drawing/2014/main" id="{C0693A6F-7396-CEED-9BFF-45C3A744ED26}"/>
              </a:ext>
            </a:extLst>
          </p:cNvPr>
          <p:cNvSpPr/>
          <p:nvPr/>
        </p:nvSpPr>
        <p:spPr>
          <a:xfrm>
            <a:off x="426887" y="4192203"/>
            <a:ext cx="5414268" cy="1815882"/>
          </a:xfrm>
          <a:prstGeom prst="rect">
            <a:avLst/>
          </a:prstGeom>
        </p:spPr>
        <p:txBody>
          <a:bodyPr wrap="square" lIns="91440" tIns="45720" rIns="91440" bIns="45720" anchor="t">
            <a:spAutoFit/>
          </a:bodyPr>
          <a:lstStyle/>
          <a:p>
            <a:pPr marL="0" marR="0" lvl="0" indent="-226695" algn="just" defTabSz="914400" rtl="0" eaLnBrk="1" fontAlgn="base" latinLnBrk="0" hangingPunct="1">
              <a:lnSpc>
                <a:spcPct val="100000"/>
              </a:lnSpc>
              <a:spcBef>
                <a:spcPts val="0"/>
              </a:spcBef>
              <a:spcAft>
                <a:spcPts val="0"/>
              </a:spcAft>
              <a:buClr>
                <a:srgbClr val="005071"/>
              </a:buClr>
              <a:buSzTx/>
              <a:buFont typeface="Arial" panose="020B0604020202020204" pitchFamily="34" charset="0"/>
              <a:buChar char="•"/>
              <a:tabLst>
                <a:tab pos="228600" algn="l"/>
                <a:tab pos="457200" algn="l"/>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Workflow: Appian, OutSystems</a:t>
            </a:r>
          </a:p>
          <a:p>
            <a:pPr marL="0" marR="0" lvl="0" indent="-226695" algn="just" defTabSz="914400" rtl="0" eaLnBrk="1" fontAlgn="base" latinLnBrk="0" hangingPunct="1">
              <a:lnSpc>
                <a:spcPct val="100000"/>
              </a:lnSpc>
              <a:spcBef>
                <a:spcPts val="0"/>
              </a:spcBef>
              <a:spcAft>
                <a:spcPts val="0"/>
              </a:spcAft>
              <a:buClr>
                <a:srgbClr val="005071"/>
              </a:buClr>
              <a:buSzTx/>
              <a:buFont typeface="Arial" panose="020B0604020202020204" pitchFamily="34" charset="0"/>
              <a:buChar char="•"/>
              <a:tabLst>
                <a:tab pos="228600" algn="l"/>
                <a:tab pos="457200" algn="l"/>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RPA: Blue Prism, Appian RPA</a:t>
            </a:r>
            <a:endPar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Calibri"/>
              <a:cs typeface="Calibri"/>
            </a:endParaRPr>
          </a:p>
          <a:p>
            <a:pPr marL="0" marR="0" lvl="0" indent="-226695" algn="just" defTabSz="914400" rtl="0" eaLnBrk="1" fontAlgn="base" latinLnBrk="0" hangingPunct="1">
              <a:lnSpc>
                <a:spcPct val="100000"/>
              </a:lnSpc>
              <a:spcBef>
                <a:spcPts val="0"/>
              </a:spcBef>
              <a:spcAft>
                <a:spcPts val="0"/>
              </a:spcAft>
              <a:buClr>
                <a:srgbClr val="005071"/>
              </a:buClr>
              <a:buSzTx/>
              <a:buFont typeface="Arial" panose="020B0604020202020204" pitchFamily="34" charset="0"/>
              <a:buChar char="•"/>
              <a:tabLst>
                <a:tab pos="228600" algn="l"/>
                <a:tab pos="457200" algn="l"/>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ETL: Informatica</a:t>
            </a:r>
            <a:endPar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Calibri"/>
              <a:cs typeface="Calibri"/>
            </a:endParaRPr>
          </a:p>
          <a:p>
            <a:pPr marL="0" marR="0" lvl="0" indent="-226695" algn="just" defTabSz="914400" rtl="0" eaLnBrk="1" fontAlgn="base" latinLnBrk="0" hangingPunct="1">
              <a:lnSpc>
                <a:spcPct val="100000"/>
              </a:lnSpc>
              <a:spcBef>
                <a:spcPts val="0"/>
              </a:spcBef>
              <a:spcAft>
                <a:spcPts val="0"/>
              </a:spcAft>
              <a:buClr>
                <a:srgbClr val="005071"/>
              </a:buClr>
              <a:buSzTx/>
              <a:buFont typeface="Arial" panose="020B0604020202020204" pitchFamily="34" charset="0"/>
              <a:buChar char="•"/>
              <a:tabLst>
                <a:tab pos="228600" algn="l"/>
                <a:tab pos="457200" algn="l"/>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Database: My SQL, Maria DB, Oracle 11, SQL Server</a:t>
            </a:r>
            <a:endPar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Calibri"/>
              <a:cs typeface="Calibri"/>
            </a:endParaRPr>
          </a:p>
          <a:p>
            <a:pPr marL="0" marR="0" lvl="0" indent="-226695" algn="just" defTabSz="914400" rtl="0" eaLnBrk="1" fontAlgn="base" latinLnBrk="0" hangingPunct="1">
              <a:lnSpc>
                <a:spcPct val="100000"/>
              </a:lnSpc>
              <a:spcBef>
                <a:spcPts val="0"/>
              </a:spcBef>
              <a:spcAft>
                <a:spcPts val="0"/>
              </a:spcAft>
              <a:buClr>
                <a:srgbClr val="005071"/>
              </a:buClr>
              <a:buSzTx/>
              <a:buFont typeface="Arial" panose="020B0604020202020204" pitchFamily="34" charset="0"/>
              <a:buChar char="•"/>
              <a:tabLst>
                <a:tab pos="228600" algn="l"/>
                <a:tab pos="457200" algn="l"/>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Languages: HTML, Java</a:t>
            </a:r>
            <a:endPar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a:cs typeface="Calibri" panose="020F0502020204030204"/>
            </a:endParaRPr>
          </a:p>
          <a:p>
            <a:pPr marL="0" marR="0" lvl="0" indent="-226695" algn="just" defTabSz="914400" rtl="0" eaLnBrk="1" fontAlgn="base" latinLnBrk="0" hangingPunct="1">
              <a:lnSpc>
                <a:spcPct val="100000"/>
              </a:lnSpc>
              <a:spcBef>
                <a:spcPts val="0"/>
              </a:spcBef>
              <a:spcAft>
                <a:spcPts val="0"/>
              </a:spcAft>
              <a:buClr>
                <a:srgbClr val="005071"/>
              </a:buClr>
              <a:buSzTx/>
              <a:buFont typeface="Arial" panose="020B0604020202020204" pitchFamily="34" charset="0"/>
              <a:buChar char="•"/>
              <a:tabLst>
                <a:tab pos="228600" algn="l"/>
                <a:tab pos="457200" algn="l"/>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ALM Tools: JIRA, Confluence, Asana</a:t>
            </a:r>
            <a:endPar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a:cs typeface="Calibri" panose="020F0502020204030204"/>
            </a:endParaRPr>
          </a:p>
          <a:p>
            <a:pPr marL="0" marR="0" lvl="0" indent="-226695" algn="just" defTabSz="914400" rtl="0" eaLnBrk="1" fontAlgn="base" latinLnBrk="0" hangingPunct="1">
              <a:lnSpc>
                <a:spcPct val="100000"/>
              </a:lnSpc>
              <a:spcBef>
                <a:spcPts val="0"/>
              </a:spcBef>
              <a:spcAft>
                <a:spcPts val="0"/>
              </a:spcAft>
              <a:buClr>
                <a:srgbClr val="005071"/>
              </a:buClr>
              <a:buSzTx/>
              <a:buFont typeface="Arial" panose="020B0604020202020204" pitchFamily="34" charset="0"/>
              <a:buChar char="•"/>
              <a:tabLst>
                <a:tab pos="228600" algn="l"/>
                <a:tab pos="457200" algn="l"/>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Project Methodology: Agile, Scrum</a:t>
            </a:r>
            <a:endPar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Calibri"/>
              <a:cs typeface="Calibri"/>
            </a:endParaRPr>
          </a:p>
          <a:p>
            <a:pPr marL="0" marR="0" lvl="0" indent="-226695" algn="just" defTabSz="914400" rtl="0" eaLnBrk="1" fontAlgn="base" latinLnBrk="0" hangingPunct="1">
              <a:lnSpc>
                <a:spcPct val="100000"/>
              </a:lnSpc>
              <a:spcBef>
                <a:spcPts val="0"/>
              </a:spcBef>
              <a:spcAft>
                <a:spcPts val="0"/>
              </a:spcAft>
              <a:buClr>
                <a:srgbClr val="005071"/>
              </a:buClr>
              <a:buSzTx/>
              <a:buFont typeface="Arial" panose="020B0604020202020204" pitchFamily="34" charset="0"/>
              <a:buChar char="•"/>
              <a:tabLst>
                <a:tab pos="228600" algn="l"/>
                <a:tab pos="457200" algn="l"/>
              </a:tabLst>
              <a:defRPr/>
            </a:pPr>
            <a:endPar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Calibri"/>
              <a:cs typeface="Calibri"/>
            </a:endParaRPr>
          </a:p>
        </p:txBody>
      </p:sp>
      <p:sp>
        <p:nvSpPr>
          <p:cNvPr id="7" name="Rectangle 6">
            <a:extLst>
              <a:ext uri="{FF2B5EF4-FFF2-40B4-BE49-F238E27FC236}">
                <a16:creationId xmlns:a16="http://schemas.microsoft.com/office/drawing/2014/main" id="{9FA3AD89-4CBB-664C-ABFC-07DA5AADF8D2}"/>
              </a:ext>
            </a:extLst>
          </p:cNvPr>
          <p:cNvSpPr/>
          <p:nvPr/>
        </p:nvSpPr>
        <p:spPr>
          <a:xfrm>
            <a:off x="6248756" y="4192203"/>
            <a:ext cx="5217070" cy="738664"/>
          </a:xfrm>
          <a:prstGeom prst="rect">
            <a:avLst/>
          </a:prstGeom>
        </p:spPr>
        <p:txBody>
          <a:bodyPr wrap="square" lIns="91440" tIns="45720" rIns="91440" bIns="45720" anchor="t">
            <a:spAutoFit/>
          </a:bodyPr>
          <a:lstStyle/>
          <a:p>
            <a:pPr marL="0" marR="0" lvl="0" indent="-226695" algn="just" defTabSz="914400" rtl="0" eaLnBrk="1" fontAlgn="base" latinLnBrk="0" hangingPunct="1">
              <a:lnSpc>
                <a:spcPct val="100000"/>
              </a:lnSpc>
              <a:spcBef>
                <a:spcPts val="0"/>
              </a:spcBef>
              <a:spcAft>
                <a:spcPts val="0"/>
              </a:spcAft>
              <a:buClr>
                <a:srgbClr val="005071"/>
              </a:buClr>
              <a:buSzTx/>
              <a:buFont typeface="Arial" panose="020B0604020202020204" pitchFamily="34" charset="0"/>
              <a:buChar char="•"/>
              <a:tabLst>
                <a:tab pos="228600" algn="l"/>
                <a:tab pos="457200" algn="l"/>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B.Tech. in Computer Science &amp; Engineering</a:t>
            </a:r>
            <a:endParaRPr lang="en-US">
              <a:latin typeface="Calibri" panose="020F0502020204030204" pitchFamily="34" charset="0"/>
              <a:ea typeface="+mn-ea"/>
              <a:cs typeface="+mn-cs"/>
            </a:endParaRPr>
          </a:p>
          <a:p>
            <a:pPr indent="-226695" algn="just" fontAlgn="base">
              <a:buClr>
                <a:srgbClr val="005071"/>
              </a:buClr>
              <a:buFont typeface="Arial" panose="020B0604020202020204" pitchFamily="34" charset="0"/>
              <a:buChar char="•"/>
              <a:tabLst>
                <a:tab pos="228600" algn="l"/>
                <a:tab pos="457200" algn="l"/>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Calibri"/>
                <a:cs typeface="Calibri"/>
              </a:rPr>
              <a:t>Appian </a:t>
            </a:r>
            <a:r>
              <a:rPr lang="en-US" sz="1400">
                <a:solidFill>
                  <a:srgbClr val="000000"/>
                </a:solidFill>
                <a:latin typeface="Calibri" panose="020F0502020204030204" pitchFamily="34" charset="0"/>
                <a:ea typeface="Calibri"/>
                <a:cs typeface="Calibri"/>
              </a:rPr>
              <a:t>Lead Developer Certified</a:t>
            </a:r>
            <a:endParaRPr lang="en-US" sz="1400" b="0" i="0" u="none" strike="noStrike" kern="1200" cap="none" spc="0" normalizeH="0" baseline="0" noProof="0">
              <a:ln>
                <a:noFill/>
              </a:ln>
              <a:solidFill>
                <a:srgbClr val="000000"/>
              </a:solidFill>
              <a:effectLst/>
              <a:uLnTx/>
              <a:uFillTx/>
              <a:latin typeface="Calibri" panose="020F0502020204030204" pitchFamily="34" charset="0"/>
              <a:ea typeface="Calibri"/>
              <a:cs typeface="Calibri"/>
            </a:endParaRPr>
          </a:p>
          <a:p>
            <a:pPr marL="0" marR="0" lvl="0" indent="-226695" algn="just" defTabSz="914400" rtl="0" eaLnBrk="1" fontAlgn="base" latinLnBrk="0" hangingPunct="1">
              <a:lnSpc>
                <a:spcPct val="100000"/>
              </a:lnSpc>
              <a:spcBef>
                <a:spcPts val="0"/>
              </a:spcBef>
              <a:spcAft>
                <a:spcPts val="0"/>
              </a:spcAft>
              <a:buClr>
                <a:srgbClr val="005071"/>
              </a:buClr>
              <a:buSzTx/>
              <a:buFont typeface="Arial" panose="020B0604020202020204" pitchFamily="34" charset="0"/>
              <a:buChar char="•"/>
              <a:tabLst>
                <a:tab pos="228600" algn="l"/>
                <a:tab pos="457200" algn="l"/>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Programming in HTML5 Certified</a:t>
            </a:r>
            <a:endParaRPr lang="en-US" sz="14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7B04AA9C-2958-AACB-7C0C-E6381B82F01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979851" y="4553667"/>
            <a:ext cx="1407614" cy="1257954"/>
          </a:xfrm>
          <a:prstGeom prst="rect">
            <a:avLst/>
          </a:prstGeom>
          <a:ln>
            <a:noFill/>
          </a:ln>
        </p:spPr>
      </p:pic>
      <p:sp>
        <p:nvSpPr>
          <p:cNvPr id="19" name="Rectangle 18">
            <a:extLst>
              <a:ext uri="{FF2B5EF4-FFF2-40B4-BE49-F238E27FC236}">
                <a16:creationId xmlns:a16="http://schemas.microsoft.com/office/drawing/2014/main" id="{5D653717-F2B9-7EB8-7A76-7A178C105C3D}"/>
              </a:ext>
            </a:extLst>
          </p:cNvPr>
          <p:cNvSpPr/>
          <p:nvPr/>
        </p:nvSpPr>
        <p:spPr>
          <a:xfrm>
            <a:off x="368300" y="123822"/>
            <a:ext cx="11430000"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noAutofit/>
          </a:bodyPr>
          <a:lstStyle/>
          <a:p>
            <a:r>
              <a:rPr lang="en-US" sz="1400" b="1">
                <a:solidFill>
                  <a:srgbClr val="005071"/>
                </a:solidFill>
                <a:latin typeface="Calibri" panose="020F0502020204030204" pitchFamily="34" charset="0"/>
              </a:rPr>
              <a:t>Resourcing &amp; Commercials - </a:t>
            </a:r>
            <a:r>
              <a:rPr lang="en-US" sz="1400" b="1">
                <a:solidFill>
                  <a:srgbClr val="005071"/>
                </a:solidFill>
                <a:latin typeface="Calibri" panose="020F0502020204030204" pitchFamily="34" charset="0"/>
                <a:ea typeface="Calibri Light" panose="020F0302020204030204" pitchFamily="34" charset="0"/>
                <a:cs typeface="Calibri Light" panose="020F0302020204030204" pitchFamily="34" charset="0"/>
              </a:rPr>
              <a:t>Key Profiles</a:t>
            </a:r>
          </a:p>
        </p:txBody>
      </p:sp>
    </p:spTree>
    <p:extLst>
      <p:ext uri="{BB962C8B-B14F-4D97-AF65-F5344CB8AC3E}">
        <p14:creationId xmlns:p14="http://schemas.microsoft.com/office/powerpoint/2010/main" val="3915847501"/>
      </p:ext>
    </p:extLst>
  </p:cSld>
  <p:clrMapOvr>
    <a:masterClrMapping/>
  </p:clrMapOvr>
  <p:extLst>
    <p:ext uri="{6950BFC3-D8DA-4A85-94F7-54DA5524770B}">
      <p188:commentRel xmlns:p188="http://schemas.microsoft.com/office/powerpoint/2018/8/main" r:id="rId3"/>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Title 2">
            <a:extLst>
              <a:ext uri="{FF2B5EF4-FFF2-40B4-BE49-F238E27FC236}">
                <a16:creationId xmlns:a16="http://schemas.microsoft.com/office/drawing/2014/main" id="{3F6A9917-9099-4AD0-BD73-95EC7E3A2678}"/>
              </a:ext>
            </a:extLst>
          </p:cNvPr>
          <p:cNvSpPr>
            <a:spLocks noGrp="1"/>
          </p:cNvSpPr>
          <p:nvPr>
            <p:ph type="ctrTitle"/>
          </p:nvPr>
        </p:nvSpPr>
        <p:spPr>
          <a:xfrm>
            <a:off x="368300" y="368300"/>
            <a:ext cx="11557000" cy="641350"/>
          </a:xfrm>
        </p:spPr>
        <p:txBody>
          <a:bodyPr lIns="0" tIns="0" rIns="0" bIns="0" anchor="t">
            <a:noAutofit/>
          </a:bodyPr>
          <a:lstStyle/>
          <a:p>
            <a:r>
              <a:rPr lang="en-US" sz="2400" kern="0">
                <a:solidFill>
                  <a:srgbClr val="FB4D0A"/>
                </a:solidFill>
                <a:latin typeface="Calibri"/>
                <a:ea typeface="Calibri"/>
                <a:cs typeface="Calibri Light"/>
              </a:rPr>
              <a:t>Deepanshu Kumar – </a:t>
            </a:r>
            <a:r>
              <a:rPr lang="en-US" sz="2400">
                <a:solidFill>
                  <a:srgbClr val="FB4D0A"/>
                </a:solidFill>
                <a:latin typeface="Calibri"/>
                <a:ea typeface="Calibri"/>
                <a:cs typeface="Calibri"/>
              </a:rPr>
              <a:t>Technical Lead</a:t>
            </a:r>
            <a:endParaRPr lang="en-US" sz="2400" kern="0">
              <a:solidFill>
                <a:srgbClr val="FB4D0A"/>
              </a:solidFill>
              <a:latin typeface="Calibri" panose="020F0502020204030204" pitchFamily="34" charset="0"/>
              <a:ea typeface="Calibri" panose="020F0502020204030204" pitchFamily="34" charset="0"/>
              <a:cs typeface="Calibri Light" panose="020F0302020204030204" pitchFamily="34" charset="0"/>
            </a:endParaRPr>
          </a:p>
        </p:txBody>
      </p:sp>
      <p:sp>
        <p:nvSpPr>
          <p:cNvPr id="2" name="Content Placeholder 2">
            <a:extLst>
              <a:ext uri="{FF2B5EF4-FFF2-40B4-BE49-F238E27FC236}">
                <a16:creationId xmlns:a16="http://schemas.microsoft.com/office/drawing/2014/main" id="{261F2DFC-B988-724D-F633-AC48968BDE99}"/>
              </a:ext>
            </a:extLst>
          </p:cNvPr>
          <p:cNvSpPr txBox="1">
            <a:spLocks/>
          </p:cNvSpPr>
          <p:nvPr/>
        </p:nvSpPr>
        <p:spPr>
          <a:xfrm>
            <a:off x="368300" y="735121"/>
            <a:ext cx="11430000" cy="254000"/>
          </a:xfrm>
          <a:prstGeom prst="rect">
            <a:avLst/>
          </a:prstGeom>
        </p:spPr>
        <p:txBody>
          <a:bodyPr vert="horz" lIns="0" tIns="0" rIns="0" bIns="0" rtlCol="0" anchor="t">
            <a:noAutofit/>
          </a:bodyPr>
          <a:lstStyle>
            <a:lvl1pPr marL="0" indent="0" algn="l" defTabSz="914400" rtl="0" eaLnBrk="1" latinLnBrk="0" hangingPunct="1">
              <a:spcBef>
                <a:spcPts val="600"/>
              </a:spcBef>
              <a:spcAft>
                <a:spcPts val="400"/>
              </a:spcAft>
              <a:buFontTx/>
              <a:buNone/>
              <a:defRPr sz="2400" kern="1200">
                <a:solidFill>
                  <a:schemeClr val="accent1"/>
                </a:solidFill>
                <a:latin typeface="Trebuchet MS" pitchFamily="34" charset="0"/>
                <a:ea typeface="+mn-ea"/>
                <a:cs typeface="+mn-cs"/>
              </a:defRPr>
            </a:lvl1pPr>
            <a:lvl2pPr marL="512763" indent="-285750" algn="l" defTabSz="914400" rtl="0" eaLnBrk="1" latinLnBrk="0" hangingPunct="1">
              <a:spcBef>
                <a:spcPct val="20000"/>
              </a:spcBef>
              <a:buFontTx/>
              <a:buBlip>
                <a:blip r:embed="rId4"/>
              </a:buBlip>
              <a:defRPr sz="2000" kern="1200">
                <a:solidFill>
                  <a:schemeClr val="tx1"/>
                </a:solidFill>
                <a:latin typeface="Century Gothic" pitchFamily="34" charset="0"/>
                <a:ea typeface="+mn-ea"/>
                <a:cs typeface="+mn-cs"/>
              </a:defRPr>
            </a:lvl2pPr>
            <a:lvl3pPr marL="739775" indent="-228600" algn="l" defTabSz="914400" rtl="0" eaLnBrk="1" latinLnBrk="0" hangingPunct="1">
              <a:spcBef>
                <a:spcPct val="20000"/>
              </a:spcBef>
              <a:buClr>
                <a:schemeClr val="accent1"/>
              </a:buClr>
              <a:buFont typeface="Arial" pitchFamily="34" charset="0"/>
              <a:buChar char="+"/>
              <a:defRPr sz="1600" kern="1200">
                <a:solidFill>
                  <a:schemeClr val="tx1"/>
                </a:solidFill>
                <a:latin typeface="Century Gothic" pitchFamily="34" charset="0"/>
                <a:ea typeface="+mn-ea"/>
                <a:cs typeface="+mn-cs"/>
              </a:defRPr>
            </a:lvl3pPr>
            <a:lvl4pPr marL="974725" indent="-228600" algn="l" defTabSz="914400" rtl="0" eaLnBrk="1" latinLnBrk="0" hangingPunct="1">
              <a:spcBef>
                <a:spcPct val="20000"/>
              </a:spcBef>
              <a:buClr>
                <a:schemeClr val="accent1"/>
              </a:buClr>
              <a:buFont typeface="Century Gothic" pitchFamily="34" charset="0"/>
              <a:buChar char="&gt;"/>
              <a:defRPr sz="1600" kern="1200">
                <a:solidFill>
                  <a:schemeClr val="tx1"/>
                </a:solidFill>
                <a:latin typeface="Century Gothic" pitchFamily="34" charset="0"/>
                <a:ea typeface="+mn-ea"/>
                <a:cs typeface="+mn-cs"/>
              </a:defRPr>
            </a:lvl4pPr>
            <a:lvl5pPr marL="1200150" indent="-228600" algn="l" defTabSz="914400" rtl="0" eaLnBrk="1" latinLnBrk="0" hangingPunct="1">
              <a:spcBef>
                <a:spcPct val="20000"/>
              </a:spcBef>
              <a:buClr>
                <a:srgbClr val="676767"/>
              </a:buClr>
              <a:buFont typeface="Arial" pitchFamily="34" charset="0"/>
              <a:buChar char="+"/>
              <a:defRPr sz="1600" kern="1200">
                <a:solidFill>
                  <a:schemeClr val="tx1"/>
                </a:solidFill>
                <a:latin typeface="Century Gothic"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14400" rtl="0" eaLnBrk="1" fontAlgn="auto" latinLnBrk="0" hangingPunct="1">
              <a:lnSpc>
                <a:spcPct val="100000"/>
              </a:lnSpc>
              <a:spcBef>
                <a:spcPct val="0"/>
              </a:spcBef>
              <a:spcAft>
                <a:spcPts val="400"/>
              </a:spcAft>
              <a:buClr>
                <a:srgbClr val="005071"/>
              </a:buClr>
              <a:buSzTx/>
              <a:buFontTx/>
              <a:buNone/>
              <a:tabLst/>
              <a:defRPr/>
            </a:pPr>
            <a:r>
              <a:rPr lang="en-US" sz="1400" b="1">
                <a:solidFill>
                  <a:srgbClr val="005071"/>
                </a:solidFill>
                <a:latin typeface="Calibri" panose="020F0502020204030204" pitchFamily="34" charset="0"/>
              </a:rPr>
              <a:t>With over 7+ years of IT experience, I specialize in the full application lifecycle—from design and development to implementation and ongoing support. My expertise includes gathering comprehensive requirements, creating business documentation, and driving initial design phases through client approvals.</a:t>
            </a:r>
          </a:p>
        </p:txBody>
      </p:sp>
      <p:grpSp>
        <p:nvGrpSpPr>
          <p:cNvPr id="7" name="Group 6">
            <a:extLst>
              <a:ext uri="{FF2B5EF4-FFF2-40B4-BE49-F238E27FC236}">
                <a16:creationId xmlns:a16="http://schemas.microsoft.com/office/drawing/2014/main" id="{DB8ED22A-82EC-927E-2586-1CB5A7675C9C}"/>
              </a:ext>
            </a:extLst>
          </p:cNvPr>
          <p:cNvGrpSpPr/>
          <p:nvPr/>
        </p:nvGrpSpPr>
        <p:grpSpPr>
          <a:xfrm>
            <a:off x="368300" y="1326664"/>
            <a:ext cx="11170558" cy="2745325"/>
            <a:chOff x="368300" y="1122654"/>
            <a:chExt cx="11170558" cy="2320860"/>
          </a:xfrm>
        </p:grpSpPr>
        <p:sp>
          <p:nvSpPr>
            <p:cNvPr id="11" name="Rectangle 10">
              <a:extLst>
                <a:ext uri="{FF2B5EF4-FFF2-40B4-BE49-F238E27FC236}">
                  <a16:creationId xmlns:a16="http://schemas.microsoft.com/office/drawing/2014/main" id="{591E1DFD-40BB-D5C0-6495-404A3542EE21}"/>
                </a:ext>
              </a:extLst>
            </p:cNvPr>
            <p:cNvSpPr/>
            <p:nvPr/>
          </p:nvSpPr>
          <p:spPr>
            <a:xfrm>
              <a:off x="578637" y="1372107"/>
              <a:ext cx="10960221" cy="20714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2" name="Rectangle 11">
              <a:extLst>
                <a:ext uri="{FF2B5EF4-FFF2-40B4-BE49-F238E27FC236}">
                  <a16:creationId xmlns:a16="http://schemas.microsoft.com/office/drawing/2014/main" id="{C80D90F3-762C-DCB8-07DE-BFC65A9DA140}"/>
                </a:ext>
              </a:extLst>
            </p:cNvPr>
            <p:cNvSpPr/>
            <p:nvPr/>
          </p:nvSpPr>
          <p:spPr>
            <a:xfrm>
              <a:off x="368300" y="1122654"/>
              <a:ext cx="11097526" cy="224435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grpSp>
      <p:sp>
        <p:nvSpPr>
          <p:cNvPr id="13" name="TextBox 12">
            <a:extLst>
              <a:ext uri="{FF2B5EF4-FFF2-40B4-BE49-F238E27FC236}">
                <a16:creationId xmlns:a16="http://schemas.microsoft.com/office/drawing/2014/main" id="{28BA3943-F697-60F9-05AD-69E9F1C7EAD4}"/>
              </a:ext>
            </a:extLst>
          </p:cNvPr>
          <p:cNvSpPr txBox="1"/>
          <p:nvPr/>
        </p:nvSpPr>
        <p:spPr>
          <a:xfrm>
            <a:off x="368300" y="1318882"/>
            <a:ext cx="3054351" cy="338554"/>
          </a:xfrm>
          <a:prstGeom prst="rect">
            <a:avLst/>
          </a:prstGeom>
          <a:noFill/>
        </p:spPr>
        <p:txBody>
          <a:bodyPr wrap="square">
            <a:spAutoFit/>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pitchFamily="34" charset="0"/>
                <a:ea typeface="Calibri Light" panose="020F0302020204030204" pitchFamily="34" charset="0"/>
                <a:cs typeface="Calibri" panose="020F0502020204030204" pitchFamily="34" charset="0"/>
                <a:sym typeface="Calibri Light" panose="020F0302020204030204" pitchFamily="34" charset="0"/>
              </a:rPr>
              <a:t>Engagements and Assignments</a:t>
            </a:r>
          </a:p>
        </p:txBody>
      </p:sp>
      <p:sp>
        <p:nvSpPr>
          <p:cNvPr id="14" name="Rectangle 13">
            <a:extLst>
              <a:ext uri="{FF2B5EF4-FFF2-40B4-BE49-F238E27FC236}">
                <a16:creationId xmlns:a16="http://schemas.microsoft.com/office/drawing/2014/main" id="{7F5B2F9E-D1AF-DF7D-3063-2BE510F14CF4}"/>
              </a:ext>
            </a:extLst>
          </p:cNvPr>
          <p:cNvSpPr/>
          <p:nvPr/>
        </p:nvSpPr>
        <p:spPr>
          <a:xfrm>
            <a:off x="433315" y="1629588"/>
            <a:ext cx="10960222" cy="2308324"/>
          </a:xfrm>
          <a:prstGeom prst="rect">
            <a:avLst/>
          </a:prstGeom>
        </p:spPr>
        <p:txBody>
          <a:bodyPr wrap="square" lIns="91440" tIns="45720" rIns="91440" bIns="45720" anchor="t">
            <a:spAutoFit/>
          </a:bodyPr>
          <a:lstStyle/>
          <a:p>
            <a:pPr marL="285750" marR="0" lvl="0" indent="-285750" algn="l" defTabSz="914400" rtl="0" eaLnBrk="1" fontAlgn="base" latinLnBrk="0" hangingPunct="1">
              <a:lnSpc>
                <a:spcPct val="100000"/>
              </a:lnSpc>
              <a:spcBef>
                <a:spcPct val="0"/>
              </a:spcBef>
              <a:buClr>
                <a:srgbClr val="005071"/>
              </a:buClr>
              <a:buSzTx/>
              <a:buFont typeface="Arial" panose="020B0604020202020204" pitchFamily="34" charset="0"/>
              <a:buChar char="•"/>
              <a:tabLst>
                <a:tab pos="228600" algn="l"/>
                <a:tab pos="457200" algn="l"/>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Over 7+ years of experience in IT, specializing in the design, development, implementation, and support of various applications.</a:t>
            </a:r>
          </a:p>
          <a:p>
            <a:pPr marL="285750" marR="0" lvl="0" indent="-285750" algn="l" defTabSz="914400" rtl="0" eaLnBrk="1" fontAlgn="base" latinLnBrk="0" hangingPunct="1">
              <a:lnSpc>
                <a:spcPct val="100000"/>
              </a:lnSpc>
              <a:spcBef>
                <a:spcPct val="0"/>
              </a:spcBef>
              <a:buClr>
                <a:srgbClr val="005071"/>
              </a:buClr>
              <a:buSzTx/>
              <a:buFont typeface="Arial" panose="020B0604020202020204" pitchFamily="34" charset="0"/>
              <a:buChar char="•"/>
              <a:tabLst>
                <a:tab pos="228600" algn="l"/>
                <a:tab pos="457200" algn="l"/>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End-to-end requirements gathering &amp; preparing business requirements document , initial design to get the client sign-off.</a:t>
            </a:r>
          </a:p>
          <a:p>
            <a:pPr marL="285750" marR="0" lvl="0" indent="-285750" algn="l" defTabSz="914400" rtl="0" eaLnBrk="1" fontAlgn="base" latinLnBrk="0" hangingPunct="1">
              <a:lnSpc>
                <a:spcPct val="100000"/>
              </a:lnSpc>
              <a:spcBef>
                <a:spcPct val="0"/>
              </a:spcBef>
              <a:buClr>
                <a:srgbClr val="005071"/>
              </a:buClr>
              <a:buSzTx/>
              <a:buFont typeface="Arial" panose="020B0604020202020204" pitchFamily="34" charset="0"/>
              <a:buChar char="•"/>
              <a:tabLst>
                <a:tab pos="228600" algn="l"/>
                <a:tab pos="457200" algn="l"/>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Designing and implementing advanced workflows and Business Process Management (BPM) solutions.​</a:t>
            </a:r>
          </a:p>
          <a:p>
            <a:pPr marL="285750" marR="0" lvl="0" indent="-285750" algn="l" defTabSz="914400" rtl="0" eaLnBrk="1" fontAlgn="base" latinLnBrk="0" hangingPunct="1">
              <a:lnSpc>
                <a:spcPct val="100000"/>
              </a:lnSpc>
              <a:spcBef>
                <a:spcPct val="0"/>
              </a:spcBef>
              <a:buClr>
                <a:srgbClr val="005071"/>
              </a:buClr>
              <a:buSzTx/>
              <a:buFont typeface="Arial" panose="020B0604020202020204" pitchFamily="34" charset="0"/>
              <a:buChar char="•"/>
              <a:tabLst>
                <a:tab pos="228600" algn="l"/>
                <a:tab pos="457200" algn="l"/>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Participating actively in Agile methodologies, including sprint planning and retrospective sessions.</a:t>
            </a:r>
          </a:p>
          <a:p>
            <a:pPr marL="285750" marR="0" lvl="0" indent="-285750" algn="l" defTabSz="914400" rtl="0" eaLnBrk="1" fontAlgn="base" latinLnBrk="0" hangingPunct="1">
              <a:lnSpc>
                <a:spcPct val="100000"/>
              </a:lnSpc>
              <a:spcBef>
                <a:spcPct val="0"/>
              </a:spcBef>
              <a:buClr>
                <a:srgbClr val="005071"/>
              </a:buClr>
              <a:buSzTx/>
              <a:buFont typeface="Arial" panose="020B0604020202020204" pitchFamily="34" charset="0"/>
              <a:buChar char="•"/>
              <a:tabLst>
                <a:tab pos="228600" algn="l"/>
                <a:tab pos="457200" algn="l"/>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Creating technical design documents and formulating solution architectures that align with business needs.</a:t>
            </a:r>
          </a:p>
          <a:p>
            <a:pPr marL="285750" marR="0" lvl="0" indent="-285750" algn="l" defTabSz="914400" rtl="0" eaLnBrk="1" fontAlgn="base" latinLnBrk="0" hangingPunct="1">
              <a:lnSpc>
                <a:spcPct val="100000"/>
              </a:lnSpc>
              <a:spcBef>
                <a:spcPct val="0"/>
              </a:spcBef>
              <a:buClr>
                <a:srgbClr val="005071"/>
              </a:buClr>
              <a:buSzTx/>
              <a:buFont typeface="Arial" panose="020B0604020202020204" pitchFamily="34" charset="0"/>
              <a:buChar char="•"/>
              <a:tabLst>
                <a:tab pos="228600" algn="l"/>
                <a:tab pos="457200" algn="l"/>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Developing scalable, high-performance code with a focus on maintainability and efficiency.</a:t>
            </a:r>
          </a:p>
          <a:p>
            <a:pPr marL="285750" marR="0" lvl="0" indent="-285750" algn="l" defTabSz="914400" rtl="0" eaLnBrk="1" fontAlgn="base" latinLnBrk="0" hangingPunct="1">
              <a:lnSpc>
                <a:spcPct val="100000"/>
              </a:lnSpc>
              <a:spcBef>
                <a:spcPct val="0"/>
              </a:spcBef>
              <a:buClr>
                <a:srgbClr val="005071"/>
              </a:buClr>
              <a:buSzTx/>
              <a:buFont typeface="Arial" panose="020B0604020202020204" pitchFamily="34" charset="0"/>
              <a:buChar char="•"/>
              <a:tabLst>
                <a:tab pos="228600" algn="l"/>
                <a:tab pos="457200" algn="l"/>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Writing and deploying serverless functions to handle various backend tasks.</a:t>
            </a:r>
          </a:p>
          <a:p>
            <a:pPr marL="285750" marR="0" lvl="0" indent="-285750" algn="l" defTabSz="914400" rtl="0" eaLnBrk="1" fontAlgn="base" latinLnBrk="0" hangingPunct="1">
              <a:lnSpc>
                <a:spcPct val="100000"/>
              </a:lnSpc>
              <a:spcBef>
                <a:spcPct val="0"/>
              </a:spcBef>
              <a:buClr>
                <a:srgbClr val="005071"/>
              </a:buClr>
              <a:buSzTx/>
              <a:buFont typeface="Arial" panose="020B0604020202020204" pitchFamily="34" charset="0"/>
              <a:buChar char="•"/>
              <a:tabLst>
                <a:tab pos="228600" algn="l"/>
                <a:tab pos="457200" algn="l"/>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Conducted peer reviews to ensure code quality, maintainability, and alignment with project standards.</a:t>
            </a:r>
          </a:p>
          <a:p>
            <a:pPr marL="285750" marR="0" lvl="0" indent="-285750" algn="l" defTabSz="914400" rtl="0" eaLnBrk="1" fontAlgn="base" latinLnBrk="0" hangingPunct="1">
              <a:lnSpc>
                <a:spcPct val="100000"/>
              </a:lnSpc>
              <a:spcBef>
                <a:spcPct val="0"/>
              </a:spcBef>
              <a:buClr>
                <a:srgbClr val="005071"/>
              </a:buClr>
              <a:buSzTx/>
              <a:buFont typeface="Arial" panose="020B0604020202020204" pitchFamily="34" charset="0"/>
              <a:buChar char="•"/>
              <a:tabLst>
                <a:tab pos="228600" algn="l"/>
                <a:tab pos="457200" algn="l"/>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Worked collaboratively with cross-functional teams, including QA, operations, and business analysts, to ensure successful implementation and delivery of projects.</a:t>
            </a:r>
          </a:p>
          <a:p>
            <a:pPr marL="285750" marR="0" lvl="0" indent="-285750" algn="l" defTabSz="914400" rtl="0" eaLnBrk="1" fontAlgn="base" latinLnBrk="0" hangingPunct="1">
              <a:lnSpc>
                <a:spcPct val="100000"/>
              </a:lnSpc>
              <a:spcBef>
                <a:spcPct val="0"/>
              </a:spcBef>
              <a:buClr>
                <a:srgbClr val="005071"/>
              </a:buClr>
              <a:buSzTx/>
              <a:buFont typeface="Arial" panose="020B0604020202020204" pitchFamily="34" charset="0"/>
              <a:buChar char="•"/>
              <a:tabLst>
                <a:tab pos="228600" algn="l"/>
                <a:tab pos="457200" algn="l"/>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Providing ongoing support after deployment, including troubleshooting, debugging, and refining applications to meet evolving business needs and ensure long-term success.</a:t>
            </a:r>
          </a:p>
          <a:p>
            <a:pPr marL="285750" marR="0" lvl="0" indent="-285750" algn="l" defTabSz="914400" rtl="0" eaLnBrk="1" fontAlgn="base" latinLnBrk="0" hangingPunct="1">
              <a:lnSpc>
                <a:spcPct val="100000"/>
              </a:lnSpc>
              <a:spcBef>
                <a:spcPct val="0"/>
              </a:spcBef>
              <a:buClr>
                <a:srgbClr val="005071"/>
              </a:buClr>
              <a:buSzTx/>
              <a:buFont typeface="Arial" panose="020B0604020202020204" pitchFamily="34" charset="0"/>
              <a:buChar char="•"/>
              <a:tabLst>
                <a:tab pos="228600" algn="l"/>
                <a:tab pos="457200" algn="l"/>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Implementing security measures in the development process, ensuring applications are protected against potential vulnerabilities and compliant with industry standards.</a:t>
            </a:r>
          </a:p>
        </p:txBody>
      </p:sp>
      <p:sp>
        <p:nvSpPr>
          <p:cNvPr id="15" name="Rectangle 14">
            <a:extLst>
              <a:ext uri="{FF2B5EF4-FFF2-40B4-BE49-F238E27FC236}">
                <a16:creationId xmlns:a16="http://schemas.microsoft.com/office/drawing/2014/main" id="{FC934578-8095-93A6-55CE-C8B1EFCAFDEE}"/>
              </a:ext>
            </a:extLst>
          </p:cNvPr>
          <p:cNvSpPr/>
          <p:nvPr/>
        </p:nvSpPr>
        <p:spPr>
          <a:xfrm>
            <a:off x="368300" y="4309588"/>
            <a:ext cx="5414268" cy="1940091"/>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6" name="TextBox 15">
            <a:extLst>
              <a:ext uri="{FF2B5EF4-FFF2-40B4-BE49-F238E27FC236}">
                <a16:creationId xmlns:a16="http://schemas.microsoft.com/office/drawing/2014/main" id="{7FA2BF11-08A2-DEDC-5664-5A84D963589E}"/>
              </a:ext>
            </a:extLst>
          </p:cNvPr>
          <p:cNvSpPr txBox="1"/>
          <p:nvPr/>
        </p:nvSpPr>
        <p:spPr>
          <a:xfrm>
            <a:off x="1465710" y="4176010"/>
            <a:ext cx="3219449" cy="338554"/>
          </a:xfrm>
          <a:prstGeom prst="rect">
            <a:avLst/>
          </a:prstGeom>
          <a:solidFill>
            <a:schemeClr val="bg2"/>
          </a:solidFill>
        </p:spPr>
        <p:txBody>
          <a:bodyPr wrap="square">
            <a:spAutoFit/>
          </a:bodyPr>
          <a:lstStyle/>
          <a:p>
            <a:pPr marL="0" marR="0" lvl="0" indent="0" algn="ctr" defTabSz="913943"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pitchFamily="34" charset="0"/>
                <a:ea typeface="Calibri Light" panose="020F0302020204030204" pitchFamily="34" charset="0"/>
                <a:cs typeface="Calibri" panose="020F0502020204030204" pitchFamily="34" charset="0"/>
                <a:sym typeface="Calibri Light" panose="020F0302020204030204" pitchFamily="34" charset="0"/>
              </a:rPr>
              <a:t>Key Skills and Industry Expertise</a:t>
            </a:r>
          </a:p>
        </p:txBody>
      </p:sp>
      <p:sp>
        <p:nvSpPr>
          <p:cNvPr id="17" name="Rectangle 16">
            <a:extLst>
              <a:ext uri="{FF2B5EF4-FFF2-40B4-BE49-F238E27FC236}">
                <a16:creationId xmlns:a16="http://schemas.microsoft.com/office/drawing/2014/main" id="{19465443-08C5-27EE-7D39-45904FCEC2F0}"/>
              </a:ext>
            </a:extLst>
          </p:cNvPr>
          <p:cNvSpPr/>
          <p:nvPr/>
        </p:nvSpPr>
        <p:spPr>
          <a:xfrm>
            <a:off x="6124590" y="4309588"/>
            <a:ext cx="5414268" cy="1940091"/>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8" name="TextBox 17">
            <a:extLst>
              <a:ext uri="{FF2B5EF4-FFF2-40B4-BE49-F238E27FC236}">
                <a16:creationId xmlns:a16="http://schemas.microsoft.com/office/drawing/2014/main" id="{73003B73-8807-6175-182B-E86027EF08EF}"/>
              </a:ext>
            </a:extLst>
          </p:cNvPr>
          <p:cNvSpPr txBox="1"/>
          <p:nvPr/>
        </p:nvSpPr>
        <p:spPr>
          <a:xfrm>
            <a:off x="7565924" y="4176010"/>
            <a:ext cx="2531600" cy="338554"/>
          </a:xfrm>
          <a:prstGeom prst="rect">
            <a:avLst/>
          </a:prstGeom>
          <a:solidFill>
            <a:schemeClr val="bg2"/>
          </a:solidFill>
        </p:spPr>
        <p:txBody>
          <a:bodyPr wrap="square">
            <a:spAutoFit/>
          </a:bodyPr>
          <a:lstStyle/>
          <a:p>
            <a:pPr marL="0" marR="0" lvl="0" indent="0" algn="ctr" defTabSz="913943"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pitchFamily="34" charset="0"/>
                <a:ea typeface="Calibri Light" panose="020F0302020204030204" pitchFamily="34" charset="0"/>
                <a:cs typeface="Calibri" panose="020F0502020204030204" pitchFamily="34" charset="0"/>
                <a:sym typeface="Calibri Light" panose="020F0302020204030204" pitchFamily="34" charset="0"/>
              </a:rPr>
              <a:t>Academic Credentials</a:t>
            </a:r>
          </a:p>
        </p:txBody>
      </p:sp>
      <p:sp>
        <p:nvSpPr>
          <p:cNvPr id="19" name="Rectangle 18">
            <a:extLst>
              <a:ext uri="{FF2B5EF4-FFF2-40B4-BE49-F238E27FC236}">
                <a16:creationId xmlns:a16="http://schemas.microsoft.com/office/drawing/2014/main" id="{BFEF6F9A-9B89-5D6F-CB62-4CD412365435}"/>
              </a:ext>
            </a:extLst>
          </p:cNvPr>
          <p:cNvSpPr/>
          <p:nvPr/>
        </p:nvSpPr>
        <p:spPr>
          <a:xfrm>
            <a:off x="426887" y="4537153"/>
            <a:ext cx="5414268" cy="954107"/>
          </a:xfrm>
          <a:prstGeom prst="rect">
            <a:avLst/>
          </a:prstGeom>
        </p:spPr>
        <p:txBody>
          <a:bodyPr wrap="square" lIns="91440" tIns="45720" rIns="91440" bIns="45720" anchor="t">
            <a:spAutoFit/>
          </a:bodyPr>
          <a:lstStyle/>
          <a:p>
            <a:pPr marL="0" marR="0" lvl="0" indent="-226695" algn="just" defTabSz="914400" rtl="0" eaLnBrk="1" fontAlgn="base" latinLnBrk="0" hangingPunct="1">
              <a:lnSpc>
                <a:spcPct val="100000"/>
              </a:lnSpc>
              <a:spcBef>
                <a:spcPts val="0"/>
              </a:spcBef>
              <a:spcAft>
                <a:spcPts val="0"/>
              </a:spcAft>
              <a:buClr>
                <a:srgbClr val="005071"/>
              </a:buClr>
              <a:buSzTx/>
              <a:buFont typeface="Arial" panose="020B0604020202020204" pitchFamily="34" charset="0"/>
              <a:buChar char="•"/>
              <a:tabLst>
                <a:tab pos="228600" algn="l"/>
                <a:tab pos="457200" algn="l"/>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Technology: BPM, RPA, Database, Rest APIs</a:t>
            </a:r>
          </a:p>
          <a:p>
            <a:pPr marL="0" marR="0" lvl="0" indent="-226695" algn="just" defTabSz="914400" rtl="0" eaLnBrk="1" fontAlgn="base" latinLnBrk="0" hangingPunct="1">
              <a:lnSpc>
                <a:spcPct val="100000"/>
              </a:lnSpc>
              <a:spcBef>
                <a:spcPts val="0"/>
              </a:spcBef>
              <a:spcAft>
                <a:spcPts val="0"/>
              </a:spcAft>
              <a:buClr>
                <a:srgbClr val="005071"/>
              </a:buClr>
              <a:buSzTx/>
              <a:buFont typeface="Arial" panose="020B0604020202020204" pitchFamily="34" charset="0"/>
              <a:buChar char="•"/>
              <a:tabLst>
                <a:tab pos="228600" algn="l"/>
                <a:tab pos="457200" algn="l"/>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Agile Methodology: JIRA, Confluence, Scrum, Asana</a:t>
            </a:r>
          </a:p>
          <a:p>
            <a:pPr marL="0" marR="0" lvl="0" indent="-226695" algn="just" defTabSz="914400" rtl="0" eaLnBrk="1" fontAlgn="base" latinLnBrk="0" hangingPunct="1">
              <a:lnSpc>
                <a:spcPct val="100000"/>
              </a:lnSpc>
              <a:spcBef>
                <a:spcPts val="0"/>
              </a:spcBef>
              <a:spcAft>
                <a:spcPts val="0"/>
              </a:spcAft>
              <a:buClr>
                <a:srgbClr val="005071"/>
              </a:buClr>
              <a:buSzTx/>
              <a:buFont typeface="Arial" panose="020B0604020202020204" pitchFamily="34" charset="0"/>
              <a:buChar char="•"/>
              <a:tabLst>
                <a:tab pos="228600" algn="l"/>
                <a:tab pos="457200" algn="l"/>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Tools: Appian, SQL, MS VISO</a:t>
            </a:r>
          </a:p>
          <a:p>
            <a:pPr marL="0" marR="0" lvl="0" indent="-226695" algn="just" defTabSz="914400" rtl="0" eaLnBrk="1" fontAlgn="base" latinLnBrk="0" hangingPunct="1">
              <a:lnSpc>
                <a:spcPct val="100000"/>
              </a:lnSpc>
              <a:spcBef>
                <a:spcPts val="0"/>
              </a:spcBef>
              <a:spcAft>
                <a:spcPts val="0"/>
              </a:spcAft>
              <a:buClr>
                <a:srgbClr val="005071"/>
              </a:buClr>
              <a:buSzTx/>
              <a:buFont typeface="Arial" panose="020B0604020202020204" pitchFamily="34" charset="0"/>
              <a:buChar char="•"/>
              <a:tabLst>
                <a:tab pos="228600" algn="l"/>
                <a:tab pos="457200" algn="l"/>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Domain: Insurance, Banking and Financial Services and Automobile</a:t>
            </a:r>
          </a:p>
        </p:txBody>
      </p:sp>
      <p:sp>
        <p:nvSpPr>
          <p:cNvPr id="20" name="Rectangle 19">
            <a:extLst>
              <a:ext uri="{FF2B5EF4-FFF2-40B4-BE49-F238E27FC236}">
                <a16:creationId xmlns:a16="http://schemas.microsoft.com/office/drawing/2014/main" id="{39583A5C-62B3-8428-12D4-823EC408297E}"/>
              </a:ext>
            </a:extLst>
          </p:cNvPr>
          <p:cNvSpPr/>
          <p:nvPr/>
        </p:nvSpPr>
        <p:spPr>
          <a:xfrm>
            <a:off x="6248756" y="4537153"/>
            <a:ext cx="5217070" cy="954107"/>
          </a:xfrm>
          <a:prstGeom prst="rect">
            <a:avLst/>
          </a:prstGeom>
        </p:spPr>
        <p:txBody>
          <a:bodyPr wrap="square" lIns="91440" tIns="45720" rIns="91440" bIns="45720" anchor="t">
            <a:spAutoFit/>
          </a:bodyPr>
          <a:lstStyle/>
          <a:p>
            <a:pPr marL="0" marR="0" lvl="0" indent="-226695" algn="just" defTabSz="914400" rtl="0" eaLnBrk="1" fontAlgn="base" latinLnBrk="0" hangingPunct="1">
              <a:lnSpc>
                <a:spcPct val="100000"/>
              </a:lnSpc>
              <a:spcBef>
                <a:spcPts val="0"/>
              </a:spcBef>
              <a:spcAft>
                <a:spcPts val="0"/>
              </a:spcAft>
              <a:buClr>
                <a:srgbClr val="005071"/>
              </a:buClr>
              <a:buSzTx/>
              <a:buFont typeface="Arial" panose="020B0604020202020204" pitchFamily="34" charset="0"/>
              <a:buChar char="•"/>
              <a:tabLst>
                <a:tab pos="228600" algn="l"/>
                <a:tab pos="457200" algn="l"/>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2023: Appian Senior Developer Certification</a:t>
            </a:r>
          </a:p>
          <a:p>
            <a:pPr marL="0" marR="0" lvl="0" indent="-226695" algn="just" defTabSz="914400" rtl="0" eaLnBrk="1" fontAlgn="base" latinLnBrk="0" hangingPunct="1">
              <a:lnSpc>
                <a:spcPct val="100000"/>
              </a:lnSpc>
              <a:spcBef>
                <a:spcPts val="0"/>
              </a:spcBef>
              <a:spcAft>
                <a:spcPts val="0"/>
              </a:spcAft>
              <a:buClr>
                <a:srgbClr val="005071"/>
              </a:buClr>
              <a:buSzTx/>
              <a:buFont typeface="Arial" panose="020B0604020202020204" pitchFamily="34" charset="0"/>
              <a:buChar char="•"/>
              <a:tabLst>
                <a:tab pos="228600" algn="l"/>
                <a:tab pos="457200" algn="l"/>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Appian Associate Developer Certification</a:t>
            </a:r>
          </a:p>
          <a:p>
            <a:pPr marL="0" marR="0" lvl="0" indent="-226695" algn="just" defTabSz="914400" rtl="0" eaLnBrk="1" fontAlgn="base" latinLnBrk="0" hangingPunct="1">
              <a:lnSpc>
                <a:spcPct val="100000"/>
              </a:lnSpc>
              <a:spcBef>
                <a:spcPts val="0"/>
              </a:spcBef>
              <a:spcAft>
                <a:spcPts val="0"/>
              </a:spcAft>
              <a:buClr>
                <a:srgbClr val="005071"/>
              </a:buClr>
              <a:buSzTx/>
              <a:buFont typeface="Arial" panose="020B0604020202020204" pitchFamily="34" charset="0"/>
              <a:buChar char="•"/>
              <a:tabLst>
                <a:tab pos="228600" algn="l"/>
                <a:tab pos="457200" algn="l"/>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Appian Analyst, Appian Designer Certification</a:t>
            </a:r>
          </a:p>
          <a:p>
            <a:pPr marL="0" marR="0" lvl="0" indent="-226695" algn="just" defTabSz="914400" rtl="0" eaLnBrk="1" fontAlgn="base" latinLnBrk="0" hangingPunct="1">
              <a:lnSpc>
                <a:spcPct val="100000"/>
              </a:lnSpc>
              <a:spcBef>
                <a:spcPts val="0"/>
              </a:spcBef>
              <a:spcAft>
                <a:spcPts val="0"/>
              </a:spcAft>
              <a:buClr>
                <a:srgbClr val="005071"/>
              </a:buClr>
              <a:buSzTx/>
              <a:buFont typeface="Arial" panose="020B0604020202020204" pitchFamily="34" charset="0"/>
              <a:buChar char="•"/>
              <a:tabLst>
                <a:tab pos="228600" algn="l"/>
                <a:tab pos="457200" algn="l"/>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B.Tech in Computer Science &amp; Engineering</a:t>
            </a:r>
          </a:p>
        </p:txBody>
      </p:sp>
      <p:sp>
        <p:nvSpPr>
          <p:cNvPr id="24" name="Rectangle 23">
            <a:extLst>
              <a:ext uri="{FF2B5EF4-FFF2-40B4-BE49-F238E27FC236}">
                <a16:creationId xmlns:a16="http://schemas.microsoft.com/office/drawing/2014/main" id="{A2C1C6D6-E29A-6B18-5F6F-1428DA672116}"/>
              </a:ext>
            </a:extLst>
          </p:cNvPr>
          <p:cNvSpPr/>
          <p:nvPr/>
        </p:nvSpPr>
        <p:spPr>
          <a:xfrm>
            <a:off x="368300" y="123822"/>
            <a:ext cx="11430000"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noAutofit/>
          </a:bodyPr>
          <a:lstStyle/>
          <a:p>
            <a:r>
              <a:rPr lang="en-US" sz="1400" b="1">
                <a:solidFill>
                  <a:srgbClr val="005071"/>
                </a:solidFill>
                <a:latin typeface="Calibri" panose="020F0502020204030204" pitchFamily="34" charset="0"/>
              </a:rPr>
              <a:t>Resourcing &amp; Commercials - </a:t>
            </a:r>
            <a:r>
              <a:rPr lang="en-US" sz="1400" b="1">
                <a:solidFill>
                  <a:srgbClr val="005071"/>
                </a:solidFill>
                <a:latin typeface="Calibri" panose="020F0502020204030204" pitchFamily="34" charset="0"/>
                <a:ea typeface="Calibri Light" panose="020F0302020204030204" pitchFamily="34" charset="0"/>
                <a:cs typeface="Calibri Light" panose="020F0302020204030204" pitchFamily="34" charset="0"/>
              </a:rPr>
              <a:t>Key Profiles</a:t>
            </a:r>
          </a:p>
        </p:txBody>
      </p:sp>
      <p:pic>
        <p:nvPicPr>
          <p:cNvPr id="3" name="Picture 2" descr="A white circle with blue text&#10;&#10;AI-generated content may be incorrect.">
            <a:extLst>
              <a:ext uri="{FF2B5EF4-FFF2-40B4-BE49-F238E27FC236}">
                <a16:creationId xmlns:a16="http://schemas.microsoft.com/office/drawing/2014/main" id="{722973DD-2EDA-BBBD-34B9-897A524ED76D}"/>
              </a:ext>
            </a:extLst>
          </p:cNvPr>
          <p:cNvPicPr>
            <a:picLocks noChangeAspect="1"/>
          </p:cNvPicPr>
          <p:nvPr/>
        </p:nvPicPr>
        <p:blipFill>
          <a:blip r:embed="rId5"/>
          <a:stretch>
            <a:fillRect/>
          </a:stretch>
        </p:blipFill>
        <p:spPr>
          <a:xfrm>
            <a:off x="10088802" y="4834525"/>
            <a:ext cx="1210589" cy="1312102"/>
          </a:xfrm>
          <a:prstGeom prst="rect">
            <a:avLst/>
          </a:prstGeom>
          <a:ln>
            <a:noFill/>
          </a:ln>
        </p:spPr>
      </p:pic>
    </p:spTree>
    <p:extLst>
      <p:ext uri="{BB962C8B-B14F-4D97-AF65-F5344CB8AC3E}">
        <p14:creationId xmlns:p14="http://schemas.microsoft.com/office/powerpoint/2010/main" val="3245186094"/>
      </p:ext>
    </p:extLst>
  </p:cSld>
  <p:clrMapOvr>
    <a:masterClrMapping/>
  </p:clrMapOvr>
  <p:extLst>
    <p:ext uri="{6950BFC3-D8DA-4A85-94F7-54DA5524770B}">
      <p188:commentRel xmlns:p188="http://schemas.microsoft.com/office/powerpoint/2018/8/main" r:id="rId3"/>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37E63B-F549-48AB-861C-F0C401B03231}"/>
            </a:ext>
          </a:extLst>
        </p:cNvPr>
        <p:cNvGrpSpPr/>
        <p:nvPr/>
      </p:nvGrpSpPr>
      <p:grpSpPr>
        <a:xfrm>
          <a:off x="0" y="0"/>
          <a:ext cx="0" cy="0"/>
          <a:chOff x="0" y="0"/>
          <a:chExt cx="0" cy="0"/>
        </a:xfrm>
      </p:grpSpPr>
      <p:sp>
        <p:nvSpPr>
          <p:cNvPr id="215" name="Title 2">
            <a:extLst>
              <a:ext uri="{FF2B5EF4-FFF2-40B4-BE49-F238E27FC236}">
                <a16:creationId xmlns:a16="http://schemas.microsoft.com/office/drawing/2014/main" id="{813283C6-8658-5334-5DE3-4CAA3A8C3194}"/>
              </a:ext>
            </a:extLst>
          </p:cNvPr>
          <p:cNvSpPr>
            <a:spLocks noGrp="1"/>
          </p:cNvSpPr>
          <p:nvPr>
            <p:ph type="ctrTitle"/>
          </p:nvPr>
        </p:nvSpPr>
        <p:spPr>
          <a:xfrm>
            <a:off x="368300" y="368300"/>
            <a:ext cx="11557000" cy="641350"/>
          </a:xfrm>
        </p:spPr>
        <p:txBody>
          <a:bodyPr lIns="0" tIns="0" rIns="0" bIns="0" anchor="t">
            <a:noAutofit/>
          </a:bodyPr>
          <a:lstStyle/>
          <a:p>
            <a:r>
              <a:rPr lang="en-US" sz="2400" kern="0">
                <a:solidFill>
                  <a:srgbClr val="FB4D0A"/>
                </a:solidFill>
                <a:latin typeface="Calibri"/>
                <a:ea typeface="Calibri"/>
                <a:cs typeface="Calibri Light"/>
              </a:rPr>
              <a:t>Lokesh – Technical Lead</a:t>
            </a:r>
            <a:endParaRPr lang="en-US" sz="2400" kern="0">
              <a:solidFill>
                <a:srgbClr val="FB4D0A"/>
              </a:solidFill>
              <a:latin typeface="Calibri" panose="020F0502020204030204" pitchFamily="34" charset="0"/>
              <a:ea typeface="Calibri" panose="020F0502020204030204" pitchFamily="34" charset="0"/>
              <a:cs typeface="Calibri Light" panose="020F0302020204030204" pitchFamily="34" charset="0"/>
            </a:endParaRPr>
          </a:p>
        </p:txBody>
      </p:sp>
      <p:sp>
        <p:nvSpPr>
          <p:cNvPr id="2" name="Content Placeholder 2">
            <a:extLst>
              <a:ext uri="{FF2B5EF4-FFF2-40B4-BE49-F238E27FC236}">
                <a16:creationId xmlns:a16="http://schemas.microsoft.com/office/drawing/2014/main" id="{D7C8D55E-C27A-46DC-213A-90D0EFCCCB4E}"/>
              </a:ext>
            </a:extLst>
          </p:cNvPr>
          <p:cNvSpPr txBox="1">
            <a:spLocks/>
          </p:cNvSpPr>
          <p:nvPr/>
        </p:nvSpPr>
        <p:spPr>
          <a:xfrm>
            <a:off x="368300" y="735121"/>
            <a:ext cx="11430000" cy="254000"/>
          </a:xfrm>
          <a:prstGeom prst="rect">
            <a:avLst/>
          </a:prstGeom>
        </p:spPr>
        <p:txBody>
          <a:bodyPr vert="horz" lIns="0" tIns="0" rIns="0" bIns="0" rtlCol="0" anchor="t">
            <a:noAutofit/>
          </a:bodyPr>
          <a:lstStyle>
            <a:lvl1pPr marL="0" indent="0" algn="l" defTabSz="914400" rtl="0" eaLnBrk="1" latinLnBrk="0" hangingPunct="1">
              <a:spcBef>
                <a:spcPts val="600"/>
              </a:spcBef>
              <a:spcAft>
                <a:spcPts val="400"/>
              </a:spcAft>
              <a:buFontTx/>
              <a:buNone/>
              <a:defRPr sz="2400" kern="1200">
                <a:solidFill>
                  <a:schemeClr val="accent1"/>
                </a:solidFill>
                <a:latin typeface="Trebuchet MS" pitchFamily="34" charset="0"/>
                <a:ea typeface="+mn-ea"/>
                <a:cs typeface="+mn-cs"/>
              </a:defRPr>
            </a:lvl1pPr>
            <a:lvl2pPr marL="512763" indent="-285750" algn="l" defTabSz="914400" rtl="0" eaLnBrk="1" latinLnBrk="0" hangingPunct="1">
              <a:spcBef>
                <a:spcPct val="20000"/>
              </a:spcBef>
              <a:buFontTx/>
              <a:buBlip>
                <a:blip r:embed="rId4"/>
              </a:buBlip>
              <a:defRPr sz="2000" kern="1200">
                <a:solidFill>
                  <a:schemeClr val="tx1"/>
                </a:solidFill>
                <a:latin typeface="Century Gothic" pitchFamily="34" charset="0"/>
                <a:ea typeface="+mn-ea"/>
                <a:cs typeface="+mn-cs"/>
              </a:defRPr>
            </a:lvl2pPr>
            <a:lvl3pPr marL="739775" indent="-228600" algn="l" defTabSz="914400" rtl="0" eaLnBrk="1" latinLnBrk="0" hangingPunct="1">
              <a:spcBef>
                <a:spcPct val="20000"/>
              </a:spcBef>
              <a:buClr>
                <a:schemeClr val="accent1"/>
              </a:buClr>
              <a:buFont typeface="Arial" pitchFamily="34" charset="0"/>
              <a:buChar char="+"/>
              <a:defRPr sz="1600" kern="1200">
                <a:solidFill>
                  <a:schemeClr val="tx1"/>
                </a:solidFill>
                <a:latin typeface="Century Gothic" pitchFamily="34" charset="0"/>
                <a:ea typeface="+mn-ea"/>
                <a:cs typeface="+mn-cs"/>
              </a:defRPr>
            </a:lvl3pPr>
            <a:lvl4pPr marL="974725" indent="-228600" algn="l" defTabSz="914400" rtl="0" eaLnBrk="1" latinLnBrk="0" hangingPunct="1">
              <a:spcBef>
                <a:spcPct val="20000"/>
              </a:spcBef>
              <a:buClr>
                <a:schemeClr val="accent1"/>
              </a:buClr>
              <a:buFont typeface="Century Gothic" pitchFamily="34" charset="0"/>
              <a:buChar char="&gt;"/>
              <a:defRPr sz="1600" kern="1200">
                <a:solidFill>
                  <a:schemeClr val="tx1"/>
                </a:solidFill>
                <a:latin typeface="Century Gothic" pitchFamily="34" charset="0"/>
                <a:ea typeface="+mn-ea"/>
                <a:cs typeface="+mn-cs"/>
              </a:defRPr>
            </a:lvl4pPr>
            <a:lvl5pPr marL="1200150" indent="-228600" algn="l" defTabSz="914400" rtl="0" eaLnBrk="1" latinLnBrk="0" hangingPunct="1">
              <a:spcBef>
                <a:spcPct val="20000"/>
              </a:spcBef>
              <a:buClr>
                <a:srgbClr val="676767"/>
              </a:buClr>
              <a:buFont typeface="Arial" pitchFamily="34" charset="0"/>
              <a:buChar char="+"/>
              <a:defRPr sz="1600" kern="1200">
                <a:solidFill>
                  <a:schemeClr val="tx1"/>
                </a:solidFill>
                <a:latin typeface="Century Gothic"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14400" rtl="0" eaLnBrk="1" fontAlgn="auto" latinLnBrk="0" hangingPunct="1">
              <a:lnSpc>
                <a:spcPct val="100000"/>
              </a:lnSpc>
              <a:spcBef>
                <a:spcPct val="0"/>
              </a:spcBef>
              <a:spcAft>
                <a:spcPts val="400"/>
              </a:spcAft>
              <a:buClr>
                <a:srgbClr val="005071"/>
              </a:buClr>
              <a:buSzTx/>
              <a:buFontTx/>
              <a:buNone/>
              <a:tabLst/>
              <a:defRPr/>
            </a:pPr>
            <a:r>
              <a:rPr lang="en-US" sz="1400" b="1">
                <a:solidFill>
                  <a:srgbClr val="005071"/>
                </a:solidFill>
                <a:latin typeface="Calibri" panose="020F0502020204030204" pitchFamily="34" charset="0"/>
              </a:rPr>
              <a:t>5+ years of experience in IT and 3.5 years of experience in Appian BPM 19.x to 24.1.x. Familiar with all aspects of technology projects with Business Requirements, Development, Deployment and support. </a:t>
            </a:r>
          </a:p>
        </p:txBody>
      </p:sp>
      <p:grpSp>
        <p:nvGrpSpPr>
          <p:cNvPr id="7" name="Group 6">
            <a:extLst>
              <a:ext uri="{FF2B5EF4-FFF2-40B4-BE49-F238E27FC236}">
                <a16:creationId xmlns:a16="http://schemas.microsoft.com/office/drawing/2014/main" id="{EAA96D96-FAF2-D23E-3315-D5865E75F42A}"/>
              </a:ext>
            </a:extLst>
          </p:cNvPr>
          <p:cNvGrpSpPr/>
          <p:nvPr/>
        </p:nvGrpSpPr>
        <p:grpSpPr>
          <a:xfrm>
            <a:off x="368300" y="1326664"/>
            <a:ext cx="11170558" cy="2745325"/>
            <a:chOff x="368300" y="1122654"/>
            <a:chExt cx="11170558" cy="2320860"/>
          </a:xfrm>
        </p:grpSpPr>
        <p:sp>
          <p:nvSpPr>
            <p:cNvPr id="11" name="Rectangle 10">
              <a:extLst>
                <a:ext uri="{FF2B5EF4-FFF2-40B4-BE49-F238E27FC236}">
                  <a16:creationId xmlns:a16="http://schemas.microsoft.com/office/drawing/2014/main" id="{C0605C3B-05A8-181F-A089-C80ACA502ED0}"/>
                </a:ext>
              </a:extLst>
            </p:cNvPr>
            <p:cNvSpPr/>
            <p:nvPr/>
          </p:nvSpPr>
          <p:spPr>
            <a:xfrm>
              <a:off x="578637" y="1372107"/>
              <a:ext cx="10960221" cy="20714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2" name="Rectangle 11">
              <a:extLst>
                <a:ext uri="{FF2B5EF4-FFF2-40B4-BE49-F238E27FC236}">
                  <a16:creationId xmlns:a16="http://schemas.microsoft.com/office/drawing/2014/main" id="{3263B42F-B0DC-CFAD-3987-9D508AD105D4}"/>
                </a:ext>
              </a:extLst>
            </p:cNvPr>
            <p:cNvSpPr/>
            <p:nvPr/>
          </p:nvSpPr>
          <p:spPr>
            <a:xfrm>
              <a:off x="368300" y="1122654"/>
              <a:ext cx="11097526" cy="224435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grpSp>
      <p:sp>
        <p:nvSpPr>
          <p:cNvPr id="13" name="TextBox 12">
            <a:extLst>
              <a:ext uri="{FF2B5EF4-FFF2-40B4-BE49-F238E27FC236}">
                <a16:creationId xmlns:a16="http://schemas.microsoft.com/office/drawing/2014/main" id="{142B89F2-029B-1034-0F64-E011FE3CF29F}"/>
              </a:ext>
            </a:extLst>
          </p:cNvPr>
          <p:cNvSpPr txBox="1"/>
          <p:nvPr/>
        </p:nvSpPr>
        <p:spPr>
          <a:xfrm>
            <a:off x="368300" y="1318882"/>
            <a:ext cx="3054351" cy="338554"/>
          </a:xfrm>
          <a:prstGeom prst="rect">
            <a:avLst/>
          </a:prstGeom>
          <a:noFill/>
        </p:spPr>
        <p:txBody>
          <a:bodyPr wrap="square">
            <a:spAutoFit/>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pitchFamily="34" charset="0"/>
                <a:ea typeface="Calibri Light" panose="020F0302020204030204" pitchFamily="34" charset="0"/>
                <a:cs typeface="Calibri" panose="020F0502020204030204" pitchFamily="34" charset="0"/>
                <a:sym typeface="Calibri Light" panose="020F0302020204030204" pitchFamily="34" charset="0"/>
              </a:rPr>
              <a:t>Engagements and Assignments</a:t>
            </a:r>
          </a:p>
        </p:txBody>
      </p:sp>
      <p:sp>
        <p:nvSpPr>
          <p:cNvPr id="14" name="Rectangle 13">
            <a:extLst>
              <a:ext uri="{FF2B5EF4-FFF2-40B4-BE49-F238E27FC236}">
                <a16:creationId xmlns:a16="http://schemas.microsoft.com/office/drawing/2014/main" id="{ECFAC910-D38F-318C-0DCD-C87E82A43462}"/>
              </a:ext>
            </a:extLst>
          </p:cNvPr>
          <p:cNvSpPr/>
          <p:nvPr/>
        </p:nvSpPr>
        <p:spPr>
          <a:xfrm>
            <a:off x="433315" y="1629588"/>
            <a:ext cx="10960222" cy="1815882"/>
          </a:xfrm>
          <a:prstGeom prst="rect">
            <a:avLst/>
          </a:prstGeom>
        </p:spPr>
        <p:txBody>
          <a:bodyPr wrap="square" lIns="91440" tIns="45720" rIns="91440" bIns="45720" anchor="t">
            <a:spAutoFit/>
          </a:bodyPr>
          <a:lstStyle/>
          <a:p>
            <a:pPr marL="285750" marR="0" lvl="0" indent="-285750" algn="l" defTabSz="914400" rtl="0" eaLnBrk="1" fontAlgn="base" latinLnBrk="0" hangingPunct="1">
              <a:lnSpc>
                <a:spcPct val="100000"/>
              </a:lnSpc>
              <a:spcBef>
                <a:spcPct val="0"/>
              </a:spcBef>
              <a:buClr>
                <a:srgbClr val="005071"/>
              </a:buClr>
              <a:buSzTx/>
              <a:buFont typeface="Arial" panose="020B0604020202020204" pitchFamily="34" charset="0"/>
              <a:buChar char="•"/>
              <a:tabLst>
                <a:tab pos="228600" algn="l"/>
                <a:tab pos="457200" algn="l"/>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Over 5+ years of experience in IT, specializing in the design, development, implementation, and support of various applications.</a:t>
            </a:r>
          </a:p>
          <a:p>
            <a:pPr marL="285750" marR="0" lvl="0" indent="-285750" algn="l" defTabSz="914400" rtl="0" eaLnBrk="1" fontAlgn="base" latinLnBrk="0" hangingPunct="1">
              <a:lnSpc>
                <a:spcPct val="100000"/>
              </a:lnSpc>
              <a:spcBef>
                <a:spcPct val="0"/>
              </a:spcBef>
              <a:buClr>
                <a:srgbClr val="005071"/>
              </a:buClr>
              <a:buSzTx/>
              <a:buFont typeface="Arial" panose="020B0604020202020204" pitchFamily="34" charset="0"/>
              <a:buChar char="•"/>
              <a:tabLst>
                <a:tab pos="228600" algn="l"/>
                <a:tab pos="457200" algn="l"/>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Designing and developing complex workflows and business process management (BPM) solutions.</a:t>
            </a:r>
          </a:p>
          <a:p>
            <a:pPr marL="285750" marR="0" lvl="0" indent="-285750" algn="l" defTabSz="914400" rtl="0" eaLnBrk="1" fontAlgn="base" latinLnBrk="0" hangingPunct="1">
              <a:lnSpc>
                <a:spcPct val="100000"/>
              </a:lnSpc>
              <a:spcBef>
                <a:spcPct val="0"/>
              </a:spcBef>
              <a:buClr>
                <a:srgbClr val="005071"/>
              </a:buClr>
              <a:buSzTx/>
              <a:buFont typeface="Arial" panose="020B0604020202020204" pitchFamily="34" charset="0"/>
              <a:buChar char="•"/>
              <a:tabLst>
                <a:tab pos="228600" algn="l"/>
                <a:tab pos="457200" algn="l"/>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Implementing Appian applications to streamline business processes and improve operational efficiency.</a:t>
            </a:r>
          </a:p>
          <a:p>
            <a:pPr marL="285750" marR="0" lvl="0" indent="-285750" algn="l" defTabSz="914400" rtl="0" eaLnBrk="1" fontAlgn="base" latinLnBrk="0" hangingPunct="1">
              <a:lnSpc>
                <a:spcPct val="100000"/>
              </a:lnSpc>
              <a:spcBef>
                <a:spcPct val="0"/>
              </a:spcBef>
              <a:buClr>
                <a:srgbClr val="005071"/>
              </a:buClr>
              <a:buSzTx/>
              <a:buFont typeface="Arial" panose="020B0604020202020204" pitchFamily="34" charset="0"/>
              <a:buChar char="•"/>
              <a:tabLst>
                <a:tab pos="228600" algn="l"/>
                <a:tab pos="457200" algn="l"/>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Providing ongoing support and maintenance for Appian applications, ensuring optimal performance and user satisfaction</a:t>
            </a:r>
          </a:p>
          <a:p>
            <a:pPr marL="285750" marR="0" lvl="0" indent="-285750" algn="l" defTabSz="914400" rtl="0" eaLnBrk="1" fontAlgn="base" latinLnBrk="0" hangingPunct="1">
              <a:lnSpc>
                <a:spcPct val="100000"/>
              </a:lnSpc>
              <a:spcBef>
                <a:spcPct val="0"/>
              </a:spcBef>
              <a:buClr>
                <a:srgbClr val="005071"/>
              </a:buClr>
              <a:buSzTx/>
              <a:buFont typeface="Arial" panose="020B0604020202020204" pitchFamily="34" charset="0"/>
              <a:buChar char="•"/>
              <a:tabLst>
                <a:tab pos="228600" algn="l"/>
                <a:tab pos="457200" algn="l"/>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Developing server-side applications and RESTful APIs.</a:t>
            </a:r>
          </a:p>
          <a:p>
            <a:pPr marL="285750" marR="0" lvl="0" indent="-285750" algn="l" defTabSz="914400" rtl="0" eaLnBrk="1" fontAlgn="base" latinLnBrk="0" hangingPunct="1">
              <a:lnSpc>
                <a:spcPct val="100000"/>
              </a:lnSpc>
              <a:spcBef>
                <a:spcPct val="0"/>
              </a:spcBef>
              <a:buClr>
                <a:srgbClr val="005071"/>
              </a:buClr>
              <a:buSzTx/>
              <a:buFont typeface="Arial" panose="020B0604020202020204" pitchFamily="34" charset="0"/>
              <a:buChar char="•"/>
              <a:tabLst>
                <a:tab pos="228600" algn="l"/>
                <a:tab pos="457200" algn="l"/>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Writing and maintaining code for scalable and high-performance applications.</a:t>
            </a:r>
          </a:p>
          <a:p>
            <a:pPr marL="285750" marR="0" lvl="0" indent="-285750" algn="l" defTabSz="914400" rtl="0" eaLnBrk="1" fontAlgn="base" latinLnBrk="0" hangingPunct="1">
              <a:lnSpc>
                <a:spcPct val="100000"/>
              </a:lnSpc>
              <a:spcBef>
                <a:spcPct val="0"/>
              </a:spcBef>
              <a:buClr>
                <a:srgbClr val="005071"/>
              </a:buClr>
              <a:buSzTx/>
              <a:buFont typeface="Arial" panose="020B0604020202020204" pitchFamily="34" charset="0"/>
              <a:buChar char="•"/>
              <a:tabLst>
                <a:tab pos="228600" algn="l"/>
                <a:tab pos="457200" algn="l"/>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Writing and deploying serverless functions to handle various backend tasks.</a:t>
            </a:r>
          </a:p>
          <a:p>
            <a:pPr marL="285750" marR="0" lvl="0" indent="-285750" algn="l" defTabSz="914400" rtl="0" eaLnBrk="1" fontAlgn="base" latinLnBrk="0" hangingPunct="1">
              <a:lnSpc>
                <a:spcPct val="100000"/>
              </a:lnSpc>
              <a:spcBef>
                <a:spcPct val="0"/>
              </a:spcBef>
              <a:buClr>
                <a:srgbClr val="005071"/>
              </a:buClr>
              <a:buSzTx/>
              <a:buFont typeface="Arial" panose="020B0604020202020204" pitchFamily="34" charset="0"/>
              <a:buChar char="•"/>
              <a:tabLst>
                <a:tab pos="228600" algn="l"/>
                <a:tab pos="457200" algn="l"/>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Integrating Lambda functions with other AWS services for seamless application functionality.</a:t>
            </a:r>
          </a:p>
        </p:txBody>
      </p:sp>
      <p:sp>
        <p:nvSpPr>
          <p:cNvPr id="15" name="Rectangle 14">
            <a:extLst>
              <a:ext uri="{FF2B5EF4-FFF2-40B4-BE49-F238E27FC236}">
                <a16:creationId xmlns:a16="http://schemas.microsoft.com/office/drawing/2014/main" id="{072531C9-4A8B-318C-41EB-6D3332D2BE7A}"/>
              </a:ext>
            </a:extLst>
          </p:cNvPr>
          <p:cNvSpPr/>
          <p:nvPr/>
        </p:nvSpPr>
        <p:spPr>
          <a:xfrm>
            <a:off x="368300" y="4309588"/>
            <a:ext cx="5414268" cy="1940091"/>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6" name="TextBox 15">
            <a:extLst>
              <a:ext uri="{FF2B5EF4-FFF2-40B4-BE49-F238E27FC236}">
                <a16:creationId xmlns:a16="http://schemas.microsoft.com/office/drawing/2014/main" id="{F44828C4-A295-2953-BB45-A052650A408C}"/>
              </a:ext>
            </a:extLst>
          </p:cNvPr>
          <p:cNvSpPr txBox="1"/>
          <p:nvPr/>
        </p:nvSpPr>
        <p:spPr>
          <a:xfrm>
            <a:off x="1465710" y="4176010"/>
            <a:ext cx="3219449" cy="338554"/>
          </a:xfrm>
          <a:prstGeom prst="rect">
            <a:avLst/>
          </a:prstGeom>
          <a:solidFill>
            <a:schemeClr val="bg2"/>
          </a:solidFill>
        </p:spPr>
        <p:txBody>
          <a:bodyPr wrap="square">
            <a:spAutoFit/>
          </a:bodyPr>
          <a:lstStyle/>
          <a:p>
            <a:pPr marL="0" marR="0" lvl="0" indent="0" algn="ctr" defTabSz="913943"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pitchFamily="34" charset="0"/>
                <a:ea typeface="Calibri Light" panose="020F0302020204030204" pitchFamily="34" charset="0"/>
                <a:cs typeface="Calibri" panose="020F0502020204030204" pitchFamily="34" charset="0"/>
                <a:sym typeface="Calibri Light" panose="020F0302020204030204" pitchFamily="34" charset="0"/>
              </a:rPr>
              <a:t>Key Skills and Industry Expertise</a:t>
            </a:r>
          </a:p>
        </p:txBody>
      </p:sp>
      <p:sp>
        <p:nvSpPr>
          <p:cNvPr id="17" name="Rectangle 16">
            <a:extLst>
              <a:ext uri="{FF2B5EF4-FFF2-40B4-BE49-F238E27FC236}">
                <a16:creationId xmlns:a16="http://schemas.microsoft.com/office/drawing/2014/main" id="{6D2E9F35-AC4B-0C31-2700-D1DB02344086}"/>
              </a:ext>
            </a:extLst>
          </p:cNvPr>
          <p:cNvSpPr/>
          <p:nvPr/>
        </p:nvSpPr>
        <p:spPr>
          <a:xfrm>
            <a:off x="6124590" y="4309588"/>
            <a:ext cx="5414268" cy="1940091"/>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8" name="TextBox 17">
            <a:extLst>
              <a:ext uri="{FF2B5EF4-FFF2-40B4-BE49-F238E27FC236}">
                <a16:creationId xmlns:a16="http://schemas.microsoft.com/office/drawing/2014/main" id="{8728E728-936D-7E41-656B-B9AB45D0D60E}"/>
              </a:ext>
            </a:extLst>
          </p:cNvPr>
          <p:cNvSpPr txBox="1"/>
          <p:nvPr/>
        </p:nvSpPr>
        <p:spPr>
          <a:xfrm>
            <a:off x="7565924" y="4176010"/>
            <a:ext cx="2531600" cy="338554"/>
          </a:xfrm>
          <a:prstGeom prst="rect">
            <a:avLst/>
          </a:prstGeom>
          <a:solidFill>
            <a:schemeClr val="bg2"/>
          </a:solidFill>
        </p:spPr>
        <p:txBody>
          <a:bodyPr wrap="square">
            <a:spAutoFit/>
          </a:bodyPr>
          <a:lstStyle/>
          <a:p>
            <a:pPr marL="0" marR="0" lvl="0" indent="0" algn="ctr" defTabSz="913943"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pitchFamily="34" charset="0"/>
                <a:ea typeface="Calibri Light" panose="020F0302020204030204" pitchFamily="34" charset="0"/>
                <a:cs typeface="Calibri" panose="020F0502020204030204" pitchFamily="34" charset="0"/>
                <a:sym typeface="Calibri Light" panose="020F0302020204030204" pitchFamily="34" charset="0"/>
              </a:rPr>
              <a:t>Academic Credentials</a:t>
            </a:r>
          </a:p>
        </p:txBody>
      </p:sp>
      <p:sp>
        <p:nvSpPr>
          <p:cNvPr id="19" name="Rectangle 18">
            <a:extLst>
              <a:ext uri="{FF2B5EF4-FFF2-40B4-BE49-F238E27FC236}">
                <a16:creationId xmlns:a16="http://schemas.microsoft.com/office/drawing/2014/main" id="{15CF3180-7932-D6AA-4FB3-F3C2609326D9}"/>
              </a:ext>
            </a:extLst>
          </p:cNvPr>
          <p:cNvSpPr/>
          <p:nvPr/>
        </p:nvSpPr>
        <p:spPr>
          <a:xfrm>
            <a:off x="426887" y="4537153"/>
            <a:ext cx="5414268" cy="1384995"/>
          </a:xfrm>
          <a:prstGeom prst="rect">
            <a:avLst/>
          </a:prstGeom>
        </p:spPr>
        <p:txBody>
          <a:bodyPr wrap="square" lIns="91440" tIns="45720" rIns="91440" bIns="45720" anchor="t">
            <a:spAutoFit/>
          </a:bodyPr>
          <a:lstStyle/>
          <a:p>
            <a:pPr marL="0" marR="0" lvl="0" indent="-226695" algn="just" defTabSz="914400" rtl="0" eaLnBrk="1" fontAlgn="base" latinLnBrk="0" hangingPunct="1">
              <a:lnSpc>
                <a:spcPct val="100000"/>
              </a:lnSpc>
              <a:spcBef>
                <a:spcPts val="0"/>
              </a:spcBef>
              <a:spcAft>
                <a:spcPts val="0"/>
              </a:spcAft>
              <a:buClr>
                <a:srgbClr val="005071"/>
              </a:buClr>
              <a:buSzTx/>
              <a:buFont typeface="Arial" panose="020B0604020202020204" pitchFamily="34" charset="0"/>
              <a:buChar char="•"/>
              <a:tabLst>
                <a:tab pos="228600" algn="l"/>
                <a:tab pos="457200" algn="l"/>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Workflow: Appian</a:t>
            </a:r>
          </a:p>
          <a:p>
            <a:pPr marL="0" marR="0" lvl="0" indent="-226695" algn="just" defTabSz="914400" rtl="0" eaLnBrk="1" fontAlgn="base" latinLnBrk="0" hangingPunct="1">
              <a:lnSpc>
                <a:spcPct val="100000"/>
              </a:lnSpc>
              <a:spcBef>
                <a:spcPts val="0"/>
              </a:spcBef>
              <a:spcAft>
                <a:spcPts val="0"/>
              </a:spcAft>
              <a:buClr>
                <a:srgbClr val="005071"/>
              </a:buClr>
              <a:buSzTx/>
              <a:buFont typeface="Arial" panose="020B0604020202020204" pitchFamily="34" charset="0"/>
              <a:buChar char="•"/>
              <a:tabLst>
                <a:tab pos="228600" algn="l"/>
                <a:tab pos="457200" algn="l"/>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Technologies: Java, Node JS, Typescript, AWS </a:t>
            </a:r>
          </a:p>
          <a:p>
            <a:pPr marL="0" marR="0" lvl="0" indent="-226695" algn="just" defTabSz="914400" rtl="0" eaLnBrk="1" fontAlgn="base" latinLnBrk="0" hangingPunct="1">
              <a:lnSpc>
                <a:spcPct val="100000"/>
              </a:lnSpc>
              <a:spcBef>
                <a:spcPts val="0"/>
              </a:spcBef>
              <a:spcAft>
                <a:spcPts val="0"/>
              </a:spcAft>
              <a:buClr>
                <a:srgbClr val="005071"/>
              </a:buClr>
              <a:buSzTx/>
              <a:buFont typeface="Arial" panose="020B0604020202020204" pitchFamily="34" charset="0"/>
              <a:buChar char="•"/>
              <a:tabLst>
                <a:tab pos="228600" algn="l"/>
                <a:tab pos="457200" algn="l"/>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Testing Framework: Jest, Mocha and Chai</a:t>
            </a:r>
          </a:p>
          <a:p>
            <a:pPr marL="0" marR="0" lvl="0" indent="-226695" algn="just" defTabSz="914400" rtl="0" eaLnBrk="1" fontAlgn="base" latinLnBrk="0" hangingPunct="1">
              <a:lnSpc>
                <a:spcPct val="100000"/>
              </a:lnSpc>
              <a:spcBef>
                <a:spcPts val="0"/>
              </a:spcBef>
              <a:spcAft>
                <a:spcPts val="0"/>
              </a:spcAft>
              <a:buClr>
                <a:srgbClr val="005071"/>
              </a:buClr>
              <a:buSzTx/>
              <a:buFont typeface="Arial" panose="020B0604020202020204" pitchFamily="34" charset="0"/>
              <a:buChar char="•"/>
              <a:tabLst>
                <a:tab pos="228600" algn="l"/>
                <a:tab pos="457200" algn="l"/>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Database: My SQL</a:t>
            </a:r>
          </a:p>
          <a:p>
            <a:pPr marL="0" marR="0" lvl="0" indent="-226695" algn="just" defTabSz="914400" rtl="0" eaLnBrk="1" fontAlgn="base" latinLnBrk="0" hangingPunct="1">
              <a:lnSpc>
                <a:spcPct val="100000"/>
              </a:lnSpc>
              <a:spcBef>
                <a:spcPts val="0"/>
              </a:spcBef>
              <a:spcAft>
                <a:spcPts val="0"/>
              </a:spcAft>
              <a:buClr>
                <a:srgbClr val="005071"/>
              </a:buClr>
              <a:buSzTx/>
              <a:buFont typeface="Arial" panose="020B0604020202020204" pitchFamily="34" charset="0"/>
              <a:buChar char="•"/>
              <a:tabLst>
                <a:tab pos="228600" algn="l"/>
                <a:tab pos="457200" algn="l"/>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ALM Tools: JIRA, ADO.</a:t>
            </a:r>
          </a:p>
          <a:p>
            <a:pPr marL="0" marR="0" lvl="0" indent="-226695" algn="just" defTabSz="914400" rtl="0" eaLnBrk="1" fontAlgn="base" latinLnBrk="0" hangingPunct="1">
              <a:lnSpc>
                <a:spcPct val="100000"/>
              </a:lnSpc>
              <a:spcBef>
                <a:spcPts val="0"/>
              </a:spcBef>
              <a:spcAft>
                <a:spcPts val="0"/>
              </a:spcAft>
              <a:buClr>
                <a:srgbClr val="005071"/>
              </a:buClr>
              <a:buSzTx/>
              <a:buFont typeface="Arial" panose="020B0604020202020204" pitchFamily="34" charset="0"/>
              <a:buChar char="•"/>
              <a:tabLst>
                <a:tab pos="228600" algn="l"/>
                <a:tab pos="457200" algn="l"/>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Project Methodology: Agile, Scrum</a:t>
            </a:r>
          </a:p>
        </p:txBody>
      </p:sp>
      <p:sp>
        <p:nvSpPr>
          <p:cNvPr id="20" name="Rectangle 19">
            <a:extLst>
              <a:ext uri="{FF2B5EF4-FFF2-40B4-BE49-F238E27FC236}">
                <a16:creationId xmlns:a16="http://schemas.microsoft.com/office/drawing/2014/main" id="{A7514FD4-20E4-1047-0E59-E72E523D4AEE}"/>
              </a:ext>
            </a:extLst>
          </p:cNvPr>
          <p:cNvSpPr/>
          <p:nvPr/>
        </p:nvSpPr>
        <p:spPr>
          <a:xfrm>
            <a:off x="6248756" y="4537153"/>
            <a:ext cx="5217070" cy="738664"/>
          </a:xfrm>
          <a:prstGeom prst="rect">
            <a:avLst/>
          </a:prstGeom>
        </p:spPr>
        <p:txBody>
          <a:bodyPr wrap="square" lIns="91440" tIns="45720" rIns="91440" bIns="45720" anchor="t">
            <a:spAutoFit/>
          </a:bodyPr>
          <a:lstStyle/>
          <a:p>
            <a:pPr marL="0" marR="0" lvl="0" indent="-226695" algn="just" defTabSz="914400" rtl="0" eaLnBrk="1" fontAlgn="base" latinLnBrk="0" hangingPunct="1">
              <a:lnSpc>
                <a:spcPct val="100000"/>
              </a:lnSpc>
              <a:spcBef>
                <a:spcPts val="0"/>
              </a:spcBef>
              <a:spcAft>
                <a:spcPts val="0"/>
              </a:spcAft>
              <a:buClr>
                <a:srgbClr val="005071"/>
              </a:buClr>
              <a:buSzTx/>
              <a:buFont typeface="Arial" panose="020B0604020202020204" pitchFamily="34" charset="0"/>
              <a:buChar char="•"/>
              <a:tabLst>
                <a:tab pos="228600" algn="l"/>
                <a:tab pos="457200" algn="l"/>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B.Tech. in Electrical &amp; Electronics Engineering</a:t>
            </a:r>
          </a:p>
          <a:p>
            <a:pPr marL="0" marR="0" lvl="0" indent="-226695" algn="just" defTabSz="914400" rtl="0" eaLnBrk="1" fontAlgn="base" latinLnBrk="0" hangingPunct="1">
              <a:lnSpc>
                <a:spcPct val="100000"/>
              </a:lnSpc>
              <a:spcBef>
                <a:spcPts val="0"/>
              </a:spcBef>
              <a:spcAft>
                <a:spcPts val="0"/>
              </a:spcAft>
              <a:buClr>
                <a:srgbClr val="005071"/>
              </a:buClr>
              <a:buSzTx/>
              <a:buFont typeface="Arial" panose="020B0604020202020204" pitchFamily="34" charset="0"/>
              <a:buChar char="•"/>
              <a:tabLst>
                <a:tab pos="228600" algn="l"/>
                <a:tab pos="457200" algn="l"/>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Appian Senior Developer Certified</a:t>
            </a:r>
          </a:p>
          <a:p>
            <a:pPr marL="0" marR="0" lvl="0" indent="-226695" algn="just" defTabSz="914400" rtl="0" eaLnBrk="1" fontAlgn="base" latinLnBrk="0" hangingPunct="1">
              <a:lnSpc>
                <a:spcPct val="100000"/>
              </a:lnSpc>
              <a:spcBef>
                <a:spcPts val="0"/>
              </a:spcBef>
              <a:spcAft>
                <a:spcPts val="0"/>
              </a:spcAft>
              <a:buClr>
                <a:srgbClr val="005071"/>
              </a:buClr>
              <a:buSzTx/>
              <a:buFont typeface="Arial" panose="020B0604020202020204" pitchFamily="34" charset="0"/>
              <a:buChar char="•"/>
              <a:tabLst>
                <a:tab pos="228600" algn="l"/>
                <a:tab pos="457200" algn="l"/>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AWS Cloud Practitioner</a:t>
            </a:r>
          </a:p>
        </p:txBody>
      </p:sp>
      <p:sp>
        <p:nvSpPr>
          <p:cNvPr id="5" name="Rectangle 4">
            <a:extLst>
              <a:ext uri="{FF2B5EF4-FFF2-40B4-BE49-F238E27FC236}">
                <a16:creationId xmlns:a16="http://schemas.microsoft.com/office/drawing/2014/main" id="{153730F3-3D28-D915-12E9-3B591E5E2349}"/>
              </a:ext>
            </a:extLst>
          </p:cNvPr>
          <p:cNvSpPr/>
          <p:nvPr/>
        </p:nvSpPr>
        <p:spPr>
          <a:xfrm>
            <a:off x="368300" y="123822"/>
            <a:ext cx="11430000"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noAutofit/>
          </a:bodyPr>
          <a:lstStyle/>
          <a:p>
            <a:r>
              <a:rPr lang="en-US" sz="1400" b="1">
                <a:solidFill>
                  <a:srgbClr val="005071"/>
                </a:solidFill>
                <a:latin typeface="Calibri" panose="020F0502020204030204" pitchFamily="34" charset="0"/>
              </a:rPr>
              <a:t>Resourcing &amp; Commercials - </a:t>
            </a:r>
            <a:r>
              <a:rPr lang="en-US" sz="1400" b="1">
                <a:solidFill>
                  <a:srgbClr val="005071"/>
                </a:solidFill>
                <a:latin typeface="Calibri" panose="020F0502020204030204" pitchFamily="34" charset="0"/>
                <a:ea typeface="Calibri Light" panose="020F0302020204030204" pitchFamily="34" charset="0"/>
                <a:cs typeface="Calibri Light" panose="020F0302020204030204" pitchFamily="34" charset="0"/>
              </a:rPr>
              <a:t>Key Profiles</a:t>
            </a:r>
          </a:p>
        </p:txBody>
      </p:sp>
      <p:pic>
        <p:nvPicPr>
          <p:cNvPr id="4" name="Picture 3" descr="A white circle with blue text&#10;&#10;AI-generated content may be incorrect.">
            <a:extLst>
              <a:ext uri="{FF2B5EF4-FFF2-40B4-BE49-F238E27FC236}">
                <a16:creationId xmlns:a16="http://schemas.microsoft.com/office/drawing/2014/main" id="{77729A97-0BF2-E60F-C12E-38B4E84884D9}"/>
              </a:ext>
            </a:extLst>
          </p:cNvPr>
          <p:cNvPicPr>
            <a:picLocks noChangeAspect="1"/>
          </p:cNvPicPr>
          <p:nvPr/>
        </p:nvPicPr>
        <p:blipFill>
          <a:blip r:embed="rId5"/>
          <a:stretch>
            <a:fillRect/>
          </a:stretch>
        </p:blipFill>
        <p:spPr>
          <a:xfrm>
            <a:off x="10088802" y="4834525"/>
            <a:ext cx="1210589" cy="1312102"/>
          </a:xfrm>
          <a:prstGeom prst="rect">
            <a:avLst/>
          </a:prstGeom>
          <a:ln>
            <a:noFill/>
          </a:ln>
        </p:spPr>
      </p:pic>
    </p:spTree>
    <p:extLst>
      <p:ext uri="{BB962C8B-B14F-4D97-AF65-F5344CB8AC3E}">
        <p14:creationId xmlns:p14="http://schemas.microsoft.com/office/powerpoint/2010/main" val="210406157"/>
      </p:ext>
    </p:extLst>
  </p:cSld>
  <p:clrMapOvr>
    <a:masterClrMapping/>
  </p:clrMapOvr>
  <p:extLst>
    <p:ext uri="{6950BFC3-D8DA-4A85-94F7-54DA5524770B}">
      <p188:commentRel xmlns:p188="http://schemas.microsoft.com/office/powerpoint/2018/8/main" r:id="rId3"/>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Title 2">
            <a:extLst>
              <a:ext uri="{FF2B5EF4-FFF2-40B4-BE49-F238E27FC236}">
                <a16:creationId xmlns:a16="http://schemas.microsoft.com/office/drawing/2014/main" id="{3F6A9917-9099-4AD0-BD73-95EC7E3A2678}"/>
              </a:ext>
            </a:extLst>
          </p:cNvPr>
          <p:cNvSpPr>
            <a:spLocks noGrp="1"/>
          </p:cNvSpPr>
          <p:nvPr>
            <p:ph type="ctrTitle"/>
          </p:nvPr>
        </p:nvSpPr>
        <p:spPr>
          <a:xfrm>
            <a:off x="556009" y="406458"/>
            <a:ext cx="11635991" cy="864056"/>
          </a:xfrm>
        </p:spPr>
        <p:txBody>
          <a:bodyPr/>
          <a:lstStyle/>
          <a:p>
            <a:r>
              <a:rPr lang="en-US" sz="2800" kern="0">
                <a:solidFill>
                  <a:schemeClr val="tx1"/>
                </a:solidFill>
                <a:cs typeface="Calibri Light" panose="020F0302020204030204" pitchFamily="34" charset="0"/>
              </a:rPr>
              <a:t>Adeel Javed –</a:t>
            </a:r>
            <a:r>
              <a:rPr lang="en-US" sz="2800" kern="0">
                <a:cs typeface="Calibri Light" panose="020F0302020204030204" pitchFamily="34" charset="0"/>
              </a:rPr>
              <a:t> </a:t>
            </a:r>
            <a:r>
              <a:rPr lang="en-US" sz="2000"/>
              <a:t>Chief Appian Architect &amp; Practice Lead</a:t>
            </a:r>
          </a:p>
        </p:txBody>
      </p:sp>
      <p:sp>
        <p:nvSpPr>
          <p:cNvPr id="2" name="Content Placeholder 2">
            <a:extLst>
              <a:ext uri="{FF2B5EF4-FFF2-40B4-BE49-F238E27FC236}">
                <a16:creationId xmlns:a16="http://schemas.microsoft.com/office/drawing/2014/main" id="{261F2DFC-B988-724D-F633-AC48968BDE99}"/>
              </a:ext>
            </a:extLst>
          </p:cNvPr>
          <p:cNvSpPr txBox="1">
            <a:spLocks/>
          </p:cNvSpPr>
          <p:nvPr/>
        </p:nvSpPr>
        <p:spPr>
          <a:xfrm>
            <a:off x="522514" y="756924"/>
            <a:ext cx="10439836" cy="687019"/>
          </a:xfrm>
          <a:prstGeom prst="rect">
            <a:avLst/>
          </a:prstGeom>
        </p:spPr>
        <p:txBody>
          <a:bodyPr vert="horz" lIns="91440" tIns="45720" rIns="91440" bIns="45720" rtlCol="0">
            <a:noAutofit/>
          </a:bodyPr>
          <a:lstStyle>
            <a:lvl1pPr marL="0" indent="0" algn="l" defTabSz="914400" rtl="0" eaLnBrk="1" latinLnBrk="0" hangingPunct="1">
              <a:spcBef>
                <a:spcPts val="600"/>
              </a:spcBef>
              <a:spcAft>
                <a:spcPts val="400"/>
              </a:spcAft>
              <a:buFontTx/>
              <a:buNone/>
              <a:defRPr sz="2400" kern="1200">
                <a:solidFill>
                  <a:schemeClr val="accent1"/>
                </a:solidFill>
                <a:latin typeface="Trebuchet MS" pitchFamily="34" charset="0"/>
                <a:ea typeface="+mn-ea"/>
                <a:cs typeface="+mn-cs"/>
              </a:defRPr>
            </a:lvl1pPr>
            <a:lvl2pPr marL="512763" indent="-285750" algn="l" defTabSz="914400" rtl="0" eaLnBrk="1" latinLnBrk="0" hangingPunct="1">
              <a:spcBef>
                <a:spcPct val="20000"/>
              </a:spcBef>
              <a:buFontTx/>
              <a:buBlip>
                <a:blip r:embed="rId2"/>
              </a:buBlip>
              <a:defRPr sz="2000" kern="1200">
                <a:solidFill>
                  <a:schemeClr val="tx1"/>
                </a:solidFill>
                <a:latin typeface="Century Gothic" pitchFamily="34" charset="0"/>
                <a:ea typeface="+mn-ea"/>
                <a:cs typeface="+mn-cs"/>
              </a:defRPr>
            </a:lvl2pPr>
            <a:lvl3pPr marL="739775" indent="-228600" algn="l" defTabSz="914400" rtl="0" eaLnBrk="1" latinLnBrk="0" hangingPunct="1">
              <a:spcBef>
                <a:spcPct val="20000"/>
              </a:spcBef>
              <a:buClr>
                <a:schemeClr val="accent1"/>
              </a:buClr>
              <a:buFont typeface="Arial" pitchFamily="34" charset="0"/>
              <a:buChar char="+"/>
              <a:defRPr sz="1600" kern="1200">
                <a:solidFill>
                  <a:schemeClr val="tx1"/>
                </a:solidFill>
                <a:latin typeface="Century Gothic" pitchFamily="34" charset="0"/>
                <a:ea typeface="+mn-ea"/>
                <a:cs typeface="+mn-cs"/>
              </a:defRPr>
            </a:lvl3pPr>
            <a:lvl4pPr marL="974725" indent="-228600" algn="l" defTabSz="914400" rtl="0" eaLnBrk="1" latinLnBrk="0" hangingPunct="1">
              <a:spcBef>
                <a:spcPct val="20000"/>
              </a:spcBef>
              <a:buClr>
                <a:schemeClr val="accent1"/>
              </a:buClr>
              <a:buFont typeface="Century Gothic" pitchFamily="34" charset="0"/>
              <a:buChar char="&gt;"/>
              <a:defRPr sz="1600" kern="1200">
                <a:solidFill>
                  <a:schemeClr val="tx1"/>
                </a:solidFill>
                <a:latin typeface="Century Gothic" pitchFamily="34" charset="0"/>
                <a:ea typeface="+mn-ea"/>
                <a:cs typeface="+mn-cs"/>
              </a:defRPr>
            </a:lvl4pPr>
            <a:lvl5pPr marL="1200150" indent="-228600" algn="l" defTabSz="914400" rtl="0" eaLnBrk="1" latinLnBrk="0" hangingPunct="1">
              <a:spcBef>
                <a:spcPct val="20000"/>
              </a:spcBef>
              <a:buClr>
                <a:srgbClr val="676767"/>
              </a:buClr>
              <a:buFont typeface="Arial" pitchFamily="34" charset="0"/>
              <a:buChar char="+"/>
              <a:defRPr sz="1600" kern="1200">
                <a:solidFill>
                  <a:schemeClr val="tx1"/>
                </a:solidFill>
                <a:latin typeface="Century Gothic"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7000"/>
              </a:lnSpc>
              <a:spcBef>
                <a:spcPct val="0"/>
              </a:spcBef>
              <a:spcAft>
                <a:spcPts val="400"/>
              </a:spcAft>
              <a:buClr>
                <a:srgbClr val="005071"/>
              </a:buClr>
              <a:buSzTx/>
              <a:buFontTx/>
              <a:buNone/>
              <a:tabLst/>
              <a:defRPr/>
            </a:pPr>
            <a:r>
              <a:rPr kumimoji="0" lang="en-US" sz="1300" b="0" i="0" u="none" strike="noStrike" kern="1200" cap="none" spc="0" normalizeH="0" baseline="0" noProof="0">
                <a:ln>
                  <a:noFill/>
                </a:ln>
                <a:solidFill>
                  <a:srgbClr val="000000"/>
                </a:solidFill>
                <a:effectLst/>
                <a:uLnTx/>
                <a:uFillTx/>
                <a:latin typeface="Calibri" panose="020F0502020204030204"/>
                <a:ea typeface="+mn-ea"/>
                <a:cs typeface="+mn-cs"/>
              </a:rPr>
              <a:t>2 decades of </a:t>
            </a:r>
            <a:r>
              <a:rPr lang="en-US" sz="1300">
                <a:solidFill>
                  <a:srgbClr val="000000"/>
                </a:solidFill>
                <a:latin typeface="Calibri" panose="020F0502020204030204"/>
              </a:rPr>
              <a:t>experience, helping companies across industries, automate their processes. Well-versed in process automation technologies, such as, business process management (BPM), robotic process automation (RPA), intelligent document processing (IDP), and integrations. Extensive experience developing teams from the ground up, setting up the center of expertise (CoE), and defining end-to-end delivery methodologies.</a:t>
            </a:r>
          </a:p>
        </p:txBody>
      </p:sp>
      <p:sp>
        <p:nvSpPr>
          <p:cNvPr id="5" name="Rectangle 4">
            <a:extLst>
              <a:ext uri="{FF2B5EF4-FFF2-40B4-BE49-F238E27FC236}">
                <a16:creationId xmlns:a16="http://schemas.microsoft.com/office/drawing/2014/main" id="{C0693A6F-7396-CEED-9BFF-45C3A744ED26}"/>
              </a:ext>
            </a:extLst>
          </p:cNvPr>
          <p:cNvSpPr/>
          <p:nvPr/>
        </p:nvSpPr>
        <p:spPr>
          <a:xfrm>
            <a:off x="523915" y="4759408"/>
            <a:ext cx="5765594" cy="984885"/>
          </a:xfrm>
          <a:prstGeom prst="rect">
            <a:avLst/>
          </a:prstGeom>
        </p:spPr>
        <p:txBody>
          <a:bodyPr wrap="square">
            <a:spAutoFit/>
          </a:bodyPr>
          <a:lstStyle/>
          <a:p>
            <a:pPr marL="285750" marR="5080" lvl="0" indent="-285750" algn="l" defTabSz="457200" rtl="0" eaLnBrk="1" fontAlgn="base" latinLnBrk="0" hangingPunct="1">
              <a:lnSpc>
                <a:spcPts val="1400"/>
              </a:lnSpc>
              <a:spcBef>
                <a:spcPct val="0"/>
              </a:spcBef>
              <a:spcAft>
                <a:spcPts val="400"/>
              </a:spcAft>
              <a:buClr>
                <a:srgbClr val="000000"/>
              </a:buClr>
              <a:buSzTx/>
              <a:buFont typeface="Arial" panose="020B0604020202020204" pitchFamily="34" charset="0"/>
              <a:buChar char="•"/>
              <a:tabLst>
                <a:tab pos="228600" algn="l"/>
                <a:tab pos="457200" algn="l"/>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BPM: Appian BPM, IBM BPM</a:t>
            </a:r>
          </a:p>
          <a:p>
            <a:pPr marL="285750" marR="5080" lvl="0" indent="-285750" algn="l" defTabSz="457200" rtl="0" eaLnBrk="1" fontAlgn="base" latinLnBrk="0" hangingPunct="1">
              <a:lnSpc>
                <a:spcPts val="1400"/>
              </a:lnSpc>
              <a:spcBef>
                <a:spcPct val="0"/>
              </a:spcBef>
              <a:spcAft>
                <a:spcPts val="400"/>
              </a:spcAft>
              <a:buClr>
                <a:srgbClr val="000000"/>
              </a:buClr>
              <a:buSzTx/>
              <a:buFont typeface="Arial" panose="020B0604020202020204" pitchFamily="34" charset="0"/>
              <a:buChar char="•"/>
              <a:tabLst>
                <a:tab pos="228600" algn="l"/>
                <a:tab pos="457200" algn="l"/>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RPA: Blue Prism, UiPath </a:t>
            </a:r>
            <a:r>
              <a:rPr kumimoji="0" lang="en-US" sz="1100" b="0" i="0" u="none" strike="noStrike" kern="1200" cap="none" spc="0" normalizeH="0" baseline="0" noProof="0" err="1">
                <a:ln>
                  <a:noFill/>
                </a:ln>
                <a:solidFill>
                  <a:srgbClr val="000000"/>
                </a:solidFill>
                <a:effectLst/>
                <a:uLnTx/>
                <a:uFillTx/>
                <a:latin typeface="Calibri" panose="020F0502020204030204"/>
                <a:ea typeface="+mn-ea"/>
                <a:cs typeface="+mn-cs"/>
              </a:rPr>
              <a:t>StudioX</a:t>
            </a: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endParaRPr>
          </a:p>
          <a:p>
            <a:pPr marL="285750" marR="5080" lvl="0" indent="-285750" algn="l" defTabSz="457200" rtl="0" eaLnBrk="1" fontAlgn="base" latinLnBrk="0" hangingPunct="1">
              <a:lnSpc>
                <a:spcPts val="1400"/>
              </a:lnSpc>
              <a:spcBef>
                <a:spcPct val="0"/>
              </a:spcBef>
              <a:spcAft>
                <a:spcPts val="400"/>
              </a:spcAft>
              <a:buClr>
                <a:srgbClr val="000000"/>
              </a:buClr>
              <a:buSzTx/>
              <a:buFont typeface="Arial" panose="020B0604020202020204" pitchFamily="34" charset="0"/>
              <a:buChar char="•"/>
              <a:tabLst>
                <a:tab pos="228600" algn="l"/>
                <a:tab pos="457200" algn="l"/>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Integrations: Oracle Fusion Middleware, </a:t>
            </a:r>
            <a:r>
              <a:rPr kumimoji="0" lang="en-US" sz="1100" b="0" i="0" u="none" strike="noStrike" kern="1200" cap="none" spc="0" normalizeH="0" baseline="0" noProof="0" err="1">
                <a:ln>
                  <a:noFill/>
                </a:ln>
                <a:solidFill>
                  <a:srgbClr val="000000"/>
                </a:solidFill>
                <a:effectLst/>
                <a:uLnTx/>
                <a:uFillTx/>
                <a:latin typeface="Calibri" panose="020F0502020204030204"/>
                <a:ea typeface="+mn-ea"/>
                <a:cs typeface="+mn-cs"/>
              </a:rPr>
              <a:t>webMethods</a:t>
            </a: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 IS, Web Services, REST</a:t>
            </a:r>
          </a:p>
          <a:p>
            <a:pPr marL="285750" marR="5080" lvl="0" indent="-285750" algn="l" defTabSz="457200" rtl="0" eaLnBrk="1" fontAlgn="base" latinLnBrk="0" hangingPunct="1">
              <a:lnSpc>
                <a:spcPts val="1400"/>
              </a:lnSpc>
              <a:spcBef>
                <a:spcPct val="0"/>
              </a:spcBef>
              <a:spcAft>
                <a:spcPts val="400"/>
              </a:spcAft>
              <a:buClr>
                <a:srgbClr val="000000"/>
              </a:buClr>
              <a:buSzTx/>
              <a:buFont typeface="Arial" panose="020B0604020202020204" pitchFamily="34" charset="0"/>
              <a:buChar char="•"/>
              <a:tabLst>
                <a:tab pos="228600" algn="l"/>
                <a:tab pos="457200" algn="l"/>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Industry: Insurance, Banking &amp; Capital Markets, Manufacturing</a:t>
            </a:r>
          </a:p>
        </p:txBody>
      </p:sp>
      <p:sp>
        <p:nvSpPr>
          <p:cNvPr id="6" name="Rectangle 5">
            <a:extLst>
              <a:ext uri="{FF2B5EF4-FFF2-40B4-BE49-F238E27FC236}">
                <a16:creationId xmlns:a16="http://schemas.microsoft.com/office/drawing/2014/main" id="{56ABFBFD-AD97-CDD4-0ABB-8910FDB67AF3}"/>
              </a:ext>
            </a:extLst>
          </p:cNvPr>
          <p:cNvSpPr/>
          <p:nvPr/>
        </p:nvSpPr>
        <p:spPr>
          <a:xfrm>
            <a:off x="480712" y="1938183"/>
            <a:ext cx="11630885" cy="2365648"/>
          </a:xfrm>
          <a:prstGeom prst="rect">
            <a:avLst/>
          </a:prstGeom>
        </p:spPr>
        <p:txBody>
          <a:bodyPr wrap="square">
            <a:spAutoFit/>
          </a:bodyPr>
          <a:lstStyle/>
          <a:p>
            <a:pPr marL="285750" marR="5080" lvl="0" indent="-285750" algn="l" defTabSz="457200" rtl="0" eaLnBrk="1" fontAlgn="base" latinLnBrk="0" hangingPunct="1">
              <a:lnSpc>
                <a:spcPts val="1400"/>
              </a:lnSpc>
              <a:spcBef>
                <a:spcPct val="0"/>
              </a:spcBef>
              <a:spcAft>
                <a:spcPts val="400"/>
              </a:spcAft>
              <a:buClr>
                <a:srgbClr val="000000"/>
              </a:buClr>
              <a:buSzTx/>
              <a:buFont typeface="Arial" panose="020B0604020202020204" pitchFamily="34" charset="0"/>
              <a:buChar char="•"/>
              <a:tabLst>
                <a:tab pos="228600" algn="l"/>
                <a:tab pos="457200" algn="l"/>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Leading the Appian delivery team at EXL. Responsible for providing design and architecture guidance on all clients.</a:t>
            </a:r>
          </a:p>
          <a:p>
            <a:pPr marL="285750" marR="5080" lvl="0" indent="-285750" algn="l" defTabSz="457200" rtl="0" eaLnBrk="1" fontAlgn="base" latinLnBrk="0" hangingPunct="1">
              <a:lnSpc>
                <a:spcPts val="1400"/>
              </a:lnSpc>
              <a:spcBef>
                <a:spcPct val="0"/>
              </a:spcBef>
              <a:spcAft>
                <a:spcPts val="400"/>
              </a:spcAft>
              <a:buClr>
                <a:srgbClr val="000000"/>
              </a:buClr>
              <a:buSzTx/>
              <a:buFont typeface="Arial" panose="020B0604020202020204" pitchFamily="34" charset="0"/>
              <a:buChar char="•"/>
              <a:tabLst>
                <a:tab pos="228600" algn="l"/>
                <a:tab pos="457200" algn="l"/>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Led the process automation practice at a US financial services company. Built the team from the ground up, and setup the center of expertise. Delivered automations that increased the compliance posture, reduced risk, and returned valuable hours back to the business.</a:t>
            </a:r>
          </a:p>
          <a:p>
            <a:pPr marL="285750" marR="5080" lvl="0" indent="-285750" algn="l" defTabSz="457200" rtl="0" eaLnBrk="1" fontAlgn="base" latinLnBrk="0" hangingPunct="1">
              <a:lnSpc>
                <a:spcPts val="1400"/>
              </a:lnSpc>
              <a:spcBef>
                <a:spcPct val="0"/>
              </a:spcBef>
              <a:spcAft>
                <a:spcPts val="400"/>
              </a:spcAft>
              <a:buClr>
                <a:srgbClr val="000000"/>
              </a:buClr>
              <a:buSzTx/>
              <a:buFont typeface="Arial" panose="020B0604020202020204" pitchFamily="34" charset="0"/>
              <a:buChar char="•"/>
              <a:tabLst>
                <a:tab pos="228600" algn="l"/>
                <a:tab pos="457200" algn="l"/>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Led the effort to automate the corporate trust onboarding process at a large US bank, with the goal of improving customer experience. Responsible for the technical architecture and delivery.</a:t>
            </a:r>
          </a:p>
          <a:p>
            <a:pPr marL="285750" marR="5080" lvl="0" indent="-285750" algn="l" defTabSz="457200" rtl="0" eaLnBrk="1" fontAlgn="base" latinLnBrk="0" hangingPunct="1">
              <a:lnSpc>
                <a:spcPts val="1400"/>
              </a:lnSpc>
              <a:spcBef>
                <a:spcPct val="0"/>
              </a:spcBef>
              <a:spcAft>
                <a:spcPts val="400"/>
              </a:spcAft>
              <a:buClr>
                <a:srgbClr val="000000"/>
              </a:buClr>
              <a:buSzTx/>
              <a:buFont typeface="Arial" panose="020B0604020202020204" pitchFamily="34" charset="0"/>
              <a:buChar char="•"/>
              <a:tabLst>
                <a:tab pos="228600" algn="l"/>
                <a:tab pos="457200" algn="l"/>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Managed multiple process automation initiatives at a Fortune 500 manufacturing company with the goal of reducing cycle times. Assisted in setting up the center of excellence to increase adoption across the company.</a:t>
            </a:r>
          </a:p>
          <a:p>
            <a:pPr marL="285750" marR="5080" lvl="0" indent="-285750" algn="l" defTabSz="457200" rtl="0" eaLnBrk="1" fontAlgn="base" latinLnBrk="0" hangingPunct="1">
              <a:lnSpc>
                <a:spcPts val="1400"/>
              </a:lnSpc>
              <a:spcBef>
                <a:spcPct val="0"/>
              </a:spcBef>
              <a:spcAft>
                <a:spcPts val="400"/>
              </a:spcAft>
              <a:buClr>
                <a:srgbClr val="000000"/>
              </a:buClr>
              <a:buSzTx/>
              <a:buFont typeface="Arial" panose="020B0604020202020204" pitchFamily="34" charset="0"/>
              <a:buChar char="•"/>
              <a:tabLst>
                <a:tab pos="228600" algn="l"/>
                <a:tab pos="457200" algn="l"/>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Assisted a large US financial services company in redesigning their reconciliation process to improve resource utilization. Responsible for understanding and documenting current state and identifying potential digital innovation opportunities within their reconciliation process.</a:t>
            </a:r>
          </a:p>
          <a:p>
            <a:pPr marL="285750" marR="5080" lvl="0" indent="-285750" algn="l" defTabSz="457200" rtl="0" eaLnBrk="1" fontAlgn="base" latinLnBrk="0" hangingPunct="1">
              <a:lnSpc>
                <a:spcPts val="1400"/>
              </a:lnSpc>
              <a:spcBef>
                <a:spcPct val="0"/>
              </a:spcBef>
              <a:spcAft>
                <a:spcPts val="400"/>
              </a:spcAft>
              <a:buClr>
                <a:srgbClr val="000000"/>
              </a:buClr>
              <a:buSzTx/>
              <a:buFont typeface="Arial" panose="020B0604020202020204" pitchFamily="34" charset="0"/>
              <a:buChar char="•"/>
              <a:tabLst>
                <a:tab pos="228600" algn="l"/>
                <a:tab pos="457200" algn="l"/>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Assisted a large US bank in redesigning their fraud claim process to reduce cycle time. Responsible for understanding the current state pain points and identifying improvement opportunities.</a:t>
            </a:r>
          </a:p>
          <a:p>
            <a:pPr marL="285750" marR="5080" lvl="0" indent="-285750" algn="l" defTabSz="457200" rtl="0" eaLnBrk="1" fontAlgn="base" latinLnBrk="0" hangingPunct="1">
              <a:lnSpc>
                <a:spcPts val="1400"/>
              </a:lnSpc>
              <a:spcBef>
                <a:spcPct val="0"/>
              </a:spcBef>
              <a:spcAft>
                <a:spcPts val="400"/>
              </a:spcAft>
              <a:buClr>
                <a:srgbClr val="000000"/>
              </a:buClr>
              <a:buSzTx/>
              <a:buFont typeface="Arial" panose="020B0604020202020204" pitchFamily="34" charset="0"/>
              <a:buChar char="•"/>
              <a:tabLst>
                <a:tab pos="228600" algn="l"/>
                <a:tab pos="457200" algn="l"/>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Assisted a large Fortune 500 manufacturing company in redesigning their returns and repair process to reduce cycle time. Responsible for understanding the current state pain points and identifying improvement opportunities.</a:t>
            </a:r>
          </a:p>
        </p:txBody>
      </p:sp>
      <p:sp>
        <p:nvSpPr>
          <p:cNvPr id="7" name="Rectangle 6">
            <a:extLst>
              <a:ext uri="{FF2B5EF4-FFF2-40B4-BE49-F238E27FC236}">
                <a16:creationId xmlns:a16="http://schemas.microsoft.com/office/drawing/2014/main" id="{9FA3AD89-4CBB-664C-ABFC-07DA5AADF8D2}"/>
              </a:ext>
            </a:extLst>
          </p:cNvPr>
          <p:cNvSpPr/>
          <p:nvPr/>
        </p:nvSpPr>
        <p:spPr>
          <a:xfrm>
            <a:off x="6605024" y="4765713"/>
            <a:ext cx="5586976" cy="1443985"/>
          </a:xfrm>
          <a:prstGeom prst="rect">
            <a:avLst/>
          </a:prstGeom>
        </p:spPr>
        <p:txBody>
          <a:bodyPr wrap="square">
            <a:spAutoFit/>
          </a:bodyPr>
          <a:lstStyle/>
          <a:p>
            <a:pPr marL="285750" marR="5080" lvl="1" indent="-285750" algn="l" defTabSz="457200" rtl="0" eaLnBrk="1" fontAlgn="base" latinLnBrk="0" hangingPunct="1">
              <a:lnSpc>
                <a:spcPts val="1400"/>
              </a:lnSpc>
              <a:spcBef>
                <a:spcPct val="0"/>
              </a:spcBef>
              <a:spcAft>
                <a:spcPts val="400"/>
              </a:spcAft>
              <a:buClr>
                <a:srgbClr val="000000"/>
              </a:buClr>
              <a:buSzPct val="100000"/>
              <a:buFont typeface="Arial" panose="020B0604020202020204" pitchFamily="34" charset="0"/>
              <a:buChar char="•"/>
              <a:tabLst>
                <a:tab pos="228600" algn="l"/>
                <a:tab pos="457200" algn="l"/>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MS Computer Sciences</a:t>
            </a:r>
          </a:p>
          <a:p>
            <a:pPr marL="285750" marR="5080" lvl="0" indent="-285750" algn="l" defTabSz="457200" rtl="0" eaLnBrk="1" fontAlgn="base" latinLnBrk="0" hangingPunct="1">
              <a:lnSpc>
                <a:spcPts val="1400"/>
              </a:lnSpc>
              <a:spcBef>
                <a:spcPct val="0"/>
              </a:spcBef>
              <a:spcAft>
                <a:spcPts val="400"/>
              </a:spcAft>
              <a:buClr>
                <a:srgbClr val="000000"/>
              </a:buClr>
              <a:buSzTx/>
              <a:buFont typeface="Arial" panose="020B0604020202020204" pitchFamily="34" charset="0"/>
              <a:buChar char="•"/>
              <a:tabLst>
                <a:tab pos="228600" algn="l"/>
                <a:tab pos="457200" algn="l"/>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Appian Certified</a:t>
            </a:r>
          </a:p>
          <a:p>
            <a:pPr marL="285750" marR="5080" lvl="0" indent="-285750" algn="l" defTabSz="457200" rtl="0" eaLnBrk="1" fontAlgn="base" latinLnBrk="0" hangingPunct="1">
              <a:lnSpc>
                <a:spcPts val="1400"/>
              </a:lnSpc>
              <a:spcBef>
                <a:spcPct val="0"/>
              </a:spcBef>
              <a:spcAft>
                <a:spcPts val="400"/>
              </a:spcAft>
              <a:buClr>
                <a:srgbClr val="000000"/>
              </a:buClr>
              <a:buSzTx/>
              <a:buFont typeface="Arial" panose="020B0604020202020204" pitchFamily="34" charset="0"/>
              <a:buChar char="•"/>
              <a:tabLst>
                <a:tab pos="228600" algn="l"/>
                <a:tab pos="457200" algn="l"/>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Blue Prism Certified</a:t>
            </a:r>
          </a:p>
          <a:p>
            <a:pPr marL="285750" marR="5080" lvl="0" indent="-285750" algn="l" defTabSz="457200" rtl="0" eaLnBrk="1" fontAlgn="base" latinLnBrk="0" hangingPunct="1">
              <a:lnSpc>
                <a:spcPts val="1400"/>
              </a:lnSpc>
              <a:spcBef>
                <a:spcPct val="0"/>
              </a:spcBef>
              <a:spcAft>
                <a:spcPts val="400"/>
              </a:spcAft>
              <a:buClr>
                <a:srgbClr val="000000"/>
              </a:buClr>
              <a:buSzTx/>
              <a:buFont typeface="Arial" panose="020B0604020202020204" pitchFamily="34" charset="0"/>
              <a:buChar char="•"/>
              <a:tabLst>
                <a:tab pos="228600" algn="l"/>
                <a:tab pos="457200" algn="l"/>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UiPath Certified</a:t>
            </a:r>
          </a:p>
          <a:p>
            <a:pPr marL="285750" marR="5080" lvl="0" indent="-285750" algn="l" defTabSz="457200" rtl="0" eaLnBrk="1" fontAlgn="base" latinLnBrk="0" hangingPunct="1">
              <a:lnSpc>
                <a:spcPts val="1400"/>
              </a:lnSpc>
              <a:spcBef>
                <a:spcPct val="0"/>
              </a:spcBef>
              <a:spcAft>
                <a:spcPts val="400"/>
              </a:spcAft>
              <a:buClr>
                <a:srgbClr val="000000"/>
              </a:buClr>
              <a:buSzTx/>
              <a:buFont typeface="Arial" panose="020B0604020202020204" pitchFamily="34" charset="0"/>
              <a:buChar char="•"/>
              <a:tabLst>
                <a:tab pos="228600" algn="l"/>
                <a:tab pos="457200" algn="l"/>
              </a:tabLst>
              <a:defRPr/>
            </a:pPr>
            <a:r>
              <a:rPr kumimoji="0" lang="en-US" sz="1100" b="0" i="0" u="none" strike="noStrike" kern="1200" cap="none" spc="0" normalizeH="0" baseline="0" noProof="0" err="1">
                <a:ln>
                  <a:noFill/>
                </a:ln>
                <a:solidFill>
                  <a:srgbClr val="000000"/>
                </a:solidFill>
                <a:effectLst/>
                <a:uLnTx/>
                <a:uFillTx/>
                <a:latin typeface="Calibri" panose="020F0502020204030204"/>
                <a:ea typeface="+mn-ea"/>
                <a:cs typeface="+mn-cs"/>
              </a:rPr>
              <a:t>Celonis</a:t>
            </a: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 Certified</a:t>
            </a:r>
          </a:p>
          <a:p>
            <a:pPr marL="285750" marR="5080" lvl="0" indent="-285750" algn="l" defTabSz="457200" rtl="0" eaLnBrk="1" fontAlgn="base" latinLnBrk="0" hangingPunct="1">
              <a:lnSpc>
                <a:spcPts val="1400"/>
              </a:lnSpc>
              <a:spcBef>
                <a:spcPct val="0"/>
              </a:spcBef>
              <a:spcAft>
                <a:spcPts val="400"/>
              </a:spcAft>
              <a:buClr>
                <a:srgbClr val="000000"/>
              </a:buClr>
              <a:buSzTx/>
              <a:buFont typeface="Arial" panose="020B0604020202020204" pitchFamily="34" charset="0"/>
              <a:buChar char="•"/>
              <a:tabLst>
                <a:tab pos="228600" algn="l"/>
                <a:tab pos="457200" algn="l"/>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PMP Certified</a:t>
            </a:r>
          </a:p>
        </p:txBody>
      </p:sp>
      <p:sp>
        <p:nvSpPr>
          <p:cNvPr id="8" name="TextBox 7">
            <a:extLst>
              <a:ext uri="{FF2B5EF4-FFF2-40B4-BE49-F238E27FC236}">
                <a16:creationId xmlns:a16="http://schemas.microsoft.com/office/drawing/2014/main" id="{EB5F130E-4CEE-388A-7E17-3BD3A86F5B01}"/>
              </a:ext>
            </a:extLst>
          </p:cNvPr>
          <p:cNvSpPr txBox="1"/>
          <p:nvPr/>
        </p:nvSpPr>
        <p:spPr>
          <a:xfrm>
            <a:off x="6128174" y="4432108"/>
            <a:ext cx="6063826" cy="307777"/>
          </a:xfrm>
          <a:prstGeom prst="rect">
            <a:avLst/>
          </a:prstGeom>
          <a:solidFill>
            <a:srgbClr val="2E3643"/>
          </a:solidFill>
        </p:spPr>
        <p:txBody>
          <a:bodyPr wrap="square" rtlCol="0">
            <a:spAutoFit/>
          </a:bodyPr>
          <a:lstStyle>
            <a:defPPr>
              <a:defRPr lang="en-US"/>
            </a:defPPr>
            <a:lvl1pPr>
              <a:defRPr sz="1400" b="1">
                <a:solidFill>
                  <a:schemeClr val="bg1"/>
                </a:solidFill>
                <a:latin typeface="+mj-lt"/>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alibri Light" panose="020F0302020204030204"/>
                <a:ea typeface="+mn-ea"/>
                <a:cs typeface="+mn-cs"/>
              </a:rPr>
              <a:t>            Academic Credentials</a:t>
            </a:r>
          </a:p>
        </p:txBody>
      </p:sp>
      <p:sp>
        <p:nvSpPr>
          <p:cNvPr id="9" name="TextBox 8">
            <a:extLst>
              <a:ext uri="{FF2B5EF4-FFF2-40B4-BE49-F238E27FC236}">
                <a16:creationId xmlns:a16="http://schemas.microsoft.com/office/drawing/2014/main" id="{76EFDE51-1582-1C15-E559-0AAC541C8940}"/>
              </a:ext>
            </a:extLst>
          </p:cNvPr>
          <p:cNvSpPr txBox="1"/>
          <p:nvPr/>
        </p:nvSpPr>
        <p:spPr>
          <a:xfrm>
            <a:off x="0" y="1624273"/>
            <a:ext cx="12075085" cy="307777"/>
          </a:xfrm>
          <a:prstGeom prst="rect">
            <a:avLst/>
          </a:prstGeom>
          <a:solidFill>
            <a:srgbClr val="2E3643"/>
          </a:solidFill>
        </p:spPr>
        <p:txBody>
          <a:bodyPr wrap="square" rtlCol="0">
            <a:spAutoFit/>
          </a:bodyPr>
          <a:lstStyle>
            <a:defPPr>
              <a:defRPr lang="en-US"/>
            </a:defPPr>
            <a:lvl1pPr>
              <a:defRPr sz="1400" b="1">
                <a:solidFill>
                  <a:schemeClr val="bg1"/>
                </a:solidFill>
                <a:latin typeface="+mj-lt"/>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alibri Light" panose="020F0302020204030204"/>
                <a:ea typeface="+mn-ea"/>
                <a:cs typeface="+mn-cs"/>
              </a:rPr>
              <a:t>             Engagements and Assignments</a:t>
            </a:r>
          </a:p>
        </p:txBody>
      </p:sp>
      <p:sp>
        <p:nvSpPr>
          <p:cNvPr id="10" name="TextBox 9">
            <a:extLst>
              <a:ext uri="{FF2B5EF4-FFF2-40B4-BE49-F238E27FC236}">
                <a16:creationId xmlns:a16="http://schemas.microsoft.com/office/drawing/2014/main" id="{3BB7EA74-608C-BE1F-D658-EE54AEA64275}"/>
              </a:ext>
            </a:extLst>
          </p:cNvPr>
          <p:cNvSpPr txBox="1"/>
          <p:nvPr/>
        </p:nvSpPr>
        <p:spPr>
          <a:xfrm>
            <a:off x="0" y="4432109"/>
            <a:ext cx="5970277" cy="307777"/>
          </a:xfrm>
          <a:prstGeom prst="rect">
            <a:avLst/>
          </a:prstGeom>
          <a:solidFill>
            <a:srgbClr val="2E3643"/>
          </a:solidFill>
        </p:spPr>
        <p:txBody>
          <a:bodyPr wrap="square" rtlCol="0">
            <a:spAutoFit/>
          </a:bodyPr>
          <a:lstStyle>
            <a:defPPr>
              <a:defRPr lang="en-US"/>
            </a:defPPr>
            <a:lvl1pPr>
              <a:defRPr sz="1400" b="1">
                <a:solidFill>
                  <a:schemeClr val="bg1"/>
                </a:solidFill>
                <a:latin typeface="+mj-lt"/>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alibri Light" panose="020F0302020204030204"/>
                <a:ea typeface="+mn-ea"/>
                <a:cs typeface="+mn-cs"/>
              </a:rPr>
              <a:t>             Key Skills and Industry Expertise</a:t>
            </a:r>
          </a:p>
        </p:txBody>
      </p:sp>
      <p:pic>
        <p:nvPicPr>
          <p:cNvPr id="4" name="Picture 2">
            <a:extLst>
              <a:ext uri="{FF2B5EF4-FFF2-40B4-BE49-F238E27FC236}">
                <a16:creationId xmlns:a16="http://schemas.microsoft.com/office/drawing/2014/main" id="{FDAEF512-EAC1-2093-0D1B-FE0853008A1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rcRect l="9524" r="9524"/>
          <a:stretch/>
        </p:blipFill>
        <p:spPr bwMode="auto">
          <a:xfrm>
            <a:off x="11401685" y="-3890"/>
            <a:ext cx="814251" cy="1005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7191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Title 2">
            <a:extLst>
              <a:ext uri="{FF2B5EF4-FFF2-40B4-BE49-F238E27FC236}">
                <a16:creationId xmlns:a16="http://schemas.microsoft.com/office/drawing/2014/main" id="{3F6A9917-9099-4AD0-BD73-95EC7E3A2678}"/>
              </a:ext>
            </a:extLst>
          </p:cNvPr>
          <p:cNvSpPr>
            <a:spLocks noGrp="1"/>
          </p:cNvSpPr>
          <p:nvPr>
            <p:ph type="ctrTitle"/>
          </p:nvPr>
        </p:nvSpPr>
        <p:spPr>
          <a:xfrm>
            <a:off x="556009" y="406458"/>
            <a:ext cx="11635991" cy="864056"/>
          </a:xfrm>
        </p:spPr>
        <p:txBody>
          <a:bodyPr/>
          <a:lstStyle/>
          <a:p>
            <a:r>
              <a:rPr lang="en-US" sz="2800" kern="0">
                <a:solidFill>
                  <a:schemeClr val="tx1"/>
                </a:solidFill>
                <a:cs typeface="Calibri Light" panose="020F0302020204030204" pitchFamily="34" charset="0"/>
              </a:rPr>
              <a:t>Sanjay Joshi -</a:t>
            </a:r>
            <a:r>
              <a:rPr lang="en-US" sz="2800" kern="0">
                <a:cs typeface="Calibri Light" panose="020F0302020204030204" pitchFamily="34" charset="0"/>
              </a:rPr>
              <a:t> </a:t>
            </a:r>
            <a:r>
              <a:rPr lang="en-US" sz="2000"/>
              <a:t>Appian Architect</a:t>
            </a:r>
            <a:endParaRPr lang="en-US" sz="2800" kern="0">
              <a:cs typeface="Calibri Light" panose="020F0302020204030204" pitchFamily="34" charset="0"/>
            </a:endParaRPr>
          </a:p>
        </p:txBody>
      </p:sp>
      <p:sp>
        <p:nvSpPr>
          <p:cNvPr id="2" name="Content Placeholder 2">
            <a:extLst>
              <a:ext uri="{FF2B5EF4-FFF2-40B4-BE49-F238E27FC236}">
                <a16:creationId xmlns:a16="http://schemas.microsoft.com/office/drawing/2014/main" id="{261F2DFC-B988-724D-F633-AC48968BDE99}"/>
              </a:ext>
            </a:extLst>
          </p:cNvPr>
          <p:cNvSpPr txBox="1">
            <a:spLocks/>
          </p:cNvSpPr>
          <p:nvPr/>
        </p:nvSpPr>
        <p:spPr>
          <a:xfrm>
            <a:off x="522514" y="756924"/>
            <a:ext cx="10439836" cy="687019"/>
          </a:xfrm>
          <a:prstGeom prst="rect">
            <a:avLst/>
          </a:prstGeom>
        </p:spPr>
        <p:txBody>
          <a:bodyPr vert="horz" lIns="91440" tIns="45720" rIns="91440" bIns="45720" rtlCol="0" anchor="t">
            <a:noAutofit/>
          </a:bodyPr>
          <a:lstStyle>
            <a:lvl1pPr marL="0" indent="0" algn="l" defTabSz="914400" rtl="0" eaLnBrk="1" latinLnBrk="0" hangingPunct="1">
              <a:spcBef>
                <a:spcPts val="600"/>
              </a:spcBef>
              <a:spcAft>
                <a:spcPts val="400"/>
              </a:spcAft>
              <a:buFontTx/>
              <a:buNone/>
              <a:defRPr sz="2400" kern="1200">
                <a:solidFill>
                  <a:schemeClr val="accent1"/>
                </a:solidFill>
                <a:latin typeface="Trebuchet MS" pitchFamily="34" charset="0"/>
                <a:ea typeface="+mn-ea"/>
                <a:cs typeface="+mn-cs"/>
              </a:defRPr>
            </a:lvl1pPr>
            <a:lvl2pPr marL="512763" indent="-285750" algn="l" defTabSz="914400" rtl="0" eaLnBrk="1" latinLnBrk="0" hangingPunct="1">
              <a:spcBef>
                <a:spcPct val="20000"/>
              </a:spcBef>
              <a:buFontTx/>
              <a:buBlip>
                <a:blip r:embed="rId2"/>
              </a:buBlip>
              <a:defRPr sz="2000" kern="1200">
                <a:solidFill>
                  <a:schemeClr val="tx1"/>
                </a:solidFill>
                <a:latin typeface="Century Gothic" pitchFamily="34" charset="0"/>
                <a:ea typeface="+mn-ea"/>
                <a:cs typeface="+mn-cs"/>
              </a:defRPr>
            </a:lvl2pPr>
            <a:lvl3pPr marL="739775" indent="-228600" algn="l" defTabSz="914400" rtl="0" eaLnBrk="1" latinLnBrk="0" hangingPunct="1">
              <a:spcBef>
                <a:spcPct val="20000"/>
              </a:spcBef>
              <a:buClr>
                <a:schemeClr val="accent1"/>
              </a:buClr>
              <a:buFont typeface="Arial" pitchFamily="34" charset="0"/>
              <a:buChar char="+"/>
              <a:defRPr sz="1600" kern="1200">
                <a:solidFill>
                  <a:schemeClr val="tx1"/>
                </a:solidFill>
                <a:latin typeface="Century Gothic" pitchFamily="34" charset="0"/>
                <a:ea typeface="+mn-ea"/>
                <a:cs typeface="+mn-cs"/>
              </a:defRPr>
            </a:lvl3pPr>
            <a:lvl4pPr marL="974725" indent="-228600" algn="l" defTabSz="914400" rtl="0" eaLnBrk="1" latinLnBrk="0" hangingPunct="1">
              <a:spcBef>
                <a:spcPct val="20000"/>
              </a:spcBef>
              <a:buClr>
                <a:schemeClr val="accent1"/>
              </a:buClr>
              <a:buFont typeface="Century Gothic" pitchFamily="34" charset="0"/>
              <a:buChar char="&gt;"/>
              <a:defRPr sz="1600" kern="1200">
                <a:solidFill>
                  <a:schemeClr val="tx1"/>
                </a:solidFill>
                <a:latin typeface="Century Gothic" pitchFamily="34" charset="0"/>
                <a:ea typeface="+mn-ea"/>
                <a:cs typeface="+mn-cs"/>
              </a:defRPr>
            </a:lvl4pPr>
            <a:lvl5pPr marL="1200150" indent="-228600" algn="l" defTabSz="914400" rtl="0" eaLnBrk="1" latinLnBrk="0" hangingPunct="1">
              <a:spcBef>
                <a:spcPct val="20000"/>
              </a:spcBef>
              <a:buClr>
                <a:srgbClr val="676767"/>
              </a:buClr>
              <a:buFont typeface="Arial" pitchFamily="34" charset="0"/>
              <a:buChar char="+"/>
              <a:defRPr sz="1600" kern="1200">
                <a:solidFill>
                  <a:schemeClr val="tx1"/>
                </a:solidFill>
                <a:latin typeface="Century Gothic"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400"/>
              </a:spcAft>
              <a:buClr>
                <a:srgbClr val="005071"/>
              </a:buClr>
              <a:buSzTx/>
              <a:buFontTx/>
              <a:buNone/>
              <a:tabLst/>
              <a:defRPr/>
            </a:pPr>
            <a:r>
              <a:rPr lang="en-IN" sz="1400">
                <a:solidFill>
                  <a:srgbClr val="000000"/>
                </a:solidFill>
                <a:latin typeface="Calibri" panose="020F0502020204030204"/>
              </a:rPr>
              <a:t>Technical Architect with 13+ years of experience across multiple domains. Over 8 years of experience in delivering projects using BPM (Appian), RPA.</a:t>
            </a:r>
          </a:p>
        </p:txBody>
      </p:sp>
      <p:sp>
        <p:nvSpPr>
          <p:cNvPr id="5" name="Rectangle 4">
            <a:extLst>
              <a:ext uri="{FF2B5EF4-FFF2-40B4-BE49-F238E27FC236}">
                <a16:creationId xmlns:a16="http://schemas.microsoft.com/office/drawing/2014/main" id="{C0693A6F-7396-CEED-9BFF-45C3A744ED26}"/>
              </a:ext>
            </a:extLst>
          </p:cNvPr>
          <p:cNvSpPr/>
          <p:nvPr/>
        </p:nvSpPr>
        <p:spPr>
          <a:xfrm>
            <a:off x="556009" y="4759408"/>
            <a:ext cx="5414268" cy="1446550"/>
          </a:xfrm>
          <a:prstGeom prst="rect">
            <a:avLst/>
          </a:prstGeom>
        </p:spPr>
        <p:txBody>
          <a:bodyPr wrap="square" lIns="91440" tIns="45720" rIns="91440" bIns="45720" anchor="t">
            <a:spAutoFit/>
          </a:bodyPr>
          <a:lstStyle/>
          <a:p>
            <a:pPr marL="0" marR="0" lvl="0" indent="-226695" algn="just" defTabSz="457200" rtl="0" eaLnBrk="1" fontAlgn="base" latinLnBrk="0" hangingPunct="1">
              <a:lnSpc>
                <a:spcPct val="100000"/>
              </a:lnSpc>
              <a:spcBef>
                <a:spcPts val="0"/>
              </a:spcBef>
              <a:spcAft>
                <a:spcPts val="0"/>
              </a:spcAft>
              <a:buClr>
                <a:srgbClr val="005071"/>
              </a:buClr>
              <a:buSzTx/>
              <a:buFont typeface="Arial" panose="020B0604020202020204" pitchFamily="34" charset="0"/>
              <a:buChar char="•"/>
              <a:tabLst>
                <a:tab pos="228600" algn="l"/>
                <a:tab pos="457200" algn="l"/>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Workflow: Appian</a:t>
            </a:r>
            <a:endParaRPr lang="en-US">
              <a:ea typeface="+mn-ea"/>
              <a:cs typeface="+mn-cs"/>
            </a:endParaRPr>
          </a:p>
          <a:p>
            <a:pPr marL="0" marR="0" lvl="0" indent="-226695" algn="just" defTabSz="457200" rtl="0" eaLnBrk="1" fontAlgn="base" latinLnBrk="0" hangingPunct="1">
              <a:lnSpc>
                <a:spcPct val="100000"/>
              </a:lnSpc>
              <a:spcBef>
                <a:spcPts val="0"/>
              </a:spcBef>
              <a:spcAft>
                <a:spcPts val="0"/>
              </a:spcAft>
              <a:buClr>
                <a:srgbClr val="005071"/>
              </a:buClr>
              <a:buSzTx/>
              <a:buFont typeface="Arial" panose="020B0604020202020204" pitchFamily="34" charset="0"/>
              <a:buChar char="•"/>
              <a:tabLst>
                <a:tab pos="228600" algn="l"/>
                <a:tab pos="457200" algn="l"/>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RPA: Blue Prism</a:t>
            </a:r>
            <a:endParaRPr lang="en-US" sz="1100" b="0" i="0" u="none" strike="noStrike" kern="1200" cap="none" spc="0" normalizeH="0" baseline="0" noProof="0">
              <a:ln>
                <a:noFill/>
              </a:ln>
              <a:solidFill>
                <a:srgbClr val="000000"/>
              </a:solidFill>
              <a:effectLst/>
              <a:uLnTx/>
              <a:uFillTx/>
              <a:latin typeface="Calibri" panose="020F0502020204030204"/>
              <a:cs typeface="Calibri"/>
            </a:endParaRPr>
          </a:p>
          <a:p>
            <a:pPr marL="0" marR="0" lvl="0" indent="-226695" algn="just" defTabSz="457200" rtl="0" eaLnBrk="1" fontAlgn="base" latinLnBrk="0" hangingPunct="1">
              <a:lnSpc>
                <a:spcPct val="100000"/>
              </a:lnSpc>
              <a:spcBef>
                <a:spcPts val="0"/>
              </a:spcBef>
              <a:spcAft>
                <a:spcPts val="0"/>
              </a:spcAft>
              <a:buClr>
                <a:srgbClr val="005071"/>
              </a:buClr>
              <a:buSzTx/>
              <a:buFont typeface="Arial" panose="020B0604020202020204" pitchFamily="34" charset="0"/>
              <a:buChar char="•"/>
              <a:tabLst>
                <a:tab pos="228600" algn="l"/>
                <a:tab pos="457200" algn="l"/>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ETL: Informatica</a:t>
            </a:r>
            <a:endParaRPr lang="en-US" sz="1100" b="0" i="0" u="none" strike="noStrike" kern="1200" cap="none" spc="0" normalizeH="0" baseline="0" noProof="0">
              <a:ln>
                <a:noFill/>
              </a:ln>
              <a:solidFill>
                <a:srgbClr val="000000"/>
              </a:solidFill>
              <a:effectLst/>
              <a:uLnTx/>
              <a:uFillTx/>
              <a:latin typeface="Calibri" panose="020F0502020204030204"/>
              <a:cs typeface="Calibri"/>
            </a:endParaRPr>
          </a:p>
          <a:p>
            <a:pPr marL="0" marR="0" lvl="0" indent="-226695" algn="just" defTabSz="457200" rtl="0" eaLnBrk="1" fontAlgn="base" latinLnBrk="0" hangingPunct="1">
              <a:lnSpc>
                <a:spcPct val="100000"/>
              </a:lnSpc>
              <a:spcBef>
                <a:spcPts val="0"/>
              </a:spcBef>
              <a:spcAft>
                <a:spcPts val="0"/>
              </a:spcAft>
              <a:buClr>
                <a:srgbClr val="005071"/>
              </a:buClr>
              <a:buSzTx/>
              <a:buFont typeface="Arial" panose="020B0604020202020204" pitchFamily="34" charset="0"/>
              <a:buChar char="•"/>
              <a:tabLst>
                <a:tab pos="228600" algn="l"/>
                <a:tab pos="457200" algn="l"/>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Database: MS SQL, My SQL, Maria DB, Teradata</a:t>
            </a:r>
            <a:endParaRPr lang="en-US" sz="1100" b="0" i="0" u="none" strike="noStrike" kern="1200" cap="none" spc="0" normalizeH="0" baseline="0" noProof="0">
              <a:ln>
                <a:noFill/>
              </a:ln>
              <a:solidFill>
                <a:srgbClr val="000000"/>
              </a:solidFill>
              <a:effectLst/>
              <a:uLnTx/>
              <a:uFillTx/>
              <a:latin typeface="Calibri" panose="020F0502020204030204"/>
              <a:cs typeface="Calibri"/>
            </a:endParaRPr>
          </a:p>
          <a:p>
            <a:pPr marL="0" marR="0" lvl="0" indent="-226695" algn="just" defTabSz="457200" rtl="0" eaLnBrk="1" fontAlgn="base" latinLnBrk="0" hangingPunct="1">
              <a:lnSpc>
                <a:spcPct val="100000"/>
              </a:lnSpc>
              <a:spcBef>
                <a:spcPts val="0"/>
              </a:spcBef>
              <a:spcAft>
                <a:spcPts val="0"/>
              </a:spcAft>
              <a:buClr>
                <a:srgbClr val="005071"/>
              </a:buClr>
              <a:buSzTx/>
              <a:buFont typeface="Arial" panose="020B0604020202020204" pitchFamily="34" charset="0"/>
              <a:buChar char="•"/>
              <a:tabLst>
                <a:tab pos="228600" algn="l"/>
                <a:tab pos="457200" algn="l"/>
              </a:tabLst>
              <a:defRPr/>
            </a:pPr>
            <a:r>
              <a:rPr kumimoji="0" lang="en-GB" sz="1100" b="0" i="0" u="none" strike="noStrike" kern="1200" cap="none" spc="0" normalizeH="0" baseline="0" noProof="0">
                <a:ln>
                  <a:noFill/>
                </a:ln>
                <a:solidFill>
                  <a:srgbClr val="000000"/>
                </a:solidFill>
                <a:effectLst/>
                <a:uLnTx/>
                <a:uFillTx/>
                <a:latin typeface="Calibri" panose="020F0502020204030204"/>
                <a:ea typeface="+mn-ea"/>
                <a:cs typeface="+mn-cs"/>
              </a:rPr>
              <a:t>Languages:</a:t>
            </a:r>
            <a:r>
              <a:rPr kumimoji="0" lang="en-AU" sz="1100" b="0" i="0" u="none" strike="noStrike" kern="1200" cap="none" spc="0" normalizeH="0" baseline="0" noProof="0">
                <a:ln>
                  <a:noFill/>
                </a:ln>
                <a:solidFill>
                  <a:srgbClr val="000000"/>
                </a:solidFill>
                <a:effectLst/>
                <a:uLnTx/>
                <a:uFillTx/>
                <a:latin typeface="Calibri" panose="020F0502020204030204"/>
                <a:ea typeface="+mn-ea"/>
                <a:cs typeface="+mn-cs"/>
              </a:rPr>
              <a:t> COBOL, HTML</a:t>
            </a:r>
            <a:endParaRPr lang="en-US" sz="1100" b="0" i="0" u="none" strike="noStrike" kern="1200" cap="none" spc="0" normalizeH="0" baseline="0" noProof="0">
              <a:ln>
                <a:noFill/>
              </a:ln>
              <a:solidFill>
                <a:srgbClr val="000000"/>
              </a:solidFill>
              <a:effectLst/>
              <a:uLnTx/>
              <a:uFillTx/>
              <a:latin typeface="Calibri" panose="020F0502020204030204"/>
              <a:cs typeface="Calibri" panose="020F0502020204030204"/>
            </a:endParaRPr>
          </a:p>
          <a:p>
            <a:pPr indent="-226695" algn="just" fontAlgn="base">
              <a:buClr>
                <a:srgbClr val="005071"/>
              </a:buClr>
              <a:buFont typeface="Arial" panose="020B0604020202020204" pitchFamily="34" charset="0"/>
              <a:buChar char="•"/>
              <a:tabLst>
                <a:tab pos="228600" algn="l"/>
                <a:tab pos="457200" algn="l"/>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ALM Tools: JIRA, ADO, Confluence</a:t>
            </a:r>
            <a:r>
              <a:rPr lang="en-US" sz="1100">
                <a:solidFill>
                  <a:srgbClr val="000000"/>
                </a:solidFill>
                <a:latin typeface="Calibri" panose="020F0502020204030204"/>
              </a:rPr>
              <a:t>, Asana</a:t>
            </a:r>
            <a:endParaRPr lang="en-US" sz="1100" b="0" i="0" u="none" strike="noStrike" kern="1200" cap="none" spc="0" normalizeH="0" baseline="0" noProof="0">
              <a:ln>
                <a:noFill/>
              </a:ln>
              <a:solidFill>
                <a:srgbClr val="000000"/>
              </a:solidFill>
              <a:effectLst/>
              <a:uLnTx/>
              <a:uFillTx/>
              <a:latin typeface="Calibri" panose="020F0502020204030204"/>
              <a:cs typeface="Calibri" panose="020F0502020204030204"/>
            </a:endParaRPr>
          </a:p>
          <a:p>
            <a:pPr marL="0" marR="0" lvl="0" indent="-226695" algn="just" defTabSz="457200" rtl="0" eaLnBrk="1" fontAlgn="base" latinLnBrk="0" hangingPunct="1">
              <a:lnSpc>
                <a:spcPct val="100000"/>
              </a:lnSpc>
              <a:spcBef>
                <a:spcPts val="0"/>
              </a:spcBef>
              <a:spcAft>
                <a:spcPts val="0"/>
              </a:spcAft>
              <a:buClr>
                <a:srgbClr val="005071"/>
              </a:buClr>
              <a:buSzTx/>
              <a:buFont typeface="Arial" panose="020B0604020202020204" pitchFamily="34" charset="0"/>
              <a:buChar char="•"/>
              <a:tabLst>
                <a:tab pos="228600" algn="l"/>
                <a:tab pos="457200" algn="l"/>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Project Methodology: Agile, Scrum</a:t>
            </a:r>
            <a:endParaRPr lang="en-US" sz="1100" b="0" i="0" u="none" strike="noStrike" kern="1200" cap="none" spc="0" normalizeH="0" baseline="0" noProof="0">
              <a:ln>
                <a:noFill/>
              </a:ln>
              <a:solidFill>
                <a:srgbClr val="000000"/>
              </a:solidFill>
              <a:effectLst/>
              <a:uLnTx/>
              <a:uFillTx/>
              <a:latin typeface="Calibri" panose="020F0502020204030204"/>
              <a:cs typeface="Calibri"/>
            </a:endParaRPr>
          </a:p>
          <a:p>
            <a:pPr marL="0" marR="0" lvl="0" indent="-226695" algn="just" defTabSz="457200" rtl="0" eaLnBrk="1" fontAlgn="base" latinLnBrk="0" hangingPunct="1">
              <a:lnSpc>
                <a:spcPct val="100000"/>
              </a:lnSpc>
              <a:spcBef>
                <a:spcPts val="0"/>
              </a:spcBef>
              <a:spcAft>
                <a:spcPts val="0"/>
              </a:spcAft>
              <a:buClr>
                <a:srgbClr val="005071"/>
              </a:buClr>
              <a:buSzTx/>
              <a:buFont typeface="Arial" panose="020B0604020202020204" pitchFamily="34" charset="0"/>
              <a:buChar char="•"/>
              <a:tabLst>
                <a:tab pos="228600" algn="l"/>
                <a:tab pos="457200" algn="l"/>
              </a:tabLst>
              <a:defRPr/>
            </a:pPr>
            <a:endParaRPr lang="en-US" sz="1100" b="0" i="0" u="none" strike="noStrike" kern="1200" cap="none" spc="0" normalizeH="0" baseline="0" noProof="0">
              <a:ln>
                <a:noFill/>
              </a:ln>
              <a:solidFill>
                <a:srgbClr val="000000"/>
              </a:solidFill>
              <a:effectLst/>
              <a:uLnTx/>
              <a:uFillTx/>
              <a:latin typeface="Calibri" panose="020F0502020204030204"/>
              <a:cs typeface="Calibri"/>
            </a:endParaRPr>
          </a:p>
        </p:txBody>
      </p:sp>
      <p:sp>
        <p:nvSpPr>
          <p:cNvPr id="6" name="Rectangle 5">
            <a:extLst>
              <a:ext uri="{FF2B5EF4-FFF2-40B4-BE49-F238E27FC236}">
                <a16:creationId xmlns:a16="http://schemas.microsoft.com/office/drawing/2014/main" id="{56ABFBFD-AD97-CDD4-0ABB-8910FDB67AF3}"/>
              </a:ext>
            </a:extLst>
          </p:cNvPr>
          <p:cNvSpPr/>
          <p:nvPr/>
        </p:nvSpPr>
        <p:spPr>
          <a:xfrm>
            <a:off x="480712" y="1938183"/>
            <a:ext cx="11630885" cy="2026196"/>
          </a:xfrm>
          <a:prstGeom prst="rect">
            <a:avLst/>
          </a:prstGeom>
        </p:spPr>
        <p:txBody>
          <a:bodyPr wrap="square" lIns="91440" tIns="45720" rIns="91440" bIns="45720" anchor="t">
            <a:spAutoFit/>
          </a:bodyPr>
          <a:lstStyle/>
          <a:p>
            <a:pPr marL="285750" marR="0" lvl="0" indent="-285750" algn="l" defTabSz="457200" rtl="0" eaLnBrk="1" fontAlgn="base" latinLnBrk="0" hangingPunct="1">
              <a:lnSpc>
                <a:spcPct val="100000"/>
              </a:lnSpc>
              <a:spcBef>
                <a:spcPct val="0"/>
              </a:spcBef>
              <a:spcAft>
                <a:spcPts val="400"/>
              </a:spcAft>
              <a:buClr>
                <a:srgbClr val="005071"/>
              </a:buClr>
              <a:buSzTx/>
              <a:buFont typeface="Arial" panose="020B0604020202020204" pitchFamily="34" charset="0"/>
              <a:buChar char="•"/>
              <a:tabLst>
                <a:tab pos="228600" algn="l"/>
                <a:tab pos="457200" algn="l"/>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Over </a:t>
            </a:r>
            <a:r>
              <a:rPr lang="en-US" sz="1100">
                <a:solidFill>
                  <a:srgbClr val="000000"/>
                </a:solidFill>
                <a:latin typeface="Calibri" panose="020F0502020204030204"/>
              </a:rPr>
              <a:t>13</a:t>
            </a: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 years of diverse experience in architecture, design, development, implementation and support-activities</a:t>
            </a:r>
          </a:p>
          <a:p>
            <a:pPr marL="285750" marR="0" lvl="0" indent="-285750" algn="l" defTabSz="457200" rtl="0" eaLnBrk="1" fontAlgn="base" latinLnBrk="0" hangingPunct="1">
              <a:lnSpc>
                <a:spcPct val="100000"/>
              </a:lnSpc>
              <a:spcBef>
                <a:spcPct val="0"/>
              </a:spcBef>
              <a:spcAft>
                <a:spcPts val="400"/>
              </a:spcAft>
              <a:buClr>
                <a:srgbClr val="005071"/>
              </a:buClr>
              <a:buSzTx/>
              <a:buFont typeface="Arial" panose="020B0604020202020204" pitchFamily="34" charset="0"/>
              <a:buChar char="•"/>
              <a:tabLst>
                <a:tab pos="228600" algn="l"/>
                <a:tab pos="457200" algn="l"/>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Adept in Appian BPM solution design, application development and consulting Business Process Automation and Robotics Process Automation</a:t>
            </a:r>
            <a:endParaRPr lang="en-US" sz="1100" b="0" i="0" u="none" strike="noStrike" kern="1200" cap="none" spc="0" normalizeH="0" baseline="0" noProof="0">
              <a:ln>
                <a:noFill/>
              </a:ln>
              <a:solidFill>
                <a:srgbClr val="000000"/>
              </a:solidFill>
              <a:effectLst/>
              <a:uLnTx/>
              <a:uFillTx/>
              <a:latin typeface="Calibri" panose="020F0502020204030204"/>
              <a:cs typeface="Calibri"/>
            </a:endParaRPr>
          </a:p>
          <a:p>
            <a:pPr marL="285750" marR="0" lvl="0" indent="-285750" algn="l" defTabSz="457200" rtl="0" eaLnBrk="1" fontAlgn="base" latinLnBrk="0" hangingPunct="1">
              <a:lnSpc>
                <a:spcPct val="100000"/>
              </a:lnSpc>
              <a:spcBef>
                <a:spcPct val="0"/>
              </a:spcBef>
              <a:spcAft>
                <a:spcPts val="400"/>
              </a:spcAft>
              <a:buClr>
                <a:srgbClr val="005071"/>
              </a:buClr>
              <a:buSzTx/>
              <a:buFont typeface="Arial" panose="020B0604020202020204" pitchFamily="34" charset="0"/>
              <a:buChar char="•"/>
              <a:tabLst>
                <a:tab pos="228600" algn="l"/>
                <a:tab pos="457200" algn="l"/>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Exposure to implementation of Appian feature like Integration, process modelling, SAIL, RPA, records, reports.</a:t>
            </a:r>
            <a:endParaRPr lang="en-US" sz="1100" b="0" i="0" u="none" strike="noStrike" kern="1200" cap="none" spc="0" normalizeH="0" baseline="0" noProof="0">
              <a:ln>
                <a:noFill/>
              </a:ln>
              <a:solidFill>
                <a:srgbClr val="000000"/>
              </a:solidFill>
              <a:effectLst/>
              <a:uLnTx/>
              <a:uFillTx/>
              <a:latin typeface="Calibri" panose="020F0502020204030204"/>
              <a:cs typeface="Calibri"/>
            </a:endParaRPr>
          </a:p>
          <a:p>
            <a:pPr marL="285750" marR="0" lvl="0" indent="-285750" algn="l" defTabSz="457200" rtl="0" eaLnBrk="1" fontAlgn="base" latinLnBrk="0" hangingPunct="1">
              <a:lnSpc>
                <a:spcPct val="100000"/>
              </a:lnSpc>
              <a:spcBef>
                <a:spcPct val="0"/>
              </a:spcBef>
              <a:spcAft>
                <a:spcPts val="400"/>
              </a:spcAft>
              <a:buClr>
                <a:srgbClr val="005071"/>
              </a:buClr>
              <a:buSzTx/>
              <a:buFont typeface="Arial" panose="020B0604020202020204" pitchFamily="34" charset="0"/>
              <a:buChar char="•"/>
              <a:tabLst>
                <a:tab pos="228600" algn="l"/>
                <a:tab pos="457200" algn="l"/>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Demonstrated mastery in evaluating requirements for business application integration and process automation</a:t>
            </a:r>
            <a:endParaRPr lang="en-US" sz="1100" b="0" i="0" u="none" strike="noStrike" kern="1200" cap="none" spc="0" normalizeH="0" baseline="0" noProof="0">
              <a:ln>
                <a:noFill/>
              </a:ln>
              <a:solidFill>
                <a:srgbClr val="000000"/>
              </a:solidFill>
              <a:effectLst/>
              <a:uLnTx/>
              <a:uFillTx/>
              <a:latin typeface="Calibri" panose="020F0502020204030204"/>
              <a:cs typeface="Calibri"/>
            </a:endParaRPr>
          </a:p>
          <a:p>
            <a:pPr marL="285750" marR="0" lvl="0" indent="-285750" algn="l" defTabSz="457200" rtl="0" eaLnBrk="1" fontAlgn="base" latinLnBrk="0" hangingPunct="1">
              <a:lnSpc>
                <a:spcPct val="100000"/>
              </a:lnSpc>
              <a:spcBef>
                <a:spcPct val="0"/>
              </a:spcBef>
              <a:spcAft>
                <a:spcPts val="400"/>
              </a:spcAft>
              <a:buClr>
                <a:srgbClr val="005071"/>
              </a:buClr>
              <a:buSzTx/>
              <a:buFont typeface="Arial" panose="020B0604020202020204" pitchFamily="34" charset="0"/>
              <a:buChar char="•"/>
              <a:tabLst>
                <a:tab pos="228600" algn="l"/>
                <a:tab pos="457200" algn="l"/>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Proven mentor and training with expertise in communicating across organizational levels with cross functional teams</a:t>
            </a:r>
            <a:endParaRPr lang="en-US" sz="1100" b="0" i="0" u="none" strike="noStrike" kern="1200" cap="none" spc="0" normalizeH="0" baseline="0" noProof="0">
              <a:ln>
                <a:noFill/>
              </a:ln>
              <a:solidFill>
                <a:srgbClr val="000000"/>
              </a:solidFill>
              <a:effectLst/>
              <a:uLnTx/>
              <a:uFillTx/>
              <a:latin typeface="Calibri" panose="020F0502020204030204"/>
              <a:cs typeface="Calibri"/>
            </a:endParaRPr>
          </a:p>
          <a:p>
            <a:pPr marL="285750" marR="0" lvl="0" indent="-285750" algn="l" defTabSz="457200" rtl="0" eaLnBrk="1" fontAlgn="base" latinLnBrk="0" hangingPunct="1">
              <a:lnSpc>
                <a:spcPct val="100000"/>
              </a:lnSpc>
              <a:spcBef>
                <a:spcPct val="0"/>
              </a:spcBef>
              <a:spcAft>
                <a:spcPts val="400"/>
              </a:spcAft>
              <a:buClr>
                <a:srgbClr val="005071"/>
              </a:buClr>
              <a:buSzTx/>
              <a:buFont typeface="Arial" panose="020B0604020202020204" pitchFamily="34" charset="0"/>
              <a:buChar char="•"/>
              <a:tabLst>
                <a:tab pos="228600" algn="l"/>
                <a:tab pos="457200" algn="l"/>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Developed a Business Solution using Appian, which is listed on the Appian App Marketplace</a:t>
            </a:r>
            <a:endParaRPr lang="en-US" sz="1100" b="0" i="0" u="none" strike="noStrike" kern="1200" cap="none" spc="0" normalizeH="0" baseline="0" noProof="0">
              <a:ln>
                <a:noFill/>
              </a:ln>
              <a:solidFill>
                <a:srgbClr val="000000"/>
              </a:solidFill>
              <a:effectLst/>
              <a:uLnTx/>
              <a:uFillTx/>
              <a:latin typeface="Calibri" panose="020F0502020204030204"/>
              <a:cs typeface="Calibri"/>
            </a:endParaRPr>
          </a:p>
          <a:p>
            <a:pPr marL="285750" marR="0" lvl="0" indent="-285750" algn="l" defTabSz="457200" rtl="0" eaLnBrk="1" fontAlgn="base" latinLnBrk="0" hangingPunct="1">
              <a:lnSpc>
                <a:spcPct val="100000"/>
              </a:lnSpc>
              <a:spcBef>
                <a:spcPct val="0"/>
              </a:spcBef>
              <a:spcAft>
                <a:spcPts val="400"/>
              </a:spcAft>
              <a:buClr>
                <a:srgbClr val="005071"/>
              </a:buClr>
              <a:buSzTx/>
              <a:buFont typeface="Arial" panose="020B0604020202020204" pitchFamily="34" charset="0"/>
              <a:buChar char="•"/>
              <a:tabLst>
                <a:tab pos="228600" algn="l"/>
                <a:tab pos="457200" algn="l"/>
              </a:tabLst>
              <a:defRPr/>
            </a:pPr>
            <a:r>
              <a:rPr kumimoji="0" lang="en-IN" sz="1100" b="0" i="0" u="none" strike="noStrike" kern="1200" cap="none" spc="0" normalizeH="0" baseline="0" noProof="0">
                <a:ln>
                  <a:noFill/>
                </a:ln>
                <a:solidFill>
                  <a:srgbClr val="000000"/>
                </a:solidFill>
                <a:effectLst/>
                <a:uLnTx/>
                <a:uFillTx/>
                <a:latin typeface="Calibri" panose="020F0502020204030204"/>
                <a:ea typeface="+mn-ea"/>
                <a:cs typeface="+mn-cs"/>
              </a:rPr>
              <a:t>Created Design standards, guidelines, best practices w.r.t requirements as well as performance metrics.</a:t>
            </a: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endParaRPr>
          </a:p>
          <a:p>
            <a:pPr marL="285750" marR="0" lvl="0" indent="-285750" algn="l" defTabSz="457200" rtl="0" eaLnBrk="1" fontAlgn="base" latinLnBrk="0" hangingPunct="1">
              <a:lnSpc>
                <a:spcPct val="100000"/>
              </a:lnSpc>
              <a:spcBef>
                <a:spcPct val="0"/>
              </a:spcBef>
              <a:spcAft>
                <a:spcPts val="400"/>
              </a:spcAft>
              <a:buClr>
                <a:srgbClr val="005071"/>
              </a:buClr>
              <a:buSzTx/>
              <a:buFont typeface="Arial" panose="020B0604020202020204" pitchFamily="34" charset="0"/>
              <a:buChar char="•"/>
              <a:tabLst>
                <a:tab pos="228600" algn="l"/>
                <a:tab pos="457200" algn="l"/>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Skilled in extensive Agile application development : Scrum and Kanban Framework.</a:t>
            </a:r>
            <a:endParaRPr lang="en-US" sz="1100" b="0" i="0" u="none" strike="noStrike" kern="1200" cap="none" spc="0" normalizeH="0" baseline="0" noProof="0">
              <a:ln>
                <a:noFill/>
              </a:ln>
              <a:solidFill>
                <a:srgbClr val="000000"/>
              </a:solidFill>
              <a:effectLst/>
              <a:uLnTx/>
              <a:uFillTx/>
              <a:latin typeface="Calibri" panose="020F0502020204030204"/>
              <a:cs typeface="Calibri"/>
            </a:endParaRPr>
          </a:p>
          <a:p>
            <a:pPr marL="285750" marR="0" lvl="0" indent="-285750" algn="l" defTabSz="457200" rtl="0" eaLnBrk="1" fontAlgn="base" latinLnBrk="0" hangingPunct="1">
              <a:lnSpc>
                <a:spcPct val="100000"/>
              </a:lnSpc>
              <a:spcBef>
                <a:spcPct val="0"/>
              </a:spcBef>
              <a:spcAft>
                <a:spcPts val="400"/>
              </a:spcAft>
              <a:buClr>
                <a:srgbClr val="005071"/>
              </a:buClr>
              <a:buSzTx/>
              <a:buFont typeface="Arial" panose="020B0604020202020204" pitchFamily="34" charset="0"/>
              <a:buChar char="•"/>
              <a:tabLst>
                <a:tab pos="228600" algn="l"/>
                <a:tab pos="457200" algn="l"/>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Rich domain experience - Insurance, Banking.</a:t>
            </a:r>
            <a:endParaRPr lang="en-US" sz="1100" b="0" i="0" u="none" strike="noStrike" kern="1200" cap="none" spc="0" normalizeH="0" baseline="0" noProof="0">
              <a:ln>
                <a:noFill/>
              </a:ln>
              <a:solidFill>
                <a:srgbClr val="000000"/>
              </a:solidFill>
              <a:effectLst/>
              <a:uLnTx/>
              <a:uFillTx/>
              <a:latin typeface="Calibri" panose="020F0502020204030204"/>
              <a:cs typeface="Calibri"/>
            </a:endParaRPr>
          </a:p>
        </p:txBody>
      </p:sp>
      <p:sp>
        <p:nvSpPr>
          <p:cNvPr id="7" name="Rectangle 6">
            <a:extLst>
              <a:ext uri="{FF2B5EF4-FFF2-40B4-BE49-F238E27FC236}">
                <a16:creationId xmlns:a16="http://schemas.microsoft.com/office/drawing/2014/main" id="{9FA3AD89-4CBB-664C-ABFC-07DA5AADF8D2}"/>
              </a:ext>
            </a:extLst>
          </p:cNvPr>
          <p:cNvSpPr/>
          <p:nvPr/>
        </p:nvSpPr>
        <p:spPr>
          <a:xfrm>
            <a:off x="6128174" y="4765713"/>
            <a:ext cx="6063826" cy="769441"/>
          </a:xfrm>
          <a:prstGeom prst="rect">
            <a:avLst/>
          </a:prstGeom>
        </p:spPr>
        <p:txBody>
          <a:bodyPr wrap="square">
            <a:spAutoFit/>
          </a:bodyPr>
          <a:lstStyle/>
          <a:p>
            <a:pPr marL="0" marR="0" lvl="0" indent="-227013" algn="just" defTabSz="457200" rtl="0" eaLnBrk="1" fontAlgn="base" latinLnBrk="0" hangingPunct="1">
              <a:lnSpc>
                <a:spcPct val="100000"/>
              </a:lnSpc>
              <a:spcBef>
                <a:spcPts val="0"/>
              </a:spcBef>
              <a:spcAft>
                <a:spcPts val="0"/>
              </a:spcAft>
              <a:buClr>
                <a:srgbClr val="005071"/>
              </a:buClr>
              <a:buSzTx/>
              <a:buFont typeface="Arial" panose="020B0604020202020204" pitchFamily="34" charset="0"/>
              <a:buChar char="•"/>
              <a:tabLst>
                <a:tab pos="228600" algn="l"/>
                <a:tab pos="457200" algn="l"/>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B.Tech. in Computer Science &amp; Engineering</a:t>
            </a:r>
          </a:p>
          <a:p>
            <a:pPr marL="0" marR="0" lvl="0" indent="-227013" algn="just" defTabSz="457200" rtl="0" eaLnBrk="1" fontAlgn="base" latinLnBrk="0" hangingPunct="1">
              <a:lnSpc>
                <a:spcPct val="100000"/>
              </a:lnSpc>
              <a:spcBef>
                <a:spcPts val="0"/>
              </a:spcBef>
              <a:spcAft>
                <a:spcPts val="0"/>
              </a:spcAft>
              <a:buClr>
                <a:srgbClr val="005071"/>
              </a:buClr>
              <a:buSzTx/>
              <a:buFont typeface="Arial" panose="020B0604020202020204" pitchFamily="34" charset="0"/>
              <a:buChar char="•"/>
              <a:tabLst>
                <a:tab pos="228600" algn="l"/>
                <a:tab pos="457200" algn="l"/>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Appian Lead Developer Certified</a:t>
            </a:r>
          </a:p>
          <a:p>
            <a:pPr marL="0" marR="0" lvl="0" indent="-227013" algn="just" defTabSz="457200" rtl="0" eaLnBrk="1" fontAlgn="base" latinLnBrk="0" hangingPunct="1">
              <a:lnSpc>
                <a:spcPct val="100000"/>
              </a:lnSpc>
              <a:spcBef>
                <a:spcPts val="0"/>
              </a:spcBef>
              <a:spcAft>
                <a:spcPts val="0"/>
              </a:spcAft>
              <a:buClr>
                <a:srgbClr val="005071"/>
              </a:buClr>
              <a:buSzTx/>
              <a:buFont typeface="Arial" panose="020B0604020202020204" pitchFamily="34" charset="0"/>
              <a:buChar char="•"/>
              <a:tabLst>
                <a:tab pos="228600" algn="l"/>
                <a:tab pos="457200" algn="l"/>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Blue Prism RPA Certified</a:t>
            </a:r>
          </a:p>
          <a:p>
            <a:pPr marL="0" marR="0" lvl="0" indent="-227013" algn="just" defTabSz="457200" rtl="0" eaLnBrk="1" fontAlgn="base" latinLnBrk="0" hangingPunct="1">
              <a:lnSpc>
                <a:spcPct val="100000"/>
              </a:lnSpc>
              <a:spcBef>
                <a:spcPts val="0"/>
              </a:spcBef>
              <a:spcAft>
                <a:spcPts val="0"/>
              </a:spcAft>
              <a:buClr>
                <a:srgbClr val="005071"/>
              </a:buClr>
              <a:buSzTx/>
              <a:buFont typeface="Arial" panose="020B0604020202020204" pitchFamily="34" charset="0"/>
              <a:buChar char="•"/>
              <a:tabLst>
                <a:tab pos="228600" algn="l"/>
                <a:tab pos="457200" algn="l"/>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Certified Scrum Master</a:t>
            </a:r>
          </a:p>
        </p:txBody>
      </p:sp>
      <p:sp>
        <p:nvSpPr>
          <p:cNvPr id="8" name="TextBox 7">
            <a:extLst>
              <a:ext uri="{FF2B5EF4-FFF2-40B4-BE49-F238E27FC236}">
                <a16:creationId xmlns:a16="http://schemas.microsoft.com/office/drawing/2014/main" id="{EB5F130E-4CEE-388A-7E17-3BD3A86F5B01}"/>
              </a:ext>
            </a:extLst>
          </p:cNvPr>
          <p:cNvSpPr txBox="1"/>
          <p:nvPr/>
        </p:nvSpPr>
        <p:spPr>
          <a:xfrm>
            <a:off x="6128174" y="4432108"/>
            <a:ext cx="6063826" cy="307777"/>
          </a:xfrm>
          <a:prstGeom prst="rect">
            <a:avLst/>
          </a:prstGeom>
          <a:solidFill>
            <a:srgbClr val="2E3643"/>
          </a:solidFill>
        </p:spPr>
        <p:txBody>
          <a:bodyPr wrap="square" rtlCol="0">
            <a:spAutoFit/>
          </a:bodyPr>
          <a:lstStyle>
            <a:defPPr>
              <a:defRPr lang="en-US"/>
            </a:defPPr>
            <a:lvl1pPr>
              <a:defRPr sz="1400" b="1">
                <a:solidFill>
                  <a:schemeClr val="bg1"/>
                </a:solidFill>
                <a:latin typeface="+mj-lt"/>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alibri Light" panose="020F0302020204030204"/>
                <a:ea typeface="+mn-ea"/>
                <a:cs typeface="+mn-cs"/>
              </a:rPr>
              <a:t>            Academic Credentials</a:t>
            </a:r>
          </a:p>
        </p:txBody>
      </p:sp>
      <p:sp>
        <p:nvSpPr>
          <p:cNvPr id="9" name="TextBox 8">
            <a:extLst>
              <a:ext uri="{FF2B5EF4-FFF2-40B4-BE49-F238E27FC236}">
                <a16:creationId xmlns:a16="http://schemas.microsoft.com/office/drawing/2014/main" id="{76EFDE51-1582-1C15-E559-0AAC541C8940}"/>
              </a:ext>
            </a:extLst>
          </p:cNvPr>
          <p:cNvSpPr txBox="1"/>
          <p:nvPr/>
        </p:nvSpPr>
        <p:spPr>
          <a:xfrm>
            <a:off x="0" y="1624273"/>
            <a:ext cx="12075085" cy="307777"/>
          </a:xfrm>
          <a:prstGeom prst="rect">
            <a:avLst/>
          </a:prstGeom>
          <a:solidFill>
            <a:srgbClr val="2E364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alibri Light" panose="020F0302020204030204"/>
                <a:ea typeface="+mn-ea"/>
                <a:cs typeface="+mn-cs"/>
              </a:rPr>
              <a:t>             Engagements and Assignments</a:t>
            </a:r>
          </a:p>
        </p:txBody>
      </p:sp>
      <p:sp>
        <p:nvSpPr>
          <p:cNvPr id="10" name="TextBox 9">
            <a:extLst>
              <a:ext uri="{FF2B5EF4-FFF2-40B4-BE49-F238E27FC236}">
                <a16:creationId xmlns:a16="http://schemas.microsoft.com/office/drawing/2014/main" id="{3BB7EA74-608C-BE1F-D658-EE54AEA64275}"/>
              </a:ext>
            </a:extLst>
          </p:cNvPr>
          <p:cNvSpPr txBox="1"/>
          <p:nvPr/>
        </p:nvSpPr>
        <p:spPr>
          <a:xfrm>
            <a:off x="0" y="4432109"/>
            <a:ext cx="5970277" cy="307777"/>
          </a:xfrm>
          <a:prstGeom prst="rect">
            <a:avLst/>
          </a:prstGeom>
          <a:solidFill>
            <a:srgbClr val="2E3643"/>
          </a:solidFill>
        </p:spPr>
        <p:txBody>
          <a:bodyPr wrap="square" rtlCol="0">
            <a:spAutoFit/>
          </a:bodyPr>
          <a:lstStyle>
            <a:defPPr>
              <a:defRPr lang="en-US"/>
            </a:defPPr>
            <a:lvl1pPr>
              <a:defRPr sz="1400" b="1">
                <a:solidFill>
                  <a:schemeClr val="bg1"/>
                </a:solidFill>
                <a:latin typeface="+mj-lt"/>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alibri Light" panose="020F0302020204030204"/>
                <a:ea typeface="+mn-ea"/>
                <a:cs typeface="+mn-cs"/>
              </a:rPr>
              <a:t>             Key Skills and Industry Expertise</a:t>
            </a:r>
          </a:p>
        </p:txBody>
      </p:sp>
      <p:pic>
        <p:nvPicPr>
          <p:cNvPr id="4" name="Picture 3">
            <a:extLst>
              <a:ext uri="{FF2B5EF4-FFF2-40B4-BE49-F238E27FC236}">
                <a16:creationId xmlns:a16="http://schemas.microsoft.com/office/drawing/2014/main" id="{CB024D67-1795-768E-292A-600A458D6773}"/>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8849" t="3732" r="8147"/>
          <a:stretch/>
        </p:blipFill>
        <p:spPr>
          <a:xfrm>
            <a:off x="11490078" y="6099"/>
            <a:ext cx="701922" cy="868680"/>
          </a:xfrm>
          <a:prstGeom prst="rect">
            <a:avLst/>
          </a:prstGeom>
          <a:noFill/>
        </p:spPr>
      </p:pic>
    </p:spTree>
    <p:extLst>
      <p:ext uri="{BB962C8B-B14F-4D97-AF65-F5344CB8AC3E}">
        <p14:creationId xmlns:p14="http://schemas.microsoft.com/office/powerpoint/2010/main" val="4248649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Title 2">
            <a:extLst>
              <a:ext uri="{FF2B5EF4-FFF2-40B4-BE49-F238E27FC236}">
                <a16:creationId xmlns:a16="http://schemas.microsoft.com/office/drawing/2014/main" id="{3F6A9917-9099-4AD0-BD73-95EC7E3A2678}"/>
              </a:ext>
            </a:extLst>
          </p:cNvPr>
          <p:cNvSpPr>
            <a:spLocks noGrp="1"/>
          </p:cNvSpPr>
          <p:nvPr>
            <p:ph type="ctrTitle"/>
          </p:nvPr>
        </p:nvSpPr>
        <p:spPr>
          <a:xfrm>
            <a:off x="556009" y="406458"/>
            <a:ext cx="11635991" cy="864056"/>
          </a:xfrm>
        </p:spPr>
        <p:txBody>
          <a:bodyPr/>
          <a:lstStyle/>
          <a:p>
            <a:r>
              <a:rPr lang="en-US" sz="2800" kern="0">
                <a:solidFill>
                  <a:schemeClr val="tx1"/>
                </a:solidFill>
                <a:cs typeface="Calibri Light" panose="020F0302020204030204" pitchFamily="34" charset="0"/>
              </a:rPr>
              <a:t>Prakhar Garg -</a:t>
            </a:r>
            <a:r>
              <a:rPr lang="en-US" sz="2800" kern="0">
                <a:cs typeface="Calibri Light" panose="020F0302020204030204" pitchFamily="34" charset="0"/>
              </a:rPr>
              <a:t> </a:t>
            </a:r>
            <a:r>
              <a:rPr lang="en-US" sz="2000"/>
              <a:t>Appian Architect</a:t>
            </a:r>
            <a:endParaRPr lang="en-US" sz="2800" kern="0">
              <a:cs typeface="Calibri Light" panose="020F0302020204030204" pitchFamily="34" charset="0"/>
            </a:endParaRPr>
          </a:p>
        </p:txBody>
      </p:sp>
      <p:sp>
        <p:nvSpPr>
          <p:cNvPr id="2" name="Content Placeholder 2">
            <a:extLst>
              <a:ext uri="{FF2B5EF4-FFF2-40B4-BE49-F238E27FC236}">
                <a16:creationId xmlns:a16="http://schemas.microsoft.com/office/drawing/2014/main" id="{261F2DFC-B988-724D-F633-AC48968BDE99}"/>
              </a:ext>
            </a:extLst>
          </p:cNvPr>
          <p:cNvSpPr txBox="1">
            <a:spLocks/>
          </p:cNvSpPr>
          <p:nvPr/>
        </p:nvSpPr>
        <p:spPr>
          <a:xfrm>
            <a:off x="522514" y="756924"/>
            <a:ext cx="10439836" cy="687019"/>
          </a:xfrm>
          <a:prstGeom prst="rect">
            <a:avLst/>
          </a:prstGeom>
        </p:spPr>
        <p:txBody>
          <a:bodyPr vert="horz" lIns="91440" tIns="45720" rIns="91440" bIns="45720" rtlCol="0" anchor="t">
            <a:noAutofit/>
          </a:bodyPr>
          <a:lstStyle>
            <a:lvl1pPr marL="0" indent="0" algn="l" defTabSz="914400" rtl="0" eaLnBrk="1" latinLnBrk="0" hangingPunct="1">
              <a:spcBef>
                <a:spcPts val="600"/>
              </a:spcBef>
              <a:spcAft>
                <a:spcPts val="400"/>
              </a:spcAft>
              <a:buFontTx/>
              <a:buNone/>
              <a:defRPr sz="2400" kern="1200">
                <a:solidFill>
                  <a:schemeClr val="accent1"/>
                </a:solidFill>
                <a:latin typeface="Trebuchet MS" pitchFamily="34" charset="0"/>
                <a:ea typeface="+mn-ea"/>
                <a:cs typeface="+mn-cs"/>
              </a:defRPr>
            </a:lvl1pPr>
            <a:lvl2pPr marL="512763" indent="-285750" algn="l" defTabSz="914400" rtl="0" eaLnBrk="1" latinLnBrk="0" hangingPunct="1">
              <a:spcBef>
                <a:spcPct val="20000"/>
              </a:spcBef>
              <a:buFontTx/>
              <a:buBlip>
                <a:blip r:embed="rId2"/>
              </a:buBlip>
              <a:defRPr sz="2000" kern="1200">
                <a:solidFill>
                  <a:schemeClr val="tx1"/>
                </a:solidFill>
                <a:latin typeface="Century Gothic" pitchFamily="34" charset="0"/>
                <a:ea typeface="+mn-ea"/>
                <a:cs typeface="+mn-cs"/>
              </a:defRPr>
            </a:lvl2pPr>
            <a:lvl3pPr marL="739775" indent="-228600" algn="l" defTabSz="914400" rtl="0" eaLnBrk="1" latinLnBrk="0" hangingPunct="1">
              <a:spcBef>
                <a:spcPct val="20000"/>
              </a:spcBef>
              <a:buClr>
                <a:schemeClr val="accent1"/>
              </a:buClr>
              <a:buFont typeface="Arial" pitchFamily="34" charset="0"/>
              <a:buChar char="+"/>
              <a:defRPr sz="1600" kern="1200">
                <a:solidFill>
                  <a:schemeClr val="tx1"/>
                </a:solidFill>
                <a:latin typeface="Century Gothic" pitchFamily="34" charset="0"/>
                <a:ea typeface="+mn-ea"/>
                <a:cs typeface="+mn-cs"/>
              </a:defRPr>
            </a:lvl3pPr>
            <a:lvl4pPr marL="974725" indent="-228600" algn="l" defTabSz="914400" rtl="0" eaLnBrk="1" latinLnBrk="0" hangingPunct="1">
              <a:spcBef>
                <a:spcPct val="20000"/>
              </a:spcBef>
              <a:buClr>
                <a:schemeClr val="accent1"/>
              </a:buClr>
              <a:buFont typeface="Century Gothic" pitchFamily="34" charset="0"/>
              <a:buChar char="&gt;"/>
              <a:defRPr sz="1600" kern="1200">
                <a:solidFill>
                  <a:schemeClr val="tx1"/>
                </a:solidFill>
                <a:latin typeface="Century Gothic" pitchFamily="34" charset="0"/>
                <a:ea typeface="+mn-ea"/>
                <a:cs typeface="+mn-cs"/>
              </a:defRPr>
            </a:lvl4pPr>
            <a:lvl5pPr marL="1200150" indent="-228600" algn="l" defTabSz="914400" rtl="0" eaLnBrk="1" latinLnBrk="0" hangingPunct="1">
              <a:spcBef>
                <a:spcPct val="20000"/>
              </a:spcBef>
              <a:buClr>
                <a:srgbClr val="676767"/>
              </a:buClr>
              <a:buFont typeface="Arial" pitchFamily="34" charset="0"/>
              <a:buChar char="+"/>
              <a:defRPr sz="1600" kern="1200">
                <a:solidFill>
                  <a:schemeClr val="tx1"/>
                </a:solidFill>
                <a:latin typeface="Century Gothic"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buClr>
                <a:schemeClr val="accent3"/>
              </a:buClr>
            </a:pPr>
            <a:r>
              <a:rPr lang="en-IN" sz="1400">
                <a:solidFill>
                  <a:schemeClr val="tx1"/>
                </a:solidFill>
                <a:latin typeface="+mn-lt"/>
              </a:rPr>
              <a:t>Technical Architect with 10+ years of experience across multiple domains. Over 10 years of experience in delivering projects using BPM (Appian), RPA.</a:t>
            </a:r>
          </a:p>
        </p:txBody>
      </p:sp>
      <p:sp>
        <p:nvSpPr>
          <p:cNvPr id="5" name="Rectangle 4">
            <a:extLst>
              <a:ext uri="{FF2B5EF4-FFF2-40B4-BE49-F238E27FC236}">
                <a16:creationId xmlns:a16="http://schemas.microsoft.com/office/drawing/2014/main" id="{C0693A6F-7396-CEED-9BFF-45C3A744ED26}"/>
              </a:ext>
            </a:extLst>
          </p:cNvPr>
          <p:cNvSpPr/>
          <p:nvPr/>
        </p:nvSpPr>
        <p:spPr>
          <a:xfrm>
            <a:off x="522514" y="4980345"/>
            <a:ext cx="5414268" cy="1446550"/>
          </a:xfrm>
          <a:prstGeom prst="rect">
            <a:avLst/>
          </a:prstGeom>
        </p:spPr>
        <p:txBody>
          <a:bodyPr wrap="square" lIns="91440" tIns="45720" rIns="91440" bIns="45720" anchor="t">
            <a:spAutoFit/>
          </a:bodyPr>
          <a:lstStyle/>
          <a:p>
            <a:pPr indent="-226695" algn="just" fontAlgn="base">
              <a:buClr>
                <a:schemeClr val="accent3"/>
              </a:buClr>
              <a:buFont typeface="Arial" panose="020B0604020202020204" pitchFamily="34" charset="0"/>
              <a:buChar char="•"/>
              <a:tabLst>
                <a:tab pos="228600" algn="l"/>
                <a:tab pos="457200" algn="l"/>
              </a:tabLst>
            </a:pPr>
            <a:r>
              <a:rPr lang="en-US" sz="1100"/>
              <a:t>Workflow: Appian, </a:t>
            </a:r>
            <a:r>
              <a:rPr lang="en-US" sz="1100" err="1"/>
              <a:t>OutSystems</a:t>
            </a:r>
          </a:p>
          <a:p>
            <a:pPr indent="-226695" algn="just" fontAlgn="base">
              <a:buClr>
                <a:schemeClr val="accent3"/>
              </a:buClr>
              <a:buFont typeface="Arial" panose="020B0604020202020204" pitchFamily="34" charset="0"/>
              <a:buChar char="•"/>
              <a:tabLst>
                <a:tab pos="228600" algn="l"/>
                <a:tab pos="457200" algn="l"/>
              </a:tabLst>
            </a:pPr>
            <a:r>
              <a:rPr lang="en-US" sz="1100"/>
              <a:t>RPA: Blue Prism, Appian RPA</a:t>
            </a:r>
            <a:endParaRPr lang="en-US" sz="1100">
              <a:ea typeface="Calibri"/>
              <a:cs typeface="Calibri"/>
            </a:endParaRPr>
          </a:p>
          <a:p>
            <a:pPr indent="-226695" algn="just" fontAlgn="base">
              <a:buClr>
                <a:schemeClr val="accent3"/>
              </a:buClr>
              <a:buFont typeface="Arial" panose="020B0604020202020204" pitchFamily="34" charset="0"/>
              <a:buChar char="•"/>
              <a:tabLst>
                <a:tab pos="228600" algn="l"/>
                <a:tab pos="457200" algn="l"/>
              </a:tabLst>
            </a:pPr>
            <a:r>
              <a:rPr lang="en-US" sz="1100"/>
              <a:t>ETL: Informatica</a:t>
            </a:r>
            <a:endParaRPr lang="en-US" sz="1100">
              <a:ea typeface="Calibri"/>
              <a:cs typeface="Calibri"/>
            </a:endParaRPr>
          </a:p>
          <a:p>
            <a:pPr indent="-226695" algn="just" fontAlgn="base">
              <a:buClr>
                <a:schemeClr val="accent3"/>
              </a:buClr>
              <a:buFont typeface="Arial" panose="020B0604020202020204" pitchFamily="34" charset="0"/>
              <a:buChar char="•"/>
              <a:tabLst>
                <a:tab pos="228600" algn="l"/>
                <a:tab pos="457200" algn="l"/>
              </a:tabLst>
            </a:pPr>
            <a:r>
              <a:rPr lang="en-US" sz="1100"/>
              <a:t>Database: My SQL, Maria DB, Oracle 11, SQL Server</a:t>
            </a:r>
            <a:endParaRPr lang="en-US" sz="1100">
              <a:ea typeface="Calibri"/>
              <a:cs typeface="Calibri"/>
            </a:endParaRPr>
          </a:p>
          <a:p>
            <a:pPr indent="-226695" algn="just" fontAlgn="base">
              <a:buClr>
                <a:schemeClr val="accent3"/>
              </a:buClr>
              <a:buFont typeface="Arial" panose="020B0604020202020204" pitchFamily="34" charset="0"/>
              <a:buChar char="•"/>
              <a:tabLst>
                <a:tab pos="228600" algn="l"/>
                <a:tab pos="457200" algn="l"/>
              </a:tabLst>
            </a:pPr>
            <a:r>
              <a:rPr lang="en-GB" sz="1100"/>
              <a:t>Languages:</a:t>
            </a:r>
            <a:r>
              <a:rPr lang="en-AU" sz="1100"/>
              <a:t> HTML, Java</a:t>
            </a:r>
            <a:endParaRPr lang="en-US" sz="1100">
              <a:ea typeface="Calibri" panose="020F0502020204030204"/>
              <a:cs typeface="Calibri" panose="020F0502020204030204"/>
            </a:endParaRPr>
          </a:p>
          <a:p>
            <a:pPr indent="-226695" algn="just" fontAlgn="base">
              <a:buClr>
                <a:schemeClr val="accent3"/>
              </a:buClr>
              <a:buFont typeface="Arial" panose="020B0604020202020204" pitchFamily="34" charset="0"/>
              <a:buChar char="•"/>
              <a:tabLst>
                <a:tab pos="228600" algn="l"/>
                <a:tab pos="457200" algn="l"/>
              </a:tabLst>
            </a:pPr>
            <a:r>
              <a:rPr lang="en-US" sz="1100"/>
              <a:t>ALM Tools: JIRA, Confluence, Asana</a:t>
            </a:r>
            <a:endParaRPr lang="en-US" sz="1100">
              <a:ea typeface="Calibri" panose="020F0502020204030204"/>
              <a:cs typeface="Calibri" panose="020F0502020204030204"/>
            </a:endParaRPr>
          </a:p>
          <a:p>
            <a:pPr indent="-226695" algn="just" fontAlgn="base">
              <a:buClr>
                <a:schemeClr val="accent3"/>
              </a:buClr>
              <a:buFont typeface="Arial" panose="020B0604020202020204" pitchFamily="34" charset="0"/>
              <a:buChar char="•"/>
              <a:tabLst>
                <a:tab pos="228600" algn="l"/>
                <a:tab pos="457200" algn="l"/>
              </a:tabLst>
            </a:pPr>
            <a:r>
              <a:rPr lang="en-US" sz="1100"/>
              <a:t>Project Methodology: Agile, Scrum</a:t>
            </a:r>
            <a:endParaRPr lang="en-US" sz="1100">
              <a:ea typeface="Calibri"/>
              <a:cs typeface="Calibri"/>
            </a:endParaRPr>
          </a:p>
          <a:p>
            <a:pPr indent="-226695" algn="just" fontAlgn="base">
              <a:buClr>
                <a:schemeClr val="accent3"/>
              </a:buClr>
              <a:buFont typeface="Arial" panose="020B0604020202020204" pitchFamily="34" charset="0"/>
              <a:buChar char="•"/>
              <a:tabLst>
                <a:tab pos="228600" algn="l"/>
                <a:tab pos="457200" algn="l"/>
              </a:tabLst>
            </a:pPr>
            <a:endParaRPr lang="en-US" sz="1100">
              <a:ea typeface="Calibri"/>
              <a:cs typeface="Calibri"/>
            </a:endParaRPr>
          </a:p>
        </p:txBody>
      </p:sp>
      <p:sp>
        <p:nvSpPr>
          <p:cNvPr id="6" name="Rectangle 5">
            <a:extLst>
              <a:ext uri="{FF2B5EF4-FFF2-40B4-BE49-F238E27FC236}">
                <a16:creationId xmlns:a16="http://schemas.microsoft.com/office/drawing/2014/main" id="{56ABFBFD-AD97-CDD4-0ABB-8910FDB67AF3}"/>
              </a:ext>
            </a:extLst>
          </p:cNvPr>
          <p:cNvSpPr/>
          <p:nvPr/>
        </p:nvSpPr>
        <p:spPr>
          <a:xfrm>
            <a:off x="444200" y="1899361"/>
            <a:ext cx="11630885" cy="2805896"/>
          </a:xfrm>
          <a:prstGeom prst="rect">
            <a:avLst/>
          </a:prstGeom>
        </p:spPr>
        <p:txBody>
          <a:bodyPr wrap="square" lIns="91440" tIns="45720" rIns="91440" bIns="45720" anchor="t">
            <a:spAutoFit/>
          </a:bodyPr>
          <a:lstStyle/>
          <a:p>
            <a:pPr marL="285750" indent="-285750" fontAlgn="base">
              <a:spcBef>
                <a:spcPct val="0"/>
              </a:spcBef>
              <a:spcAft>
                <a:spcPts val="400"/>
              </a:spcAft>
              <a:buClr>
                <a:schemeClr val="accent3"/>
              </a:buClr>
              <a:buFont typeface="Arial" panose="020B0604020202020204" pitchFamily="34" charset="0"/>
              <a:buChar char="•"/>
              <a:tabLst>
                <a:tab pos="228600" algn="l"/>
                <a:tab pos="457200" algn="l"/>
              </a:tabLst>
              <a:defRPr/>
            </a:pPr>
            <a:r>
              <a:rPr lang="en-US" sz="1100"/>
              <a:t>Over 10+ years of diverse experience in architecture, design, development, implementation, and support activities</a:t>
            </a:r>
          </a:p>
          <a:p>
            <a:pPr marL="285750" indent="-285750">
              <a:spcBef>
                <a:spcPct val="0"/>
              </a:spcBef>
              <a:spcAft>
                <a:spcPts val="400"/>
              </a:spcAft>
              <a:buClr>
                <a:schemeClr val="accent3"/>
              </a:buClr>
              <a:buFont typeface="Arial" panose="020B0604020202020204" pitchFamily="34" charset="0"/>
              <a:buChar char="•"/>
              <a:tabLst>
                <a:tab pos="228600" algn="l"/>
                <a:tab pos="457200" algn="l"/>
              </a:tabLst>
              <a:defRPr/>
            </a:pPr>
            <a:r>
              <a:rPr lang="en-US" sz="1100">
                <a:solidFill>
                  <a:srgbClr val="0E101A"/>
                </a:solidFill>
                <a:ea typeface="+mn-lt"/>
                <a:cs typeface="+mn-lt"/>
              </a:rPr>
              <a:t>Active involvement in various stages of SDLC and Agile Methodologies, including Appian Training, Recruitment, Requirement Analysis, Design, Estimation, Development, Implementation, Solution Designing, RFPs, and Maintenance.</a:t>
            </a:r>
          </a:p>
          <a:p>
            <a:pPr marL="285750" indent="-285750">
              <a:spcBef>
                <a:spcPct val="0"/>
              </a:spcBef>
              <a:spcAft>
                <a:spcPts val="400"/>
              </a:spcAft>
              <a:buClr>
                <a:schemeClr val="accent3"/>
              </a:buClr>
              <a:buFont typeface="Arial" panose="020B0604020202020204" pitchFamily="34" charset="0"/>
              <a:buChar char="•"/>
              <a:tabLst>
                <a:tab pos="228600" algn="l"/>
                <a:tab pos="457200" algn="l"/>
              </a:tabLst>
              <a:defRPr/>
            </a:pPr>
            <a:r>
              <a:rPr lang="en-US" sz="1100">
                <a:solidFill>
                  <a:srgbClr val="0E101A"/>
                </a:solidFill>
                <a:ea typeface="+mn-lt"/>
                <a:cs typeface="+mn-lt"/>
              </a:rPr>
              <a:t>Designed a solution and led a team of 7 developers to deliver Stock Plan Services automation for a leading financial institution in the UK. There were zero Go-Live/Post Go-Live issues. </a:t>
            </a:r>
            <a:endParaRPr lang="en-US" sz="1100">
              <a:ea typeface="Calibri"/>
              <a:cs typeface="Calibri"/>
            </a:endParaRPr>
          </a:p>
          <a:p>
            <a:pPr marL="285750" indent="-285750">
              <a:spcBef>
                <a:spcPct val="0"/>
              </a:spcBef>
              <a:spcAft>
                <a:spcPts val="400"/>
              </a:spcAft>
              <a:buClr>
                <a:schemeClr val="accent3"/>
              </a:buClr>
              <a:buFont typeface="Arial" panose="020B0604020202020204" pitchFamily="34" charset="0"/>
              <a:buChar char="•"/>
              <a:tabLst>
                <a:tab pos="228600" algn="l"/>
                <a:tab pos="457200" algn="l"/>
              </a:tabLst>
              <a:defRPr/>
            </a:pPr>
            <a:r>
              <a:rPr lang="en-US" sz="1100">
                <a:solidFill>
                  <a:srgbClr val="0E101A"/>
                </a:solidFill>
                <a:ea typeface="+mn-lt"/>
                <a:cs typeface="+mn-lt"/>
              </a:rPr>
              <a:t>Instrumental in setting up the COE and designed solutions for Investment Process Automation for another leading financial institution in the UK, reducing the turnaround time from 2 weeks to approximately 4 days. </a:t>
            </a:r>
            <a:endParaRPr lang="en-US"/>
          </a:p>
          <a:p>
            <a:pPr marL="285750" indent="-285750" fontAlgn="base">
              <a:spcBef>
                <a:spcPct val="0"/>
              </a:spcBef>
              <a:spcAft>
                <a:spcPts val="400"/>
              </a:spcAft>
              <a:buClr>
                <a:schemeClr val="accent3"/>
              </a:buClr>
              <a:buFont typeface="Arial" panose="020B0604020202020204" pitchFamily="34" charset="0"/>
              <a:buChar char="•"/>
              <a:tabLst>
                <a:tab pos="228600" algn="l"/>
                <a:tab pos="457200" algn="l"/>
              </a:tabLst>
              <a:defRPr/>
            </a:pPr>
            <a:r>
              <a:rPr lang="en-US" sz="1100">
                <a:solidFill>
                  <a:srgbClr val="0E101A"/>
                </a:solidFill>
                <a:ea typeface="+mn-lt"/>
                <a:cs typeface="+mn-lt"/>
              </a:rPr>
              <a:t>Hands-on experience in Test Automation suite design and development using Selenium and </a:t>
            </a:r>
            <a:r>
              <a:rPr lang="en-US" sz="1100" err="1">
                <a:solidFill>
                  <a:srgbClr val="0E101A"/>
                </a:solidFill>
                <a:ea typeface="+mn-lt"/>
                <a:cs typeface="+mn-lt"/>
              </a:rPr>
              <a:t>Fitnesse</a:t>
            </a:r>
            <a:r>
              <a:rPr lang="en-US" sz="1100">
                <a:solidFill>
                  <a:srgbClr val="0E101A"/>
                </a:solidFill>
                <a:ea typeface="+mn-lt"/>
                <a:cs typeface="+mn-lt"/>
              </a:rPr>
              <a:t>, which eliminated manual regression tests after every deployment. </a:t>
            </a:r>
          </a:p>
          <a:p>
            <a:pPr marL="285750" indent="-285750" fontAlgn="base">
              <a:spcBef>
                <a:spcPct val="0"/>
              </a:spcBef>
              <a:spcAft>
                <a:spcPts val="400"/>
              </a:spcAft>
              <a:buClr>
                <a:schemeClr val="accent3"/>
              </a:buClr>
              <a:buFont typeface="Arial" panose="020B0604020202020204" pitchFamily="34" charset="0"/>
              <a:buChar char="•"/>
              <a:tabLst>
                <a:tab pos="228600" algn="l"/>
                <a:tab pos="457200" algn="l"/>
              </a:tabLst>
              <a:defRPr/>
            </a:pPr>
            <a:r>
              <a:rPr lang="en-US" sz="1100">
                <a:solidFill>
                  <a:srgbClr val="0E101A"/>
                </a:solidFill>
                <a:ea typeface="+mn-lt"/>
                <a:cs typeface="+mn-lt"/>
              </a:rPr>
              <a:t>Hands-on experience in Plugin development for extending features within the workflow and setting up the Appian On-Premise environment.</a:t>
            </a:r>
          </a:p>
          <a:p>
            <a:pPr marL="285750" indent="-285750">
              <a:spcBef>
                <a:spcPct val="0"/>
              </a:spcBef>
              <a:spcAft>
                <a:spcPts val="400"/>
              </a:spcAft>
              <a:buClr>
                <a:schemeClr val="accent3"/>
              </a:buClr>
              <a:buFont typeface="Arial" panose="020B0604020202020204" pitchFamily="34" charset="0"/>
              <a:buChar char="•"/>
              <a:tabLst>
                <a:tab pos="228600" algn="l"/>
                <a:tab pos="457200" algn="l"/>
              </a:tabLst>
              <a:defRPr/>
            </a:pPr>
            <a:r>
              <a:rPr lang="en-US" sz="1100">
                <a:solidFill>
                  <a:srgbClr val="0E101A"/>
                </a:solidFill>
                <a:ea typeface="+mn-lt"/>
                <a:cs typeface="+mn-lt"/>
              </a:rPr>
              <a:t>Prominent in smoothening the Procurement Process for a healthcare leader in the US. </a:t>
            </a:r>
            <a:endParaRPr lang="en-US"/>
          </a:p>
          <a:p>
            <a:pPr marL="285750" indent="-285750" fontAlgn="base">
              <a:spcBef>
                <a:spcPct val="0"/>
              </a:spcBef>
              <a:spcAft>
                <a:spcPts val="400"/>
              </a:spcAft>
              <a:buClr>
                <a:schemeClr val="accent3"/>
              </a:buClr>
              <a:buFont typeface="Arial" panose="020B0604020202020204" pitchFamily="34" charset="0"/>
              <a:buChar char="•"/>
              <a:tabLst>
                <a:tab pos="228600" algn="l"/>
                <a:tab pos="457200" algn="l"/>
              </a:tabLst>
              <a:defRPr/>
            </a:pPr>
            <a:r>
              <a:rPr lang="en-US" sz="1100">
                <a:solidFill>
                  <a:srgbClr val="0E101A"/>
                </a:solidFill>
                <a:ea typeface="+mn-lt"/>
                <a:cs typeface="+mn-lt"/>
              </a:rPr>
              <a:t>Exposure to implementation of various Appian features like Integration, process modeling, SAIL, RPA, records, and reports.</a:t>
            </a:r>
          </a:p>
          <a:p>
            <a:pPr marL="285750" indent="-285750">
              <a:spcBef>
                <a:spcPct val="0"/>
              </a:spcBef>
              <a:spcAft>
                <a:spcPts val="400"/>
              </a:spcAft>
              <a:buClr>
                <a:schemeClr val="accent3"/>
              </a:buClr>
              <a:buFont typeface="Arial" panose="020B0604020202020204" pitchFamily="34" charset="0"/>
              <a:buChar char="•"/>
              <a:tabLst>
                <a:tab pos="228600" algn="l"/>
                <a:tab pos="457200" algn="l"/>
              </a:tabLst>
              <a:defRPr/>
            </a:pPr>
            <a:r>
              <a:rPr lang="en-US" sz="1100">
                <a:solidFill>
                  <a:srgbClr val="0E101A"/>
                </a:solidFill>
                <a:ea typeface="+mn-lt"/>
                <a:cs typeface="+mn-lt"/>
              </a:rPr>
              <a:t>Proven mentorship and training experience, with expertise in communicating across organizational levels with cross-functional teams. </a:t>
            </a:r>
            <a:endParaRPr lang="en-US"/>
          </a:p>
          <a:p>
            <a:pPr marL="285750" indent="-285750">
              <a:spcBef>
                <a:spcPct val="0"/>
              </a:spcBef>
              <a:spcAft>
                <a:spcPts val="400"/>
              </a:spcAft>
              <a:buClr>
                <a:schemeClr val="accent3"/>
              </a:buClr>
              <a:buFont typeface="Arial" panose="020B0604020202020204" pitchFamily="34" charset="0"/>
              <a:buChar char="•"/>
              <a:tabLst>
                <a:tab pos="228600" algn="l"/>
                <a:tab pos="457200" algn="l"/>
              </a:tabLst>
              <a:defRPr/>
            </a:pPr>
            <a:r>
              <a:rPr lang="en-US" sz="1100">
                <a:solidFill>
                  <a:srgbClr val="0E101A"/>
                </a:solidFill>
                <a:ea typeface="+mn-lt"/>
                <a:cs typeface="+mn-lt"/>
              </a:rPr>
              <a:t>Created Design standards, guidelines, best practices with respect to requirements as well as performance metrics.</a:t>
            </a:r>
            <a:endParaRPr lang="en-US">
              <a:solidFill>
                <a:srgbClr val="0E101A"/>
              </a:solidFill>
              <a:ea typeface="+mn-lt"/>
              <a:cs typeface="+mn-lt"/>
            </a:endParaRPr>
          </a:p>
          <a:p>
            <a:pPr marL="285750" indent="-285750">
              <a:spcBef>
                <a:spcPct val="0"/>
              </a:spcBef>
              <a:spcAft>
                <a:spcPts val="400"/>
              </a:spcAft>
              <a:buClr>
                <a:schemeClr val="accent3"/>
              </a:buClr>
              <a:buFont typeface="Arial" panose="020B0604020202020204" pitchFamily="34" charset="0"/>
              <a:buChar char="•"/>
              <a:tabLst>
                <a:tab pos="228600" algn="l"/>
                <a:tab pos="457200" algn="l"/>
              </a:tabLst>
              <a:defRPr/>
            </a:pPr>
            <a:r>
              <a:rPr lang="en-US" sz="1100">
                <a:solidFill>
                  <a:srgbClr val="0E101A"/>
                </a:solidFill>
                <a:ea typeface="+mn-lt"/>
                <a:cs typeface="+mn-lt"/>
              </a:rPr>
              <a:t>Rich domain experience in Financial, Insurance and Banking.</a:t>
            </a:r>
            <a:endParaRPr lang="en-US">
              <a:solidFill>
                <a:srgbClr val="0E101A"/>
              </a:solidFill>
              <a:ea typeface="+mn-lt"/>
              <a:cs typeface="+mn-lt"/>
            </a:endParaRPr>
          </a:p>
        </p:txBody>
      </p:sp>
      <p:sp>
        <p:nvSpPr>
          <p:cNvPr id="7" name="Rectangle 6">
            <a:extLst>
              <a:ext uri="{FF2B5EF4-FFF2-40B4-BE49-F238E27FC236}">
                <a16:creationId xmlns:a16="http://schemas.microsoft.com/office/drawing/2014/main" id="{9FA3AD89-4CBB-664C-ABFC-07DA5AADF8D2}"/>
              </a:ext>
            </a:extLst>
          </p:cNvPr>
          <p:cNvSpPr/>
          <p:nvPr/>
        </p:nvSpPr>
        <p:spPr>
          <a:xfrm>
            <a:off x="6096000" y="4980345"/>
            <a:ext cx="6063826" cy="600164"/>
          </a:xfrm>
          <a:prstGeom prst="rect">
            <a:avLst/>
          </a:prstGeom>
        </p:spPr>
        <p:txBody>
          <a:bodyPr wrap="square">
            <a:spAutoFit/>
          </a:bodyPr>
          <a:lstStyle/>
          <a:p>
            <a:pPr indent="-227013" algn="just" fontAlgn="base">
              <a:buClr>
                <a:schemeClr val="accent3"/>
              </a:buClr>
              <a:buFont typeface="Arial" panose="020B0604020202020204" pitchFamily="34" charset="0"/>
              <a:buChar char="•"/>
              <a:tabLst>
                <a:tab pos="228600" algn="l"/>
                <a:tab pos="457200" algn="l"/>
              </a:tabLst>
            </a:pPr>
            <a:r>
              <a:rPr lang="en-US" sz="1100"/>
              <a:t>B.Tech. in Computer Science &amp; Engineering</a:t>
            </a:r>
          </a:p>
          <a:p>
            <a:pPr indent="-227013" algn="just" fontAlgn="base">
              <a:buClr>
                <a:schemeClr val="accent3"/>
              </a:buClr>
              <a:buFont typeface="Arial" panose="020B0604020202020204" pitchFamily="34" charset="0"/>
              <a:buChar char="•"/>
              <a:tabLst>
                <a:tab pos="228600" algn="l"/>
                <a:tab pos="457200" algn="l"/>
              </a:tabLst>
            </a:pPr>
            <a:r>
              <a:rPr lang="en-US" sz="1100"/>
              <a:t>Appian BPM Certified</a:t>
            </a:r>
          </a:p>
          <a:p>
            <a:pPr indent="-227013" algn="just" fontAlgn="base">
              <a:buClr>
                <a:schemeClr val="accent3"/>
              </a:buClr>
              <a:buFont typeface="Arial" panose="020B0604020202020204" pitchFamily="34" charset="0"/>
              <a:buChar char="•"/>
              <a:tabLst>
                <a:tab pos="228600" algn="l"/>
                <a:tab pos="457200" algn="l"/>
              </a:tabLst>
            </a:pPr>
            <a:r>
              <a:rPr lang="en-US" sz="1100"/>
              <a:t>Programming in HTML5 Certified</a:t>
            </a:r>
          </a:p>
        </p:txBody>
      </p:sp>
      <p:sp>
        <p:nvSpPr>
          <p:cNvPr id="8" name="TextBox 7">
            <a:extLst>
              <a:ext uri="{FF2B5EF4-FFF2-40B4-BE49-F238E27FC236}">
                <a16:creationId xmlns:a16="http://schemas.microsoft.com/office/drawing/2014/main" id="{EB5F130E-4CEE-388A-7E17-3BD3A86F5B01}"/>
              </a:ext>
            </a:extLst>
          </p:cNvPr>
          <p:cNvSpPr txBox="1"/>
          <p:nvPr/>
        </p:nvSpPr>
        <p:spPr>
          <a:xfrm>
            <a:off x="6128174" y="4672568"/>
            <a:ext cx="6063826" cy="307777"/>
          </a:xfrm>
          <a:prstGeom prst="rect">
            <a:avLst/>
          </a:prstGeom>
          <a:solidFill>
            <a:srgbClr val="2E3643"/>
          </a:solidFill>
        </p:spPr>
        <p:txBody>
          <a:bodyPr wrap="square" rtlCol="0">
            <a:spAutoFit/>
          </a:bodyPr>
          <a:lstStyle>
            <a:defPPr>
              <a:defRPr lang="en-US"/>
            </a:defPPr>
            <a:lvl1pPr>
              <a:defRPr sz="1400" b="1">
                <a:solidFill>
                  <a:schemeClr val="bg1"/>
                </a:solidFill>
                <a:latin typeface="+mj-lt"/>
              </a:defRPr>
            </a:lvl1pPr>
          </a:lstStyle>
          <a:p>
            <a:r>
              <a:rPr lang="en-US"/>
              <a:t>            Academic Credentials</a:t>
            </a:r>
          </a:p>
        </p:txBody>
      </p:sp>
      <p:sp>
        <p:nvSpPr>
          <p:cNvPr id="9" name="TextBox 8">
            <a:extLst>
              <a:ext uri="{FF2B5EF4-FFF2-40B4-BE49-F238E27FC236}">
                <a16:creationId xmlns:a16="http://schemas.microsoft.com/office/drawing/2014/main" id="{76EFDE51-1582-1C15-E559-0AAC541C8940}"/>
              </a:ext>
            </a:extLst>
          </p:cNvPr>
          <p:cNvSpPr txBox="1"/>
          <p:nvPr/>
        </p:nvSpPr>
        <p:spPr>
          <a:xfrm>
            <a:off x="0" y="1624273"/>
            <a:ext cx="12075085" cy="307777"/>
          </a:xfrm>
          <a:prstGeom prst="rect">
            <a:avLst/>
          </a:prstGeom>
          <a:solidFill>
            <a:srgbClr val="2E3643"/>
          </a:solidFill>
        </p:spPr>
        <p:txBody>
          <a:bodyPr wrap="square" rtlCol="0">
            <a:spAutoFit/>
          </a:bodyPr>
          <a:lstStyle/>
          <a:p>
            <a:r>
              <a:rPr lang="en-US" sz="1400" b="1">
                <a:solidFill>
                  <a:schemeClr val="bg1"/>
                </a:solidFill>
                <a:latin typeface="+mj-lt"/>
              </a:rPr>
              <a:t>             Engagements and Assignments</a:t>
            </a:r>
          </a:p>
        </p:txBody>
      </p:sp>
      <p:sp>
        <p:nvSpPr>
          <p:cNvPr id="10" name="TextBox 9">
            <a:extLst>
              <a:ext uri="{FF2B5EF4-FFF2-40B4-BE49-F238E27FC236}">
                <a16:creationId xmlns:a16="http://schemas.microsoft.com/office/drawing/2014/main" id="{3BB7EA74-608C-BE1F-D658-EE54AEA64275}"/>
              </a:ext>
            </a:extLst>
          </p:cNvPr>
          <p:cNvSpPr txBox="1"/>
          <p:nvPr/>
        </p:nvSpPr>
        <p:spPr>
          <a:xfrm>
            <a:off x="0" y="4672568"/>
            <a:ext cx="5970277" cy="307777"/>
          </a:xfrm>
          <a:prstGeom prst="rect">
            <a:avLst/>
          </a:prstGeom>
          <a:solidFill>
            <a:srgbClr val="2E3643"/>
          </a:solidFill>
        </p:spPr>
        <p:txBody>
          <a:bodyPr wrap="square" rtlCol="0">
            <a:spAutoFit/>
          </a:bodyPr>
          <a:lstStyle>
            <a:defPPr>
              <a:defRPr lang="en-US"/>
            </a:defPPr>
            <a:lvl1pPr>
              <a:defRPr sz="1400" b="1">
                <a:solidFill>
                  <a:schemeClr val="bg1"/>
                </a:solidFill>
                <a:latin typeface="+mj-lt"/>
              </a:defRPr>
            </a:lvl1pPr>
          </a:lstStyle>
          <a:p>
            <a:r>
              <a:rPr lang="en-US"/>
              <a:t>             Key Skills and Industry Expertise</a:t>
            </a:r>
          </a:p>
        </p:txBody>
      </p:sp>
      <p:pic>
        <p:nvPicPr>
          <p:cNvPr id="11" name="Picture 10" descr="A person wearing glasses and a jacket&#10;&#10;Description automatically generated">
            <a:extLst>
              <a:ext uri="{FF2B5EF4-FFF2-40B4-BE49-F238E27FC236}">
                <a16:creationId xmlns:a16="http://schemas.microsoft.com/office/drawing/2014/main" id="{BF07577B-5B40-149D-2539-34AFD254A3DD}"/>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1414356" y="0"/>
            <a:ext cx="777644" cy="868680"/>
          </a:xfrm>
          <a:prstGeom prst="rect">
            <a:avLst/>
          </a:prstGeom>
        </p:spPr>
      </p:pic>
    </p:spTree>
    <p:extLst>
      <p:ext uri="{BB962C8B-B14F-4D97-AF65-F5344CB8AC3E}">
        <p14:creationId xmlns:p14="http://schemas.microsoft.com/office/powerpoint/2010/main" val="12983492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Title 2">
            <a:extLst>
              <a:ext uri="{FF2B5EF4-FFF2-40B4-BE49-F238E27FC236}">
                <a16:creationId xmlns:a16="http://schemas.microsoft.com/office/drawing/2014/main" id="{3F6A9917-9099-4AD0-BD73-95EC7E3A2678}"/>
              </a:ext>
            </a:extLst>
          </p:cNvPr>
          <p:cNvSpPr>
            <a:spLocks noGrp="1"/>
          </p:cNvSpPr>
          <p:nvPr>
            <p:ph type="ctrTitle"/>
          </p:nvPr>
        </p:nvSpPr>
        <p:spPr>
          <a:xfrm>
            <a:off x="556009" y="406458"/>
            <a:ext cx="11635991" cy="864056"/>
          </a:xfrm>
        </p:spPr>
        <p:txBody>
          <a:bodyPr/>
          <a:lstStyle/>
          <a:p>
            <a:r>
              <a:rPr lang="en-US" sz="2800" kern="0">
                <a:solidFill>
                  <a:schemeClr val="tx1"/>
                </a:solidFill>
                <a:cs typeface="Calibri Light"/>
              </a:rPr>
              <a:t>Sri Charan </a:t>
            </a:r>
            <a:r>
              <a:rPr lang="en-US" sz="2800" kern="0" err="1">
                <a:solidFill>
                  <a:schemeClr val="tx1"/>
                </a:solidFill>
                <a:cs typeface="Calibri Light"/>
              </a:rPr>
              <a:t>Bonagiri</a:t>
            </a:r>
            <a:r>
              <a:rPr lang="en-US" sz="2800" kern="0">
                <a:solidFill>
                  <a:schemeClr val="tx1"/>
                </a:solidFill>
                <a:cs typeface="Calibri Light"/>
              </a:rPr>
              <a:t> -</a:t>
            </a:r>
            <a:r>
              <a:rPr lang="en-US" sz="2800" kern="0">
                <a:cs typeface="Calibri Light"/>
              </a:rPr>
              <a:t> </a:t>
            </a:r>
            <a:r>
              <a:rPr lang="en-US" sz="2000"/>
              <a:t>Appian Architect </a:t>
            </a:r>
            <a:endParaRPr lang="en-US" sz="2800" kern="0">
              <a:cs typeface="Calibri Light" panose="020F0302020204030204" pitchFamily="34" charset="0"/>
            </a:endParaRPr>
          </a:p>
        </p:txBody>
      </p:sp>
      <p:sp>
        <p:nvSpPr>
          <p:cNvPr id="2" name="Content Placeholder 2">
            <a:extLst>
              <a:ext uri="{FF2B5EF4-FFF2-40B4-BE49-F238E27FC236}">
                <a16:creationId xmlns:a16="http://schemas.microsoft.com/office/drawing/2014/main" id="{261F2DFC-B988-724D-F633-AC48968BDE99}"/>
              </a:ext>
            </a:extLst>
          </p:cNvPr>
          <p:cNvSpPr txBox="1">
            <a:spLocks/>
          </p:cNvSpPr>
          <p:nvPr/>
        </p:nvSpPr>
        <p:spPr>
          <a:xfrm>
            <a:off x="522514" y="756924"/>
            <a:ext cx="10439836" cy="687019"/>
          </a:xfrm>
          <a:prstGeom prst="rect">
            <a:avLst/>
          </a:prstGeom>
        </p:spPr>
        <p:txBody>
          <a:bodyPr vert="horz" lIns="91440" tIns="45720" rIns="91440" bIns="45720" rtlCol="0" anchor="t">
            <a:noAutofit/>
          </a:bodyPr>
          <a:lstStyle>
            <a:lvl1pPr marL="0" indent="0" algn="l" defTabSz="914400" rtl="0" eaLnBrk="1" latinLnBrk="0" hangingPunct="1">
              <a:spcBef>
                <a:spcPts val="600"/>
              </a:spcBef>
              <a:spcAft>
                <a:spcPts val="400"/>
              </a:spcAft>
              <a:buFontTx/>
              <a:buNone/>
              <a:defRPr sz="2400" kern="1200">
                <a:solidFill>
                  <a:schemeClr val="accent1"/>
                </a:solidFill>
                <a:latin typeface="Trebuchet MS" pitchFamily="34" charset="0"/>
                <a:ea typeface="+mn-ea"/>
                <a:cs typeface="+mn-cs"/>
              </a:defRPr>
            </a:lvl1pPr>
            <a:lvl2pPr marL="512763" indent="-285750" algn="l" defTabSz="914400" rtl="0" eaLnBrk="1" latinLnBrk="0" hangingPunct="1">
              <a:spcBef>
                <a:spcPct val="20000"/>
              </a:spcBef>
              <a:buFontTx/>
              <a:buBlip>
                <a:blip r:embed="rId2"/>
              </a:buBlip>
              <a:defRPr sz="2000" kern="1200">
                <a:solidFill>
                  <a:schemeClr val="tx1"/>
                </a:solidFill>
                <a:latin typeface="Century Gothic" pitchFamily="34" charset="0"/>
                <a:ea typeface="+mn-ea"/>
                <a:cs typeface="+mn-cs"/>
              </a:defRPr>
            </a:lvl2pPr>
            <a:lvl3pPr marL="739775" indent="-228600" algn="l" defTabSz="914400" rtl="0" eaLnBrk="1" latinLnBrk="0" hangingPunct="1">
              <a:spcBef>
                <a:spcPct val="20000"/>
              </a:spcBef>
              <a:buClr>
                <a:schemeClr val="accent1"/>
              </a:buClr>
              <a:buFont typeface="Arial" pitchFamily="34" charset="0"/>
              <a:buChar char="+"/>
              <a:defRPr sz="1600" kern="1200">
                <a:solidFill>
                  <a:schemeClr val="tx1"/>
                </a:solidFill>
                <a:latin typeface="Century Gothic" pitchFamily="34" charset="0"/>
                <a:ea typeface="+mn-ea"/>
                <a:cs typeface="+mn-cs"/>
              </a:defRPr>
            </a:lvl3pPr>
            <a:lvl4pPr marL="974725" indent="-228600" algn="l" defTabSz="914400" rtl="0" eaLnBrk="1" latinLnBrk="0" hangingPunct="1">
              <a:spcBef>
                <a:spcPct val="20000"/>
              </a:spcBef>
              <a:buClr>
                <a:schemeClr val="accent1"/>
              </a:buClr>
              <a:buFont typeface="Century Gothic" pitchFamily="34" charset="0"/>
              <a:buChar char="&gt;"/>
              <a:defRPr sz="1600" kern="1200">
                <a:solidFill>
                  <a:schemeClr val="tx1"/>
                </a:solidFill>
                <a:latin typeface="Century Gothic" pitchFamily="34" charset="0"/>
                <a:ea typeface="+mn-ea"/>
                <a:cs typeface="+mn-cs"/>
              </a:defRPr>
            </a:lvl4pPr>
            <a:lvl5pPr marL="1200150" indent="-228600" algn="l" defTabSz="914400" rtl="0" eaLnBrk="1" latinLnBrk="0" hangingPunct="1">
              <a:spcBef>
                <a:spcPct val="20000"/>
              </a:spcBef>
              <a:buClr>
                <a:srgbClr val="676767"/>
              </a:buClr>
              <a:buFont typeface="Arial" pitchFamily="34" charset="0"/>
              <a:buChar char="+"/>
              <a:defRPr sz="1600" kern="1200">
                <a:solidFill>
                  <a:schemeClr val="tx1"/>
                </a:solidFill>
                <a:latin typeface="Century Gothic"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buClr>
                <a:srgbClr val="005071"/>
              </a:buClr>
              <a:defRPr/>
            </a:pPr>
            <a:r>
              <a:rPr kumimoji="0" lang="en-IN" sz="1400" b="0" i="0" u="none" strike="noStrike" kern="1200" cap="none" spc="0" normalizeH="0" baseline="0" noProof="0">
                <a:ln>
                  <a:noFill/>
                </a:ln>
                <a:solidFill>
                  <a:srgbClr val="000000"/>
                </a:solidFill>
                <a:effectLst/>
                <a:uLnTx/>
                <a:uFillTx/>
                <a:latin typeface="Calibri" panose="020F0502020204030204"/>
                <a:ea typeface="+mn-ea"/>
                <a:cs typeface="+mn-cs"/>
              </a:rPr>
              <a:t>Technical </a:t>
            </a:r>
            <a:r>
              <a:rPr lang="en-IN" sz="1400">
                <a:solidFill>
                  <a:srgbClr val="000000"/>
                </a:solidFill>
                <a:latin typeface="Calibri" panose="020F0502020204030204"/>
              </a:rPr>
              <a:t>Architect with 13+ years of experience across multiple domains. Over 8 years of experience in delivering projects using BPM (Appian).</a:t>
            </a:r>
          </a:p>
        </p:txBody>
      </p:sp>
      <p:sp>
        <p:nvSpPr>
          <p:cNvPr id="5" name="Rectangle 4">
            <a:extLst>
              <a:ext uri="{FF2B5EF4-FFF2-40B4-BE49-F238E27FC236}">
                <a16:creationId xmlns:a16="http://schemas.microsoft.com/office/drawing/2014/main" id="{C0693A6F-7396-CEED-9BFF-45C3A744ED26}"/>
              </a:ext>
            </a:extLst>
          </p:cNvPr>
          <p:cNvSpPr/>
          <p:nvPr/>
        </p:nvSpPr>
        <p:spPr>
          <a:xfrm>
            <a:off x="556009" y="4759408"/>
            <a:ext cx="5414268" cy="1107996"/>
          </a:xfrm>
          <a:prstGeom prst="rect">
            <a:avLst/>
          </a:prstGeom>
        </p:spPr>
        <p:txBody>
          <a:bodyPr wrap="square" lIns="91440" tIns="45720" rIns="91440" bIns="45720" anchor="t">
            <a:spAutoFit/>
          </a:bodyPr>
          <a:lstStyle/>
          <a:p>
            <a:pPr marL="0" marR="0" lvl="0" indent="-226695" algn="just" defTabSz="457200" rtl="0" eaLnBrk="1" fontAlgn="base" latinLnBrk="0" hangingPunct="1">
              <a:lnSpc>
                <a:spcPct val="100000"/>
              </a:lnSpc>
              <a:spcBef>
                <a:spcPts val="0"/>
              </a:spcBef>
              <a:spcAft>
                <a:spcPts val="0"/>
              </a:spcAft>
              <a:buClr>
                <a:srgbClr val="005071"/>
              </a:buClr>
              <a:buSzTx/>
              <a:buFont typeface="Arial" panose="020B0604020202020204" pitchFamily="34" charset="0"/>
              <a:buChar char="•"/>
              <a:tabLst>
                <a:tab pos="228600" algn="l"/>
                <a:tab pos="457200" algn="l"/>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Workflow: Appian</a:t>
            </a:r>
            <a:endParaRPr lang="en-US">
              <a:ea typeface="+mn-ea"/>
              <a:cs typeface="+mn-cs"/>
            </a:endParaRPr>
          </a:p>
          <a:p>
            <a:pPr marL="0" marR="0" lvl="0" indent="-226695" algn="just" defTabSz="457200" rtl="0" eaLnBrk="1" fontAlgn="base" latinLnBrk="0" hangingPunct="1">
              <a:lnSpc>
                <a:spcPct val="100000"/>
              </a:lnSpc>
              <a:spcBef>
                <a:spcPts val="0"/>
              </a:spcBef>
              <a:spcAft>
                <a:spcPts val="0"/>
              </a:spcAft>
              <a:buClr>
                <a:srgbClr val="005071"/>
              </a:buClr>
              <a:buSzTx/>
              <a:buFont typeface="Arial" panose="020B0604020202020204" pitchFamily="34" charset="0"/>
              <a:buChar char="•"/>
              <a:tabLst>
                <a:tab pos="228600" algn="l"/>
                <a:tab pos="457200" algn="l"/>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Database: MS SQL, My SQL, Maria DB</a:t>
            </a:r>
            <a:endParaRPr lang="en-US" sz="1100" b="0" i="0" u="none" strike="noStrike" kern="1200" cap="none" spc="0" normalizeH="0" baseline="0" noProof="0">
              <a:ln>
                <a:noFill/>
              </a:ln>
              <a:solidFill>
                <a:srgbClr val="000000"/>
              </a:solidFill>
              <a:effectLst/>
              <a:uLnTx/>
              <a:uFillTx/>
              <a:latin typeface="Calibri" panose="020F0502020204030204"/>
              <a:cs typeface="Calibri"/>
            </a:endParaRPr>
          </a:p>
          <a:p>
            <a:pPr indent="-226695" algn="just" fontAlgn="base">
              <a:buClr>
                <a:srgbClr val="005071"/>
              </a:buClr>
              <a:buFont typeface="Arial" panose="020B0604020202020204" pitchFamily="34" charset="0"/>
              <a:buChar char="•"/>
              <a:tabLst>
                <a:tab pos="228600" algn="l"/>
                <a:tab pos="457200" algn="l"/>
              </a:tabLst>
              <a:defRPr/>
            </a:pPr>
            <a:r>
              <a:rPr kumimoji="0" lang="en-GB" sz="1100" b="0" i="0" u="none" strike="noStrike" kern="1200" cap="none" spc="0" normalizeH="0" baseline="0" noProof="0">
                <a:ln>
                  <a:noFill/>
                </a:ln>
                <a:solidFill>
                  <a:srgbClr val="000000"/>
                </a:solidFill>
                <a:effectLst/>
                <a:uLnTx/>
                <a:uFillTx/>
                <a:latin typeface="Calibri" panose="020F0502020204030204"/>
                <a:ea typeface="+mn-ea"/>
                <a:cs typeface="+mn-cs"/>
              </a:rPr>
              <a:t>Languages:</a:t>
            </a:r>
            <a:r>
              <a:rPr kumimoji="0" lang="en-AU" sz="1100" b="0" i="0" u="none" strike="noStrike" kern="1200" cap="none" spc="0" normalizeH="0" baseline="0" noProof="0">
                <a:ln>
                  <a:noFill/>
                </a:ln>
                <a:solidFill>
                  <a:srgbClr val="000000"/>
                </a:solidFill>
                <a:effectLst/>
                <a:uLnTx/>
                <a:uFillTx/>
                <a:latin typeface="Calibri" panose="020F0502020204030204"/>
                <a:ea typeface="+mn-ea"/>
                <a:cs typeface="+mn-cs"/>
              </a:rPr>
              <a:t> </a:t>
            </a:r>
            <a:r>
              <a:rPr lang="en-AU" sz="1100">
                <a:solidFill>
                  <a:srgbClr val="000000"/>
                </a:solidFill>
                <a:latin typeface="Calibri" panose="020F0502020204030204"/>
              </a:rPr>
              <a:t>Java, HTML</a:t>
            </a:r>
            <a:endParaRPr lang="en-US" sz="1100" b="0" i="0" u="none" strike="noStrike" kern="1200" cap="none" spc="0" normalizeH="0" baseline="0" noProof="0">
              <a:ln>
                <a:noFill/>
              </a:ln>
              <a:solidFill>
                <a:srgbClr val="000000"/>
              </a:solidFill>
              <a:effectLst/>
              <a:uLnTx/>
              <a:uFillTx/>
              <a:latin typeface="Calibri" panose="020F0502020204030204"/>
              <a:cs typeface="Calibri" panose="020F0502020204030204"/>
            </a:endParaRPr>
          </a:p>
          <a:p>
            <a:pPr indent="-226695" algn="just" fontAlgn="base">
              <a:buClr>
                <a:srgbClr val="005071"/>
              </a:buClr>
              <a:buFont typeface="Arial" panose="020B0604020202020204" pitchFamily="34" charset="0"/>
              <a:buChar char="•"/>
              <a:tabLst>
                <a:tab pos="228600" algn="l"/>
                <a:tab pos="457200" algn="l"/>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ALM Tools: JIRA,</a:t>
            </a:r>
            <a:r>
              <a:rPr lang="en-US" sz="1100">
                <a:solidFill>
                  <a:srgbClr val="000000"/>
                </a:solidFill>
                <a:latin typeface="Calibri" panose="020F0502020204030204"/>
              </a:rPr>
              <a:t> </a:t>
            </a: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Confluence</a:t>
            </a:r>
            <a:endParaRPr lang="en-US" sz="1100" b="0" i="0" u="none" strike="noStrike" kern="1200" cap="none" spc="0" normalizeH="0" baseline="0" noProof="0">
              <a:ln>
                <a:noFill/>
              </a:ln>
              <a:solidFill>
                <a:srgbClr val="000000"/>
              </a:solidFill>
              <a:effectLst/>
              <a:uLnTx/>
              <a:uFillTx/>
              <a:latin typeface="Calibri" panose="020F0502020204030204"/>
              <a:cs typeface="Calibri"/>
            </a:endParaRPr>
          </a:p>
          <a:p>
            <a:pPr indent="-226695" algn="just" fontAlgn="base">
              <a:buClr>
                <a:srgbClr val="005071"/>
              </a:buClr>
              <a:buFont typeface="Arial" panose="020B0604020202020204" pitchFamily="34" charset="0"/>
              <a:buChar char="•"/>
              <a:tabLst>
                <a:tab pos="228600" algn="l"/>
                <a:tab pos="457200" algn="l"/>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Project Methodology: Agile, Scrum</a:t>
            </a:r>
            <a:r>
              <a:rPr lang="en-US" sz="1100">
                <a:solidFill>
                  <a:srgbClr val="000000"/>
                </a:solidFill>
                <a:latin typeface="Calibri" panose="020F0502020204030204"/>
              </a:rPr>
              <a:t>, Scaled Agile</a:t>
            </a:r>
            <a:endParaRPr lang="en-US" sz="1100" b="0" i="0" u="none" strike="noStrike" kern="1200" cap="none" spc="0" normalizeH="0" baseline="0" noProof="0">
              <a:ln>
                <a:noFill/>
              </a:ln>
              <a:solidFill>
                <a:srgbClr val="000000"/>
              </a:solidFill>
              <a:effectLst/>
              <a:uLnTx/>
              <a:uFillTx/>
              <a:latin typeface="Calibri" panose="020F0502020204030204"/>
              <a:cs typeface="Calibri"/>
            </a:endParaRPr>
          </a:p>
          <a:p>
            <a:pPr marL="0" marR="0" lvl="0" indent="-226695" algn="just" defTabSz="457200" rtl="0" eaLnBrk="1" fontAlgn="base" latinLnBrk="0" hangingPunct="1">
              <a:lnSpc>
                <a:spcPct val="100000"/>
              </a:lnSpc>
              <a:spcBef>
                <a:spcPts val="0"/>
              </a:spcBef>
              <a:spcAft>
                <a:spcPts val="0"/>
              </a:spcAft>
              <a:buClr>
                <a:srgbClr val="005071"/>
              </a:buClr>
              <a:buSzTx/>
              <a:buFont typeface="Arial" panose="020B0604020202020204" pitchFamily="34" charset="0"/>
              <a:buChar char="•"/>
              <a:tabLst>
                <a:tab pos="228600" algn="l"/>
                <a:tab pos="457200" algn="l"/>
              </a:tabLst>
              <a:defRPr/>
            </a:pPr>
            <a:endParaRPr lang="en-US" sz="1100" b="0" i="0" u="none" strike="noStrike" kern="1200" cap="none" spc="0" normalizeH="0" baseline="0" noProof="0">
              <a:ln>
                <a:noFill/>
              </a:ln>
              <a:solidFill>
                <a:srgbClr val="000000"/>
              </a:solidFill>
              <a:effectLst/>
              <a:uLnTx/>
              <a:uFillTx/>
              <a:latin typeface="Calibri" panose="020F0502020204030204"/>
              <a:cs typeface="Calibri"/>
            </a:endParaRPr>
          </a:p>
        </p:txBody>
      </p:sp>
      <p:sp>
        <p:nvSpPr>
          <p:cNvPr id="6" name="Rectangle 5">
            <a:extLst>
              <a:ext uri="{FF2B5EF4-FFF2-40B4-BE49-F238E27FC236}">
                <a16:creationId xmlns:a16="http://schemas.microsoft.com/office/drawing/2014/main" id="{56ABFBFD-AD97-CDD4-0ABB-8910FDB67AF3}"/>
              </a:ext>
            </a:extLst>
          </p:cNvPr>
          <p:cNvSpPr/>
          <p:nvPr/>
        </p:nvSpPr>
        <p:spPr>
          <a:xfrm>
            <a:off x="480712" y="1938183"/>
            <a:ext cx="11630885" cy="2195473"/>
          </a:xfrm>
          <a:prstGeom prst="rect">
            <a:avLst/>
          </a:prstGeom>
        </p:spPr>
        <p:txBody>
          <a:bodyPr wrap="square" lIns="91440" tIns="45720" rIns="91440" bIns="45720" anchor="t">
            <a:spAutoFit/>
          </a:bodyPr>
          <a:lstStyle/>
          <a:p>
            <a:pPr marL="285750" marR="0" lvl="0" indent="-285750" algn="l" defTabSz="457200" rtl="0" eaLnBrk="1" fontAlgn="base" latinLnBrk="0" hangingPunct="1">
              <a:lnSpc>
                <a:spcPct val="100000"/>
              </a:lnSpc>
              <a:spcBef>
                <a:spcPct val="0"/>
              </a:spcBef>
              <a:spcAft>
                <a:spcPts val="400"/>
              </a:spcAft>
              <a:buClr>
                <a:srgbClr val="005071"/>
              </a:buClr>
              <a:buSzTx/>
              <a:buFont typeface="Arial" panose="020B0604020202020204" pitchFamily="34" charset="0"/>
              <a:buChar char="•"/>
              <a:tabLst>
                <a:tab pos="228600" algn="l"/>
                <a:tab pos="457200" algn="l"/>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Over </a:t>
            </a:r>
            <a:r>
              <a:rPr lang="en-US" sz="1100">
                <a:solidFill>
                  <a:srgbClr val="000000"/>
                </a:solidFill>
                <a:latin typeface="Calibri" panose="020F0502020204030204"/>
              </a:rPr>
              <a:t>13</a:t>
            </a: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 years of diverse experience in architecture, design, development, implementation and support-activities</a:t>
            </a:r>
          </a:p>
          <a:p>
            <a:pPr marL="285750" indent="-285750" fontAlgn="base">
              <a:spcBef>
                <a:spcPct val="0"/>
              </a:spcBef>
              <a:spcAft>
                <a:spcPts val="400"/>
              </a:spcAft>
              <a:buClr>
                <a:srgbClr val="005071"/>
              </a:buClr>
              <a:buFont typeface="Arial" panose="020B0604020202020204" pitchFamily="34" charset="0"/>
              <a:buChar char="•"/>
              <a:tabLst>
                <a:tab pos="228600" algn="l"/>
                <a:tab pos="457200" algn="l"/>
              </a:tabLst>
              <a:defRPr/>
            </a:pPr>
            <a:r>
              <a:rPr lang="en-US" sz="1100">
                <a:solidFill>
                  <a:srgbClr val="000000"/>
                </a:solidFill>
                <a:latin typeface="Calibri" panose="020F0502020204030204"/>
              </a:rPr>
              <a:t>Active involvement </a:t>
            </a: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in Appian </a:t>
            </a:r>
            <a:r>
              <a:rPr lang="en-US" sz="1100">
                <a:solidFill>
                  <a:srgbClr val="000000"/>
                </a:solidFill>
                <a:latin typeface="Calibri" panose="020F0502020204030204"/>
              </a:rPr>
              <a:t>Training, Recruitment, Requirement Analysis, Design, Estimation, Development, Implementation, Solution Designing</a:t>
            </a: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 </a:t>
            </a:r>
            <a:r>
              <a:rPr lang="en-US" sz="1100">
                <a:solidFill>
                  <a:srgbClr val="000000"/>
                </a:solidFill>
                <a:latin typeface="Calibri" panose="020F0502020204030204"/>
              </a:rPr>
              <a:t>RFPs </a:t>
            </a: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and </a:t>
            </a:r>
            <a:r>
              <a:rPr lang="en-US" sz="1100">
                <a:solidFill>
                  <a:srgbClr val="000000"/>
                </a:solidFill>
                <a:latin typeface="Calibri" panose="020F0502020204030204"/>
              </a:rPr>
              <a:t>Maintenance phases of SDLC </a:t>
            </a: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and </a:t>
            </a:r>
            <a:r>
              <a:rPr lang="en-US" sz="1100">
                <a:solidFill>
                  <a:srgbClr val="000000"/>
                </a:solidFill>
                <a:latin typeface="Calibri" panose="020F0502020204030204"/>
              </a:rPr>
              <a:t>Agile Methodologies</a:t>
            </a:r>
            <a:endParaRPr lang="en-US" sz="1100" b="0" i="0" u="none" strike="noStrike" kern="1200" cap="none" spc="0" normalizeH="0" baseline="0" noProof="0">
              <a:ln>
                <a:noFill/>
              </a:ln>
              <a:solidFill>
                <a:srgbClr val="000000"/>
              </a:solidFill>
              <a:effectLst/>
              <a:uLnTx/>
              <a:uFillTx/>
              <a:latin typeface="Calibri" panose="020F0502020204030204"/>
              <a:cs typeface="Calibri"/>
            </a:endParaRPr>
          </a:p>
          <a:p>
            <a:pPr marL="285750" marR="0" lvl="0" indent="-285750" algn="l" defTabSz="457200" rtl="0" eaLnBrk="1" fontAlgn="base" latinLnBrk="0" hangingPunct="1">
              <a:lnSpc>
                <a:spcPct val="100000"/>
              </a:lnSpc>
              <a:spcBef>
                <a:spcPct val="0"/>
              </a:spcBef>
              <a:spcAft>
                <a:spcPts val="400"/>
              </a:spcAft>
              <a:buClr>
                <a:srgbClr val="005071"/>
              </a:buClr>
              <a:buSzTx/>
              <a:buFont typeface="Arial" panose="020B0604020202020204" pitchFamily="34" charset="0"/>
              <a:buChar char="•"/>
              <a:tabLst>
                <a:tab pos="228600" algn="l"/>
                <a:tab pos="457200" algn="l"/>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Exposure to implementation of Appian feature like Integration, process modelling, SAIL, RPA, records, reports.</a:t>
            </a:r>
            <a:endParaRPr lang="en-US" sz="1100" b="0" i="0" u="none" strike="noStrike" kern="1200" cap="none" spc="0" normalizeH="0" baseline="0" noProof="0">
              <a:ln>
                <a:noFill/>
              </a:ln>
              <a:solidFill>
                <a:srgbClr val="000000"/>
              </a:solidFill>
              <a:effectLst/>
              <a:uLnTx/>
              <a:uFillTx/>
              <a:latin typeface="Calibri" panose="020F0502020204030204"/>
              <a:cs typeface="Calibri"/>
            </a:endParaRPr>
          </a:p>
          <a:p>
            <a:pPr marL="285750" marR="0" lvl="0" indent="-285750" algn="l" defTabSz="457200" rtl="0" eaLnBrk="1" fontAlgn="base" latinLnBrk="0" hangingPunct="1">
              <a:lnSpc>
                <a:spcPct val="100000"/>
              </a:lnSpc>
              <a:spcBef>
                <a:spcPct val="0"/>
              </a:spcBef>
              <a:spcAft>
                <a:spcPts val="400"/>
              </a:spcAft>
              <a:buClr>
                <a:srgbClr val="005071"/>
              </a:buClr>
              <a:buSzTx/>
              <a:buFont typeface="Arial" panose="020B0604020202020204" pitchFamily="34" charset="0"/>
              <a:buChar char="•"/>
              <a:tabLst>
                <a:tab pos="228600" algn="l"/>
                <a:tab pos="457200" algn="l"/>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Demonstrated mastery in evaluating requirements for business application integration and process automation</a:t>
            </a:r>
            <a:endParaRPr lang="en-US" sz="1100" b="0" i="0" u="none" strike="noStrike" kern="1200" cap="none" spc="0" normalizeH="0" baseline="0" noProof="0">
              <a:ln>
                <a:noFill/>
              </a:ln>
              <a:solidFill>
                <a:srgbClr val="000000"/>
              </a:solidFill>
              <a:effectLst/>
              <a:uLnTx/>
              <a:uFillTx/>
              <a:latin typeface="Calibri" panose="020F0502020204030204"/>
              <a:cs typeface="Calibri"/>
            </a:endParaRPr>
          </a:p>
          <a:p>
            <a:pPr marL="285750" indent="-285750" fontAlgn="base">
              <a:spcBef>
                <a:spcPct val="0"/>
              </a:spcBef>
              <a:spcAft>
                <a:spcPts val="400"/>
              </a:spcAft>
              <a:buClr>
                <a:srgbClr val="005071"/>
              </a:buClr>
              <a:buFont typeface="Arial,Sans-Serif" panose="020B0604020202020204" pitchFamily="34" charset="0"/>
              <a:buChar char="•"/>
              <a:tabLst>
                <a:tab pos="228600" algn="l"/>
                <a:tab pos="457200" algn="l"/>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Proven mentor and training with expertise in communicating across organizational levels with </a:t>
            </a:r>
            <a:r>
              <a:rPr lang="en-US" sz="1100">
                <a:solidFill>
                  <a:srgbClr val="000000"/>
                </a:solidFill>
                <a:latin typeface="Calibri" panose="020F0502020204030204"/>
              </a:rPr>
              <a:t>cross-functional </a:t>
            </a: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teams</a:t>
            </a:r>
            <a:r>
              <a:rPr lang="en-US" sz="1100">
                <a:solidFill>
                  <a:srgbClr val="000000"/>
                </a:solidFill>
                <a:latin typeface="Calibri" panose="020F0502020204030204"/>
              </a:rPr>
              <a:t>.</a:t>
            </a:r>
          </a:p>
          <a:p>
            <a:pPr marL="285750" indent="-285750">
              <a:spcBef>
                <a:spcPct val="0"/>
              </a:spcBef>
              <a:spcAft>
                <a:spcPts val="400"/>
              </a:spcAft>
              <a:buFont typeface="Arial,Sans-Serif" panose="020B0604020202020204" pitchFamily="34" charset="0"/>
              <a:buChar char="•"/>
              <a:tabLst>
                <a:tab pos="228600" algn="l"/>
                <a:tab pos="457200" algn="l"/>
              </a:tabLst>
              <a:defRPr/>
            </a:pPr>
            <a:r>
              <a:rPr lang="en-US" sz="1100">
                <a:solidFill>
                  <a:srgbClr val="000000"/>
                </a:solidFill>
                <a:latin typeface="Calibri" panose="020F0502020204030204"/>
              </a:rPr>
              <a:t>Created Design standards, guidelines, best practices w.r.t requirements as well as performance metrics.</a:t>
            </a:r>
            <a:endParaRPr lang="en-US"/>
          </a:p>
          <a:p>
            <a:pPr marL="285750" indent="-285750" fontAlgn="base">
              <a:spcBef>
                <a:spcPct val="0"/>
              </a:spcBef>
              <a:spcAft>
                <a:spcPts val="400"/>
              </a:spcAft>
              <a:buClr>
                <a:srgbClr val="005071"/>
              </a:buClr>
              <a:buFont typeface="Arial" panose="020B0604020202020204" pitchFamily="34" charset="0"/>
              <a:buChar char="•"/>
              <a:tabLst>
                <a:tab pos="228600" algn="l"/>
                <a:tab pos="457200" algn="l"/>
              </a:tabLst>
              <a:defRPr/>
            </a:pPr>
            <a:r>
              <a:rPr lang="en-US" sz="1100">
                <a:solidFill>
                  <a:srgbClr val="000000"/>
                </a:solidFill>
                <a:latin typeface="Calibri" panose="020F0502020204030204"/>
              </a:rPr>
              <a:t>Experience in migration of Appian on-premise environment.</a:t>
            </a: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endParaRPr>
          </a:p>
          <a:p>
            <a:pPr marL="285750" marR="0" lvl="0" indent="-285750" algn="l" defTabSz="457200" rtl="0" eaLnBrk="1" fontAlgn="base" latinLnBrk="0" hangingPunct="1">
              <a:lnSpc>
                <a:spcPct val="100000"/>
              </a:lnSpc>
              <a:spcBef>
                <a:spcPct val="0"/>
              </a:spcBef>
              <a:spcAft>
                <a:spcPts val="400"/>
              </a:spcAft>
              <a:buClr>
                <a:srgbClr val="005071"/>
              </a:buClr>
              <a:buSzTx/>
              <a:buFont typeface="Arial" panose="020B0604020202020204" pitchFamily="34" charset="0"/>
              <a:buChar char="•"/>
              <a:tabLst>
                <a:tab pos="228600" algn="l"/>
                <a:tab pos="457200" algn="l"/>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Skilled in extensive Agile application development : Scrum and Kanban Framework.</a:t>
            </a:r>
            <a:endParaRPr lang="en-US" sz="1100" b="0" i="0" u="none" strike="noStrike" kern="1200" cap="none" spc="0" normalizeH="0" baseline="0" noProof="0">
              <a:ln>
                <a:noFill/>
              </a:ln>
              <a:solidFill>
                <a:srgbClr val="000000"/>
              </a:solidFill>
              <a:effectLst/>
              <a:uLnTx/>
              <a:uFillTx/>
              <a:latin typeface="Calibri" panose="020F0502020204030204"/>
              <a:cs typeface="Calibri"/>
            </a:endParaRPr>
          </a:p>
          <a:p>
            <a:pPr marL="285750" marR="0" lvl="0" indent="-285750" algn="l" defTabSz="457200" rtl="0" eaLnBrk="1" fontAlgn="base" latinLnBrk="0" hangingPunct="1">
              <a:lnSpc>
                <a:spcPct val="100000"/>
              </a:lnSpc>
              <a:spcBef>
                <a:spcPct val="0"/>
              </a:spcBef>
              <a:spcAft>
                <a:spcPts val="400"/>
              </a:spcAft>
              <a:buClr>
                <a:srgbClr val="005071"/>
              </a:buClr>
              <a:buSzTx/>
              <a:buFont typeface="Arial" panose="020B0604020202020204" pitchFamily="34" charset="0"/>
              <a:buChar char="•"/>
              <a:tabLst>
                <a:tab pos="228600" algn="l"/>
                <a:tab pos="457200" algn="l"/>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Rich domain experience - Insurance, Banking.</a:t>
            </a:r>
            <a:endParaRPr lang="en-US" sz="1100" b="0" i="0" u="none" strike="noStrike" kern="1200" cap="none" spc="0" normalizeH="0" baseline="0" noProof="0">
              <a:ln>
                <a:noFill/>
              </a:ln>
              <a:solidFill>
                <a:srgbClr val="000000"/>
              </a:solidFill>
              <a:effectLst/>
              <a:uLnTx/>
              <a:uFillTx/>
              <a:latin typeface="Calibri" panose="020F0502020204030204"/>
              <a:cs typeface="Calibri"/>
            </a:endParaRPr>
          </a:p>
        </p:txBody>
      </p:sp>
      <p:sp>
        <p:nvSpPr>
          <p:cNvPr id="7" name="Rectangle 6">
            <a:extLst>
              <a:ext uri="{FF2B5EF4-FFF2-40B4-BE49-F238E27FC236}">
                <a16:creationId xmlns:a16="http://schemas.microsoft.com/office/drawing/2014/main" id="{9FA3AD89-4CBB-664C-ABFC-07DA5AADF8D2}"/>
              </a:ext>
            </a:extLst>
          </p:cNvPr>
          <p:cNvSpPr/>
          <p:nvPr/>
        </p:nvSpPr>
        <p:spPr>
          <a:xfrm>
            <a:off x="6128174" y="4765713"/>
            <a:ext cx="6063826" cy="430887"/>
          </a:xfrm>
          <a:prstGeom prst="rect">
            <a:avLst/>
          </a:prstGeom>
        </p:spPr>
        <p:txBody>
          <a:bodyPr wrap="square" lIns="91440" tIns="45720" rIns="91440" bIns="45720" anchor="t">
            <a:spAutoFit/>
          </a:bodyPr>
          <a:lstStyle/>
          <a:p>
            <a:pPr indent="-226695" algn="just" fontAlgn="base">
              <a:buClr>
                <a:srgbClr val="005071"/>
              </a:buClr>
              <a:buFont typeface="Arial" panose="020B0604020202020204" pitchFamily="34" charset="0"/>
              <a:buChar char="•"/>
              <a:tabLst>
                <a:tab pos="228600" algn="l"/>
                <a:tab pos="457200" algn="l"/>
              </a:tabLst>
              <a:defRPr/>
            </a:pPr>
            <a:r>
              <a:rPr lang="en-US" sz="1100">
                <a:solidFill>
                  <a:srgbClr val="000000"/>
                </a:solidFill>
                <a:latin typeface="Calibri" panose="020F0502020204030204"/>
              </a:rPr>
              <a:t>M.Sc.</a:t>
            </a: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 in </a:t>
            </a:r>
            <a:r>
              <a:rPr lang="en-US" sz="1100">
                <a:solidFill>
                  <a:srgbClr val="000000"/>
                </a:solidFill>
                <a:latin typeface="Calibri" panose="020F0502020204030204"/>
              </a:rPr>
              <a:t>Project Management</a:t>
            </a:r>
            <a:endParaRPr lang="en-US">
              <a:ea typeface="+mn-ea"/>
              <a:cs typeface="+mn-cs"/>
            </a:endParaRPr>
          </a:p>
          <a:p>
            <a:pPr marL="0" marR="0" lvl="0" indent="-226695" algn="just" defTabSz="457200" rtl="0" eaLnBrk="1" fontAlgn="base" latinLnBrk="0" hangingPunct="1">
              <a:lnSpc>
                <a:spcPct val="100000"/>
              </a:lnSpc>
              <a:spcBef>
                <a:spcPts val="0"/>
              </a:spcBef>
              <a:spcAft>
                <a:spcPts val="0"/>
              </a:spcAft>
              <a:buClr>
                <a:srgbClr val="005071"/>
              </a:buClr>
              <a:buSzTx/>
              <a:buFont typeface="Arial" panose="020B0604020202020204" pitchFamily="34" charset="0"/>
              <a:buChar char="•"/>
              <a:tabLst>
                <a:tab pos="228600" algn="l"/>
                <a:tab pos="457200" algn="l"/>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Appian </a:t>
            </a:r>
            <a:r>
              <a:rPr lang="en-US" sz="1100">
                <a:solidFill>
                  <a:srgbClr val="000000"/>
                </a:solidFill>
                <a:latin typeface="Calibri" panose="020F0502020204030204"/>
              </a:rPr>
              <a:t>BPM</a:t>
            </a: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 Certified</a:t>
            </a:r>
            <a:endParaRPr lang="en-US" sz="1100" b="0" i="0" u="none" strike="noStrike" kern="1200" cap="none" spc="0" normalizeH="0" baseline="0" noProof="0">
              <a:ln>
                <a:noFill/>
              </a:ln>
              <a:solidFill>
                <a:srgbClr val="000000"/>
              </a:solidFill>
              <a:effectLst/>
              <a:uLnTx/>
              <a:uFillTx/>
              <a:latin typeface="Calibri" panose="020F0502020204030204"/>
              <a:cs typeface="Calibri"/>
            </a:endParaRPr>
          </a:p>
        </p:txBody>
      </p:sp>
      <p:sp>
        <p:nvSpPr>
          <p:cNvPr id="8" name="TextBox 7">
            <a:extLst>
              <a:ext uri="{FF2B5EF4-FFF2-40B4-BE49-F238E27FC236}">
                <a16:creationId xmlns:a16="http://schemas.microsoft.com/office/drawing/2014/main" id="{EB5F130E-4CEE-388A-7E17-3BD3A86F5B01}"/>
              </a:ext>
            </a:extLst>
          </p:cNvPr>
          <p:cNvSpPr txBox="1"/>
          <p:nvPr/>
        </p:nvSpPr>
        <p:spPr>
          <a:xfrm>
            <a:off x="6128174" y="4432108"/>
            <a:ext cx="6063826" cy="307777"/>
          </a:xfrm>
          <a:prstGeom prst="rect">
            <a:avLst/>
          </a:prstGeom>
          <a:solidFill>
            <a:srgbClr val="2E3643"/>
          </a:solidFill>
        </p:spPr>
        <p:txBody>
          <a:bodyPr wrap="square" rtlCol="0">
            <a:spAutoFit/>
          </a:bodyPr>
          <a:lstStyle>
            <a:defPPr>
              <a:defRPr lang="en-US"/>
            </a:defPPr>
            <a:lvl1pPr>
              <a:defRPr sz="1400" b="1">
                <a:solidFill>
                  <a:schemeClr val="bg1"/>
                </a:solidFill>
                <a:latin typeface="+mj-lt"/>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alibri Light" panose="020F0302020204030204"/>
                <a:ea typeface="+mn-ea"/>
                <a:cs typeface="+mn-cs"/>
              </a:rPr>
              <a:t>            Academic Credentials</a:t>
            </a:r>
          </a:p>
        </p:txBody>
      </p:sp>
      <p:sp>
        <p:nvSpPr>
          <p:cNvPr id="9" name="TextBox 8">
            <a:extLst>
              <a:ext uri="{FF2B5EF4-FFF2-40B4-BE49-F238E27FC236}">
                <a16:creationId xmlns:a16="http://schemas.microsoft.com/office/drawing/2014/main" id="{76EFDE51-1582-1C15-E559-0AAC541C8940}"/>
              </a:ext>
            </a:extLst>
          </p:cNvPr>
          <p:cNvSpPr txBox="1"/>
          <p:nvPr/>
        </p:nvSpPr>
        <p:spPr>
          <a:xfrm>
            <a:off x="0" y="1624273"/>
            <a:ext cx="12075085" cy="307777"/>
          </a:xfrm>
          <a:prstGeom prst="rect">
            <a:avLst/>
          </a:prstGeom>
          <a:solidFill>
            <a:srgbClr val="2E364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alibri Light" panose="020F0302020204030204"/>
                <a:ea typeface="+mn-ea"/>
                <a:cs typeface="+mn-cs"/>
              </a:rPr>
              <a:t>             Engagements and Assignments</a:t>
            </a:r>
          </a:p>
        </p:txBody>
      </p:sp>
      <p:sp>
        <p:nvSpPr>
          <p:cNvPr id="10" name="TextBox 9">
            <a:extLst>
              <a:ext uri="{FF2B5EF4-FFF2-40B4-BE49-F238E27FC236}">
                <a16:creationId xmlns:a16="http://schemas.microsoft.com/office/drawing/2014/main" id="{3BB7EA74-608C-BE1F-D658-EE54AEA64275}"/>
              </a:ext>
            </a:extLst>
          </p:cNvPr>
          <p:cNvSpPr txBox="1"/>
          <p:nvPr/>
        </p:nvSpPr>
        <p:spPr>
          <a:xfrm>
            <a:off x="0" y="4432109"/>
            <a:ext cx="5970277" cy="307777"/>
          </a:xfrm>
          <a:prstGeom prst="rect">
            <a:avLst/>
          </a:prstGeom>
          <a:solidFill>
            <a:srgbClr val="2E3643"/>
          </a:solidFill>
        </p:spPr>
        <p:txBody>
          <a:bodyPr wrap="square" rtlCol="0">
            <a:spAutoFit/>
          </a:bodyPr>
          <a:lstStyle>
            <a:defPPr>
              <a:defRPr lang="en-US"/>
            </a:defPPr>
            <a:lvl1pPr>
              <a:defRPr sz="1400" b="1">
                <a:solidFill>
                  <a:schemeClr val="bg1"/>
                </a:solidFill>
                <a:latin typeface="+mj-lt"/>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alibri Light" panose="020F0302020204030204"/>
                <a:ea typeface="+mn-ea"/>
                <a:cs typeface="+mn-cs"/>
              </a:rPr>
              <a:t>             Key Skills and Industry Expertise</a:t>
            </a:r>
          </a:p>
        </p:txBody>
      </p:sp>
      <p:pic>
        <p:nvPicPr>
          <p:cNvPr id="3" name="Picture 2" descr="A person taking a selfie&#10;&#10;Description automatically generated">
            <a:extLst>
              <a:ext uri="{FF2B5EF4-FFF2-40B4-BE49-F238E27FC236}">
                <a16:creationId xmlns:a16="http://schemas.microsoft.com/office/drawing/2014/main" id="{578C78D2-49A8-D9C4-7879-3A55A2AD0172}"/>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1349400" y="3908"/>
            <a:ext cx="845045" cy="685800"/>
          </a:xfrm>
          <a:prstGeom prst="rect">
            <a:avLst/>
          </a:prstGeom>
        </p:spPr>
      </p:pic>
    </p:spTree>
    <p:extLst>
      <p:ext uri="{BB962C8B-B14F-4D97-AF65-F5344CB8AC3E}">
        <p14:creationId xmlns:p14="http://schemas.microsoft.com/office/powerpoint/2010/main" val="648233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 Placeholder 4">
            <a:extLst>
              <a:ext uri="{FF2B5EF4-FFF2-40B4-BE49-F238E27FC236}">
                <a16:creationId xmlns:a16="http://schemas.microsoft.com/office/drawing/2014/main" id="{0E4D2039-6D6D-F14E-93E4-4F369F7ED8C7}"/>
              </a:ext>
            </a:extLst>
          </p:cNvPr>
          <p:cNvSpPr txBox="1">
            <a:spLocks/>
          </p:cNvSpPr>
          <p:nvPr/>
        </p:nvSpPr>
        <p:spPr>
          <a:xfrm>
            <a:off x="457200" y="124466"/>
            <a:ext cx="11536417" cy="327180"/>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buClr>
                <a:schemeClr val="tx1"/>
              </a:buClr>
              <a:buFont typeface="System Font Regular"/>
              <a:buNone/>
              <a:defRPr sz="1400" b="1" i="0" kern="1200">
                <a:solidFill>
                  <a:schemeClr val="tx2"/>
                </a:solidFill>
                <a:latin typeface="Calibri" panose="020F0502020204030204" pitchFamily="34" charset="0"/>
                <a:ea typeface="+mn-ea"/>
                <a:cs typeface="Calibri" panose="020F0502020204030204" pitchFamily="34" charset="0"/>
              </a:defRPr>
            </a:lvl1pPr>
            <a:lvl2pPr marL="290513" indent="0" algn="l" defTabSz="914400" rtl="0" eaLnBrk="1" latinLnBrk="0" hangingPunct="1">
              <a:lnSpc>
                <a:spcPct val="90000"/>
              </a:lnSpc>
              <a:spcBef>
                <a:spcPts val="500"/>
              </a:spcBef>
              <a:buFont typeface="System Font Regular"/>
              <a:buNone/>
              <a:tabLst/>
              <a:defRPr sz="2400" kern="1200">
                <a:solidFill>
                  <a:schemeClr val="tx2"/>
                </a:solidFill>
                <a:latin typeface="+mj-lt"/>
                <a:ea typeface="+mn-ea"/>
                <a:cs typeface="+mn-cs"/>
              </a:defRPr>
            </a:lvl2pPr>
            <a:lvl3pPr marL="582613" indent="0" algn="l" defTabSz="914400" rtl="0" eaLnBrk="1" latinLnBrk="0" hangingPunct="1">
              <a:lnSpc>
                <a:spcPct val="90000"/>
              </a:lnSpc>
              <a:spcBef>
                <a:spcPts val="500"/>
              </a:spcBef>
              <a:buFont typeface="System Font Regular"/>
              <a:buNone/>
              <a:tabLst/>
              <a:defRPr sz="2000" kern="1200">
                <a:solidFill>
                  <a:schemeClr val="tx2"/>
                </a:solidFill>
                <a:latin typeface="+mj-lt"/>
                <a:ea typeface="+mn-ea"/>
                <a:cs typeface="+mn-cs"/>
              </a:defRPr>
            </a:lvl3pPr>
            <a:lvl4pPr marL="855663" indent="0" algn="l" defTabSz="914400" rtl="0" eaLnBrk="1" latinLnBrk="0" hangingPunct="1">
              <a:lnSpc>
                <a:spcPct val="90000"/>
              </a:lnSpc>
              <a:spcBef>
                <a:spcPts val="500"/>
              </a:spcBef>
              <a:buFont typeface="System Font Regular"/>
              <a:buNone/>
              <a:tabLst/>
              <a:defRPr sz="1800" kern="1200">
                <a:solidFill>
                  <a:schemeClr val="tx2"/>
                </a:solidFill>
                <a:latin typeface="+mj-lt"/>
                <a:ea typeface="+mn-ea"/>
                <a:cs typeface="+mn-cs"/>
              </a:defRPr>
            </a:lvl4pPr>
            <a:lvl5pPr marL="1100138" indent="0" algn="l" defTabSz="914400" rtl="0" eaLnBrk="1" latinLnBrk="0" hangingPunct="1">
              <a:lnSpc>
                <a:spcPct val="90000"/>
              </a:lnSpc>
              <a:spcBef>
                <a:spcPts val="500"/>
              </a:spcBef>
              <a:buFont typeface="System Font Regular"/>
              <a:buNone/>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
                <a:srgbClr val="000000"/>
              </a:buClr>
              <a:buSzTx/>
              <a:buFont typeface="System Font Regular"/>
              <a:buNone/>
              <a:tabLst/>
              <a:defRPr/>
            </a:pPr>
            <a:endParaRPr kumimoji="0" lang="en-US" sz="1400" b="1" i="0" u="none" strike="noStrike" kern="0" cap="none" spc="0" normalizeH="0" baseline="0" noProof="0">
              <a:ln>
                <a:noFill/>
              </a:ln>
              <a:solidFill>
                <a:srgbClr val="005071"/>
              </a:solidFill>
              <a:effectLst/>
              <a:uLnTx/>
              <a:uFillTx/>
              <a:latin typeface="Calibri" panose="020F0502020204030204"/>
              <a:ea typeface="+mn-ea"/>
              <a:cs typeface="Calibri" panose="020F0502020204030204" pitchFamily="34" charset="0"/>
            </a:endParaRPr>
          </a:p>
        </p:txBody>
      </p:sp>
      <p:sp>
        <p:nvSpPr>
          <p:cNvPr id="2" name="Title 1">
            <a:extLst>
              <a:ext uri="{FF2B5EF4-FFF2-40B4-BE49-F238E27FC236}">
                <a16:creationId xmlns:a16="http://schemas.microsoft.com/office/drawing/2014/main" id="{D77F93A3-AD31-6815-8921-93D21C66F75A}"/>
              </a:ext>
            </a:extLst>
          </p:cNvPr>
          <p:cNvSpPr>
            <a:spLocks noGrp="1"/>
          </p:cNvSpPr>
          <p:nvPr>
            <p:ph type="ctrTitle"/>
          </p:nvPr>
        </p:nvSpPr>
        <p:spPr>
          <a:xfrm>
            <a:off x="457200" y="543491"/>
            <a:ext cx="11277600" cy="672567"/>
          </a:xfrm>
        </p:spPr>
        <p:txBody>
          <a:bodyPr>
            <a:noAutofit/>
          </a:bodyPr>
          <a:lstStyle/>
          <a:p>
            <a:r>
              <a:rPr lang="en-US" sz="2400"/>
              <a:t>Appian recognizes EXL as a Global Strategic Partner, collaborating closely on key industry and AI-enabled solutions</a:t>
            </a:r>
          </a:p>
        </p:txBody>
      </p:sp>
      <p:sp>
        <p:nvSpPr>
          <p:cNvPr id="3" name="Text Placeholder 2">
            <a:extLst>
              <a:ext uri="{FF2B5EF4-FFF2-40B4-BE49-F238E27FC236}">
                <a16:creationId xmlns:a16="http://schemas.microsoft.com/office/drawing/2014/main" id="{0E348A37-BC84-609A-5119-2E7676F8DBBF}"/>
              </a:ext>
            </a:extLst>
          </p:cNvPr>
          <p:cNvSpPr txBox="1">
            <a:spLocks/>
          </p:cNvSpPr>
          <p:nvPr/>
        </p:nvSpPr>
        <p:spPr>
          <a:xfrm>
            <a:off x="457200" y="54360"/>
            <a:ext cx="8308975" cy="227798"/>
          </a:xfrm>
          <a:prstGeom prst="rect">
            <a:avLst/>
          </a:prstGeom>
        </p:spPr>
        <p:txBody>
          <a:bodyPr vert="horz" lIns="0" tIns="0" rIns="0" bIns="0" rtlCol="0">
            <a:noAutofit/>
          </a:bodyPr>
          <a:lstStyle>
            <a:lvl1pPr indent="0" defTabSz="914400">
              <a:lnSpc>
                <a:spcPct val="90000"/>
              </a:lnSpc>
              <a:spcBef>
                <a:spcPts val="1000"/>
              </a:spcBef>
              <a:buClr>
                <a:schemeClr val="tx2"/>
              </a:buClr>
              <a:buFontTx/>
              <a:buNone/>
              <a:defRPr sz="1600" b="1">
                <a:solidFill>
                  <a:schemeClr val="accent3"/>
                </a:solidFill>
              </a:defRPr>
            </a:lvl1pPr>
            <a:lvl2pPr marL="290513" indent="0" defTabSz="914400">
              <a:lnSpc>
                <a:spcPct val="90000"/>
              </a:lnSpc>
              <a:spcBef>
                <a:spcPts val="500"/>
              </a:spcBef>
              <a:buFontTx/>
              <a:buNone/>
              <a:tabLst/>
              <a:defRPr>
                <a:solidFill>
                  <a:schemeClr val="accent3"/>
                </a:solidFill>
              </a:defRPr>
            </a:lvl2pPr>
            <a:lvl3pPr marL="582613" indent="0" defTabSz="914400">
              <a:lnSpc>
                <a:spcPct val="90000"/>
              </a:lnSpc>
              <a:spcBef>
                <a:spcPts val="500"/>
              </a:spcBef>
              <a:buFontTx/>
              <a:buNone/>
              <a:tabLst/>
              <a:defRPr>
                <a:solidFill>
                  <a:schemeClr val="accent3"/>
                </a:solidFill>
              </a:defRPr>
            </a:lvl3pPr>
            <a:lvl4pPr marL="855663" indent="0" defTabSz="914400">
              <a:lnSpc>
                <a:spcPct val="90000"/>
              </a:lnSpc>
              <a:spcBef>
                <a:spcPts val="500"/>
              </a:spcBef>
              <a:buFontTx/>
              <a:buNone/>
              <a:tabLst/>
              <a:defRPr>
                <a:solidFill>
                  <a:schemeClr val="accent3"/>
                </a:solidFill>
              </a:defRPr>
            </a:lvl4pPr>
            <a:lvl5pPr marL="1100138" indent="0" defTabSz="914400">
              <a:lnSpc>
                <a:spcPct val="90000"/>
              </a:lnSpc>
              <a:spcBef>
                <a:spcPts val="500"/>
              </a:spcBef>
              <a:buFontTx/>
              <a:buNone/>
              <a:tabLst/>
              <a:defRPr>
                <a:solidFill>
                  <a:schemeClr val="accent3"/>
                </a:solidFill>
              </a:defRP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a:latin typeface="+mj-lt"/>
              </a:rPr>
              <a:t>Our Partnership with Appian</a:t>
            </a:r>
          </a:p>
        </p:txBody>
      </p:sp>
      <p:pic>
        <p:nvPicPr>
          <p:cNvPr id="6" name="Picture 5" descr="A screenshot of a website&#10;&#10;Description automatically generated">
            <a:extLst>
              <a:ext uri="{FF2B5EF4-FFF2-40B4-BE49-F238E27FC236}">
                <a16:creationId xmlns:a16="http://schemas.microsoft.com/office/drawing/2014/main" id="{93C9B3A1-2321-A8FC-9AC7-BF680DE20E20}"/>
              </a:ext>
            </a:extLst>
          </p:cNvPr>
          <p:cNvPicPr>
            <a:picLocks noChangeAspect="1"/>
          </p:cNvPicPr>
          <p:nvPr/>
        </p:nvPicPr>
        <p:blipFill rotWithShape="1">
          <a:blip r:embed="rId3"/>
          <a:srcRect b="23511"/>
          <a:stretch/>
        </p:blipFill>
        <p:spPr>
          <a:xfrm>
            <a:off x="7951976" y="3963034"/>
            <a:ext cx="3703320" cy="2194192"/>
          </a:xfrm>
          <a:prstGeom prst="rect">
            <a:avLst/>
          </a:prstGeom>
          <a:ln>
            <a:noFill/>
          </a:ln>
          <a:effectLst>
            <a:outerShdw blurRad="292100" dist="139700" dir="2700000" algn="tl" rotWithShape="0">
              <a:srgbClr val="333333">
                <a:alpha val="65000"/>
              </a:srgbClr>
            </a:outerShdw>
          </a:effectLst>
        </p:spPr>
      </p:pic>
      <p:pic>
        <p:nvPicPr>
          <p:cNvPr id="7" name="Picture 2" descr="No alternative text description for this image">
            <a:extLst>
              <a:ext uri="{FF2B5EF4-FFF2-40B4-BE49-F238E27FC236}">
                <a16:creationId xmlns:a16="http://schemas.microsoft.com/office/drawing/2014/main" id="{1066A887-A305-0D97-F9D3-9E7FCE02BC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9143" y="3965809"/>
            <a:ext cx="1814046" cy="220191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No alternative text description for this image">
            <a:extLst>
              <a:ext uri="{FF2B5EF4-FFF2-40B4-BE49-F238E27FC236}">
                <a16:creationId xmlns:a16="http://schemas.microsoft.com/office/drawing/2014/main" id="{F2E7D681-EB1B-3B11-8F06-BAB64EFFA8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5378" y="3965809"/>
            <a:ext cx="1641481" cy="218864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screenshot of a computer&#10;&#10;Description automatically generated">
            <a:extLst>
              <a:ext uri="{FF2B5EF4-FFF2-40B4-BE49-F238E27FC236}">
                <a16:creationId xmlns:a16="http://schemas.microsoft.com/office/drawing/2014/main" id="{FC5F6C01-9FB8-41B0-FB9F-A9B7A38E2D95}"/>
              </a:ext>
            </a:extLst>
          </p:cNvPr>
          <p:cNvPicPr>
            <a:picLocks noChangeAspect="1"/>
          </p:cNvPicPr>
          <p:nvPr/>
        </p:nvPicPr>
        <p:blipFill>
          <a:blip r:embed="rId6"/>
          <a:stretch>
            <a:fillRect/>
          </a:stretch>
        </p:blipFill>
        <p:spPr>
          <a:xfrm>
            <a:off x="8379152" y="5082967"/>
            <a:ext cx="2963267" cy="968759"/>
          </a:xfrm>
          <a:prstGeom prst="rect">
            <a:avLst/>
          </a:prstGeom>
        </p:spPr>
      </p:pic>
      <p:pic>
        <p:nvPicPr>
          <p:cNvPr id="10" name="Picture 9" descr="A screenshot of a video&#10;&#10;Description automatically generated">
            <a:extLst>
              <a:ext uri="{FF2B5EF4-FFF2-40B4-BE49-F238E27FC236}">
                <a16:creationId xmlns:a16="http://schemas.microsoft.com/office/drawing/2014/main" id="{1AD0893F-66CF-BB5A-9A30-BB963B1CF788}"/>
              </a:ext>
            </a:extLst>
          </p:cNvPr>
          <p:cNvPicPr>
            <a:picLocks noChangeAspect="1"/>
          </p:cNvPicPr>
          <p:nvPr/>
        </p:nvPicPr>
        <p:blipFill>
          <a:blip r:embed="rId7"/>
          <a:stretch>
            <a:fillRect/>
          </a:stretch>
        </p:blipFill>
        <p:spPr>
          <a:xfrm>
            <a:off x="4141529" y="1479256"/>
            <a:ext cx="3703320" cy="2393903"/>
          </a:xfrm>
          <a:prstGeom prst="rect">
            <a:avLst/>
          </a:prstGeom>
        </p:spPr>
      </p:pic>
      <p:sp>
        <p:nvSpPr>
          <p:cNvPr id="11" name="TextBox 10">
            <a:extLst>
              <a:ext uri="{FF2B5EF4-FFF2-40B4-BE49-F238E27FC236}">
                <a16:creationId xmlns:a16="http://schemas.microsoft.com/office/drawing/2014/main" id="{A6720534-4B31-23E1-C043-14579A3D15F3}"/>
              </a:ext>
            </a:extLst>
          </p:cNvPr>
          <p:cNvSpPr txBox="1"/>
          <p:nvPr/>
        </p:nvSpPr>
        <p:spPr>
          <a:xfrm>
            <a:off x="9304079" y="2144248"/>
            <a:ext cx="581784" cy="21544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B4D0A"/>
                </a:solidFill>
                <a:effectLst/>
                <a:uLnTx/>
                <a:uFillTx/>
                <a:latin typeface="Calibri" panose="020F0502020204030204"/>
                <a:ea typeface="+mn-ea"/>
                <a:cs typeface="+mn-cs"/>
              </a:rPr>
              <a:t>Staff Pick</a:t>
            </a:r>
          </a:p>
        </p:txBody>
      </p:sp>
      <p:pic>
        <p:nvPicPr>
          <p:cNvPr id="12" name="Graphic 11" descr="Star outline">
            <a:extLst>
              <a:ext uri="{FF2B5EF4-FFF2-40B4-BE49-F238E27FC236}">
                <a16:creationId xmlns:a16="http://schemas.microsoft.com/office/drawing/2014/main" id="{CD94B54A-93E4-439E-31AB-5BF7CB0EFE5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35499" y="2183390"/>
            <a:ext cx="137160" cy="137160"/>
          </a:xfrm>
          <a:prstGeom prst="rect">
            <a:avLst/>
          </a:prstGeom>
        </p:spPr>
      </p:pic>
      <p:sp>
        <p:nvSpPr>
          <p:cNvPr id="15" name="TextBox 14">
            <a:extLst>
              <a:ext uri="{FF2B5EF4-FFF2-40B4-BE49-F238E27FC236}">
                <a16:creationId xmlns:a16="http://schemas.microsoft.com/office/drawing/2014/main" id="{549F4896-B018-ED62-1787-3FD268590C81}"/>
              </a:ext>
            </a:extLst>
          </p:cNvPr>
          <p:cNvSpPr txBox="1"/>
          <p:nvPr/>
        </p:nvSpPr>
        <p:spPr>
          <a:xfrm>
            <a:off x="424563" y="1479256"/>
            <a:ext cx="3348272" cy="4572470"/>
          </a:xfrm>
          <a:prstGeom prst="rect">
            <a:avLst/>
          </a:prstGeom>
          <a:noFill/>
        </p:spPr>
        <p:txBody>
          <a:bodyPr wrap="square" lIns="0" tIns="0" rIns="0" bIns="0" rtlCol="0">
            <a:spAutoFit/>
          </a:bodyPr>
          <a:lstStyle/>
          <a:p>
            <a:pPr>
              <a:lnSpc>
                <a:spcPct val="113000"/>
              </a:lnSpc>
              <a:spcBef>
                <a:spcPts val="200"/>
              </a:spcBef>
              <a:spcAft>
                <a:spcPts val="200"/>
              </a:spcAft>
              <a:buClr>
                <a:srgbClr val="FB4D0A"/>
              </a:buClr>
              <a:defRPr/>
            </a:pPr>
            <a:r>
              <a:rPr lang="en-US" sz="1400" b="1">
                <a:solidFill>
                  <a:srgbClr val="005071"/>
                </a:solidFill>
                <a:latin typeface="Calibri Light" panose="020F0302020204030204"/>
                <a:ea typeface="Calibri Light"/>
                <a:cs typeface="Calibri Light"/>
              </a:rPr>
              <a:t>Regular Partnership Connects</a:t>
            </a:r>
          </a:p>
          <a:p>
            <a:pPr marR="0" lvl="0" algn="l" defTabSz="457200" rtl="0" eaLnBrk="1" fontAlgn="auto" latinLnBrk="0" hangingPunct="1">
              <a:lnSpc>
                <a:spcPct val="113000"/>
              </a:lnSpc>
              <a:spcBef>
                <a:spcPts val="200"/>
              </a:spcBef>
              <a:spcAft>
                <a:spcPts val="200"/>
              </a:spcAft>
              <a:buClr>
                <a:srgbClr val="FB4D0A"/>
              </a:buClr>
              <a:buSzTx/>
              <a:tabLst/>
              <a:defRPr/>
            </a:pPr>
            <a:endParaRPr kumimoji="0" lang="en-US" sz="1000" b="1" i="0" u="none" strike="noStrike" kern="1200" cap="none" spc="0" normalizeH="0" baseline="0" noProof="0">
              <a:ln>
                <a:noFill/>
              </a:ln>
              <a:solidFill>
                <a:srgbClr val="000000"/>
              </a:solidFill>
              <a:effectLst/>
              <a:uLnTx/>
              <a:uFillTx/>
              <a:latin typeface="Calibri Light" panose="020F0302020204030204"/>
              <a:ea typeface="+mn-ea"/>
              <a:cs typeface="+mn-cs"/>
            </a:endParaRPr>
          </a:p>
          <a:p>
            <a:pPr marR="0" lvl="0" algn="l" defTabSz="457200" rtl="0" eaLnBrk="1" fontAlgn="auto" latinLnBrk="0" hangingPunct="1">
              <a:lnSpc>
                <a:spcPct val="113000"/>
              </a:lnSpc>
              <a:spcBef>
                <a:spcPts val="200"/>
              </a:spcBef>
              <a:spcAft>
                <a:spcPts val="200"/>
              </a:spcAft>
              <a:buClr>
                <a:srgbClr val="FB4D0A"/>
              </a:buClr>
              <a:buSzTx/>
              <a:tabLst/>
              <a:defRPr/>
            </a:pPr>
            <a:r>
              <a:rPr kumimoji="0" lang="en-US" sz="1000" b="1" i="0" u="none" strike="noStrike" kern="1200" cap="none" spc="0" normalizeH="0" baseline="0" noProof="0">
                <a:ln>
                  <a:noFill/>
                </a:ln>
                <a:solidFill>
                  <a:srgbClr val="000000"/>
                </a:solidFill>
                <a:effectLst/>
                <a:uLnTx/>
                <a:uFillTx/>
                <a:latin typeface="Calibri Light" panose="020F0302020204030204"/>
                <a:ea typeface="+mn-ea"/>
                <a:cs typeface="+mn-cs"/>
              </a:rPr>
              <a:t>Strategic Global Partner:</a:t>
            </a:r>
            <a:r>
              <a:rPr kumimoji="0" lang="en-US" sz="1000" b="0" i="0" u="none" strike="noStrike" kern="1200" cap="none" spc="0" normalizeH="0" baseline="0" noProof="0">
                <a:ln>
                  <a:noFill/>
                </a:ln>
                <a:solidFill>
                  <a:srgbClr val="000000"/>
                </a:solidFill>
                <a:effectLst/>
                <a:uLnTx/>
                <a:uFillTx/>
                <a:latin typeface="Calibri Light" panose="020F0302020204030204"/>
                <a:ea typeface="+mn-ea"/>
                <a:cs typeface="+mn-cs"/>
              </a:rPr>
              <a:t> EXL is a strategic Appian partner globally, specializing in the insurance sector. We have dedicated partner managers in the NA, UK&amp;I, and ANZ regions who help us cultivate deeper relationships within Appian.</a:t>
            </a:r>
          </a:p>
          <a:p>
            <a:pPr marR="0" lvl="0" algn="l" defTabSz="457200" rtl="0" eaLnBrk="1" fontAlgn="auto" latinLnBrk="0" hangingPunct="1">
              <a:lnSpc>
                <a:spcPct val="113000"/>
              </a:lnSpc>
              <a:spcBef>
                <a:spcPts val="200"/>
              </a:spcBef>
              <a:spcAft>
                <a:spcPts val="200"/>
              </a:spcAft>
              <a:buClr>
                <a:srgbClr val="FB4D0A"/>
              </a:buClr>
              <a:buSzTx/>
              <a:tabLst/>
              <a:defRPr/>
            </a:pPr>
            <a:r>
              <a:rPr kumimoji="0" lang="en-US" sz="1000" b="1" i="0" u="none" strike="noStrike" kern="1200" cap="none" spc="0" normalizeH="0" baseline="0" noProof="0">
                <a:ln>
                  <a:noFill/>
                </a:ln>
                <a:solidFill>
                  <a:srgbClr val="000000"/>
                </a:solidFill>
                <a:effectLst/>
                <a:uLnTx/>
                <a:uFillTx/>
                <a:latin typeface="Calibri Light" panose="020F0302020204030204"/>
                <a:ea typeface="+mn-ea"/>
                <a:cs typeface="+mn-cs"/>
              </a:rPr>
              <a:t>Leadership Connects:</a:t>
            </a:r>
            <a:r>
              <a:rPr kumimoji="0" lang="en-US" sz="1000" b="0" i="0" u="none" strike="noStrike" kern="1200" cap="none" spc="0" normalizeH="0" baseline="0" noProof="0">
                <a:ln>
                  <a:noFill/>
                </a:ln>
                <a:solidFill>
                  <a:srgbClr val="000000"/>
                </a:solidFill>
                <a:effectLst/>
                <a:uLnTx/>
                <a:uFillTx/>
                <a:latin typeface="Calibri Light" panose="020F0302020204030204"/>
                <a:ea typeface="+mn-ea"/>
                <a:cs typeface="+mn-cs"/>
              </a:rPr>
              <a:t> EXL and Appian annually host each other at their respective HQs to review the year and plan for the upcoming one. Leadership on both sides, including </a:t>
            </a:r>
            <a:r>
              <a:rPr kumimoji="0" lang="en-US" sz="1000" b="0" i="0" u="none" strike="noStrike" kern="1200" cap="none" spc="0" normalizeH="0" baseline="0" noProof="0" err="1">
                <a:ln>
                  <a:noFill/>
                </a:ln>
                <a:solidFill>
                  <a:srgbClr val="000000"/>
                </a:solidFill>
                <a:effectLst/>
                <a:uLnTx/>
                <a:uFillTx/>
                <a:latin typeface="Calibri Light" panose="020F0302020204030204"/>
                <a:ea typeface="+mn-ea"/>
                <a:cs typeface="+mn-cs"/>
              </a:rPr>
              <a:t>CxOs</a:t>
            </a:r>
            <a:r>
              <a:rPr kumimoji="0" lang="en-US" sz="1000" b="0" i="0" u="none" strike="noStrike" kern="1200" cap="none" spc="0" normalizeH="0" baseline="0" noProof="0">
                <a:ln>
                  <a:noFill/>
                </a:ln>
                <a:solidFill>
                  <a:srgbClr val="000000"/>
                </a:solidFill>
                <a:effectLst/>
                <a:uLnTx/>
                <a:uFillTx/>
                <a:latin typeface="Calibri Light" panose="020F0302020204030204"/>
                <a:ea typeface="+mn-ea"/>
                <a:cs typeface="+mn-cs"/>
              </a:rPr>
              <a:t>, hold monthly/quarterly meetings to enhance the partnership.</a:t>
            </a:r>
          </a:p>
          <a:p>
            <a:pPr marR="0" lvl="0" algn="l" defTabSz="457200" rtl="0" eaLnBrk="1" fontAlgn="auto" latinLnBrk="0" hangingPunct="1">
              <a:lnSpc>
                <a:spcPct val="113000"/>
              </a:lnSpc>
              <a:spcBef>
                <a:spcPts val="200"/>
              </a:spcBef>
              <a:spcAft>
                <a:spcPts val="200"/>
              </a:spcAft>
              <a:buClr>
                <a:srgbClr val="FB4D0A"/>
              </a:buClr>
              <a:buSzTx/>
              <a:tabLst/>
              <a:defRPr/>
            </a:pPr>
            <a:r>
              <a:rPr kumimoji="0" lang="en-US" sz="1000" b="1" i="0" u="none" strike="noStrike" kern="1200" cap="none" spc="0" normalizeH="0" baseline="0" noProof="0">
                <a:ln>
                  <a:noFill/>
                </a:ln>
                <a:solidFill>
                  <a:srgbClr val="000000"/>
                </a:solidFill>
                <a:effectLst/>
                <a:uLnTx/>
                <a:uFillTx/>
                <a:latin typeface="Calibri Light" panose="020F0302020204030204"/>
                <a:ea typeface="+mn-ea"/>
                <a:cs typeface="+mn-cs"/>
              </a:rPr>
              <a:t>Insurance Accreditation:</a:t>
            </a:r>
            <a:r>
              <a:rPr kumimoji="0" lang="en-US" sz="1000" b="0" i="0" u="none" strike="noStrike" kern="1200" cap="none" spc="0" normalizeH="0" baseline="0" noProof="0">
                <a:ln>
                  <a:noFill/>
                </a:ln>
                <a:solidFill>
                  <a:srgbClr val="000000"/>
                </a:solidFill>
                <a:effectLst/>
                <a:uLnTx/>
                <a:uFillTx/>
                <a:latin typeface="Calibri Light" panose="020F0302020204030204"/>
                <a:ea typeface="+mn-ea"/>
                <a:cs typeface="+mn-cs"/>
              </a:rPr>
              <a:t> EXL is currently in the process of obtaining accreditation from Appian for their insurance solutions.</a:t>
            </a:r>
          </a:p>
          <a:p>
            <a:pPr marR="0" lvl="0" algn="l" defTabSz="457200" rtl="0" eaLnBrk="1" fontAlgn="auto" latinLnBrk="0" hangingPunct="1">
              <a:lnSpc>
                <a:spcPct val="113000"/>
              </a:lnSpc>
              <a:spcBef>
                <a:spcPts val="200"/>
              </a:spcBef>
              <a:spcAft>
                <a:spcPts val="200"/>
              </a:spcAft>
              <a:buClr>
                <a:srgbClr val="FB4D0A"/>
              </a:buClr>
              <a:buSzTx/>
              <a:tabLst/>
              <a:defRPr/>
            </a:pPr>
            <a:endParaRPr lang="en-US" sz="1000">
              <a:solidFill>
                <a:srgbClr val="000000"/>
              </a:solidFill>
              <a:latin typeface="Calibri Light" panose="020F0302020204030204"/>
            </a:endParaRPr>
          </a:p>
          <a:p>
            <a:pPr marR="0" lvl="0" algn="l" defTabSz="457200" rtl="0" eaLnBrk="1" fontAlgn="auto" latinLnBrk="0" hangingPunct="1">
              <a:lnSpc>
                <a:spcPct val="113000"/>
              </a:lnSpc>
              <a:spcBef>
                <a:spcPts val="200"/>
              </a:spcBef>
              <a:spcAft>
                <a:spcPts val="200"/>
              </a:spcAft>
              <a:buClr>
                <a:srgbClr val="FB4D0A"/>
              </a:buClr>
              <a:buSzTx/>
              <a:tabLst/>
              <a:defRPr/>
            </a:pPr>
            <a:endParaRPr kumimoji="0" lang="en-US" sz="1000" b="0" i="0" u="none" strike="noStrike" kern="1200" cap="none" spc="0" normalizeH="0" baseline="0" noProof="0">
              <a:ln>
                <a:noFill/>
              </a:ln>
              <a:solidFill>
                <a:srgbClr val="000000"/>
              </a:solidFill>
              <a:effectLst/>
              <a:uLnTx/>
              <a:uFillTx/>
              <a:latin typeface="Calibri Light" panose="020F0302020204030204"/>
              <a:ea typeface="+mn-ea"/>
              <a:cs typeface="+mn-cs"/>
            </a:endParaRPr>
          </a:p>
          <a:p>
            <a:pPr marR="0" lvl="0" algn="l" defTabSz="457200" rtl="0" eaLnBrk="1" fontAlgn="auto" latinLnBrk="0" hangingPunct="1">
              <a:lnSpc>
                <a:spcPct val="113000"/>
              </a:lnSpc>
              <a:spcBef>
                <a:spcPts val="200"/>
              </a:spcBef>
              <a:spcAft>
                <a:spcPts val="200"/>
              </a:spcAft>
              <a:buClr>
                <a:srgbClr val="FB4D0A"/>
              </a:buClr>
              <a:buSzTx/>
              <a:tabLst/>
              <a:defRPr/>
            </a:pPr>
            <a:endParaRPr kumimoji="0" lang="en-US" sz="1000" b="1" i="0" u="none" strike="noStrike" kern="1200" cap="none" spc="0" normalizeH="0" baseline="0" noProof="0">
              <a:ln>
                <a:noFill/>
              </a:ln>
              <a:solidFill>
                <a:srgbClr val="000000"/>
              </a:solidFill>
              <a:effectLst/>
              <a:uLnTx/>
              <a:uFillTx/>
              <a:latin typeface="Calibri Light" panose="020F0302020204030204"/>
              <a:ea typeface="+mn-ea"/>
              <a:cs typeface="+mn-cs"/>
            </a:endParaRPr>
          </a:p>
          <a:p>
            <a:pPr marR="0" lvl="0" algn="l" defTabSz="457200" rtl="0" eaLnBrk="1" fontAlgn="auto" latinLnBrk="0" hangingPunct="1">
              <a:lnSpc>
                <a:spcPct val="113000"/>
              </a:lnSpc>
              <a:spcBef>
                <a:spcPts val="200"/>
              </a:spcBef>
              <a:spcAft>
                <a:spcPts val="200"/>
              </a:spcAft>
              <a:buClr>
                <a:srgbClr val="FB4D0A"/>
              </a:buClr>
              <a:buSzTx/>
              <a:tabLst/>
              <a:defRPr/>
            </a:pPr>
            <a:endParaRPr lang="en-US" sz="1000" b="1">
              <a:solidFill>
                <a:srgbClr val="000000"/>
              </a:solidFill>
              <a:latin typeface="Calibri Light" panose="020F0302020204030204"/>
            </a:endParaRPr>
          </a:p>
          <a:p>
            <a:pPr marR="0" lvl="0" algn="l" defTabSz="457200" rtl="0" eaLnBrk="1" fontAlgn="auto" latinLnBrk="0" hangingPunct="1">
              <a:lnSpc>
                <a:spcPct val="113000"/>
              </a:lnSpc>
              <a:spcBef>
                <a:spcPts val="200"/>
              </a:spcBef>
              <a:spcAft>
                <a:spcPts val="200"/>
              </a:spcAft>
              <a:buClr>
                <a:srgbClr val="FB4D0A"/>
              </a:buClr>
              <a:buSzTx/>
              <a:tabLst/>
              <a:defRPr/>
            </a:pPr>
            <a:r>
              <a:rPr kumimoji="0" lang="en-US" sz="1000" b="1" i="0" u="none" strike="noStrike" kern="1200" cap="none" spc="0" normalizeH="0" baseline="0" noProof="0">
                <a:ln>
                  <a:noFill/>
                </a:ln>
                <a:solidFill>
                  <a:srgbClr val="000000"/>
                </a:solidFill>
                <a:effectLst/>
                <a:uLnTx/>
                <a:uFillTx/>
                <a:latin typeface="Calibri Light" panose="020F0302020204030204"/>
                <a:ea typeface="+mn-ea"/>
                <a:cs typeface="+mn-cs"/>
              </a:rPr>
              <a:t>Product Roadmap:</a:t>
            </a:r>
            <a:r>
              <a:rPr kumimoji="0" lang="en-US" sz="1000" b="0" i="0" u="none" strike="noStrike" kern="1200" cap="none" spc="0" normalizeH="0" baseline="0" noProof="0">
                <a:ln>
                  <a:noFill/>
                </a:ln>
                <a:solidFill>
                  <a:srgbClr val="000000"/>
                </a:solidFill>
                <a:effectLst/>
                <a:uLnTx/>
                <a:uFillTx/>
                <a:latin typeface="Calibri Light" panose="020F0302020204030204"/>
                <a:ea typeface="+mn-ea"/>
                <a:cs typeface="+mn-cs"/>
              </a:rPr>
              <a:t> The EXL team regularly meets with Appian’s product team to gain insights into the roadmap, ensuring better preparation of the workforce and updating of guidelines.</a:t>
            </a:r>
          </a:p>
          <a:p>
            <a:pPr marR="0" lvl="0" algn="l" defTabSz="457200" rtl="0" eaLnBrk="1" fontAlgn="auto" latinLnBrk="0" hangingPunct="1">
              <a:lnSpc>
                <a:spcPct val="113000"/>
              </a:lnSpc>
              <a:spcBef>
                <a:spcPts val="200"/>
              </a:spcBef>
              <a:spcAft>
                <a:spcPts val="200"/>
              </a:spcAft>
              <a:buClr>
                <a:srgbClr val="FB4D0A"/>
              </a:buClr>
              <a:buSzTx/>
              <a:tabLst/>
              <a:defRPr/>
            </a:pPr>
            <a:r>
              <a:rPr kumimoji="0" lang="en-US" sz="1000" b="1" i="0" u="none" strike="noStrike" kern="1200" cap="none" spc="0" normalizeH="0" baseline="0" noProof="0">
                <a:ln>
                  <a:noFill/>
                </a:ln>
                <a:solidFill>
                  <a:srgbClr val="000000"/>
                </a:solidFill>
                <a:effectLst/>
                <a:uLnTx/>
                <a:uFillTx/>
                <a:latin typeface="Calibri Light" panose="020F0302020204030204"/>
                <a:ea typeface="+mn-ea"/>
                <a:cs typeface="+mn-cs"/>
              </a:rPr>
              <a:t>Appian Engagement:</a:t>
            </a:r>
            <a:r>
              <a:rPr kumimoji="0" lang="en-US" sz="1000" b="0" i="0" u="none" strike="noStrike" kern="1200" cap="none" spc="0" normalizeH="0" baseline="0" noProof="0">
                <a:ln>
                  <a:noFill/>
                </a:ln>
                <a:solidFill>
                  <a:srgbClr val="000000"/>
                </a:solidFill>
                <a:effectLst/>
                <a:uLnTx/>
                <a:uFillTx/>
                <a:latin typeface="Calibri Light" panose="020F0302020204030204"/>
                <a:ea typeface="+mn-ea"/>
                <a:cs typeface="+mn-cs"/>
              </a:rPr>
              <a:t> EXL and Appian jointly assess each new engagement to determine the involvement of the Appian Customer Success team.</a:t>
            </a:r>
          </a:p>
        </p:txBody>
      </p:sp>
      <p:pic>
        <p:nvPicPr>
          <p:cNvPr id="18" name="Picture 17" descr="A close-up of a logo&#10;&#10;Description automatically generated">
            <a:extLst>
              <a:ext uri="{FF2B5EF4-FFF2-40B4-BE49-F238E27FC236}">
                <a16:creationId xmlns:a16="http://schemas.microsoft.com/office/drawing/2014/main" id="{9C48D6ED-317B-0D20-306B-D10886A5D25B}"/>
              </a:ext>
            </a:extLst>
          </p:cNvPr>
          <p:cNvPicPr>
            <a:picLocks noChangeAspect="1"/>
          </p:cNvPicPr>
          <p:nvPr/>
        </p:nvPicPr>
        <p:blipFill>
          <a:blip r:embed="rId10"/>
          <a:stretch>
            <a:fillRect/>
          </a:stretch>
        </p:blipFill>
        <p:spPr>
          <a:xfrm>
            <a:off x="686105" y="3765043"/>
            <a:ext cx="2362200" cy="794708"/>
          </a:xfrm>
          <a:prstGeom prst="rect">
            <a:avLst/>
          </a:prstGeom>
        </p:spPr>
      </p:pic>
      <p:pic>
        <p:nvPicPr>
          <p:cNvPr id="4" name="Picture 3">
            <a:extLst>
              <a:ext uri="{FF2B5EF4-FFF2-40B4-BE49-F238E27FC236}">
                <a16:creationId xmlns:a16="http://schemas.microsoft.com/office/drawing/2014/main" id="{2F025D89-449A-26B4-CE00-C70D386DBCAF}"/>
              </a:ext>
            </a:extLst>
          </p:cNvPr>
          <p:cNvPicPr>
            <a:picLocks noChangeAspect="1"/>
          </p:cNvPicPr>
          <p:nvPr/>
        </p:nvPicPr>
        <p:blipFill>
          <a:blip r:embed="rId11"/>
          <a:stretch>
            <a:fillRect/>
          </a:stretch>
        </p:blipFill>
        <p:spPr>
          <a:xfrm>
            <a:off x="7951143" y="1477038"/>
            <a:ext cx="3697509" cy="2399215"/>
          </a:xfrm>
          <a:prstGeom prst="rect">
            <a:avLst/>
          </a:prstGeom>
        </p:spPr>
      </p:pic>
    </p:spTree>
    <p:extLst>
      <p:ext uri="{BB962C8B-B14F-4D97-AF65-F5344CB8AC3E}">
        <p14:creationId xmlns:p14="http://schemas.microsoft.com/office/powerpoint/2010/main" val="31704766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90DE7D-58D2-D799-F612-17B50731C998}"/>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b="17569"/>
          <a:stretch/>
        </p:blipFill>
        <p:spPr>
          <a:xfrm>
            <a:off x="11377749" y="0"/>
            <a:ext cx="814251" cy="894929"/>
          </a:xfrm>
          <a:prstGeom prst="rect">
            <a:avLst/>
          </a:prstGeom>
        </p:spPr>
      </p:pic>
      <p:sp>
        <p:nvSpPr>
          <p:cNvPr id="215" name="Title 2">
            <a:extLst>
              <a:ext uri="{FF2B5EF4-FFF2-40B4-BE49-F238E27FC236}">
                <a16:creationId xmlns:a16="http://schemas.microsoft.com/office/drawing/2014/main" id="{3F6A9917-9099-4AD0-BD73-95EC7E3A2678}"/>
              </a:ext>
            </a:extLst>
          </p:cNvPr>
          <p:cNvSpPr>
            <a:spLocks noGrp="1"/>
          </p:cNvSpPr>
          <p:nvPr>
            <p:ph type="ctrTitle"/>
          </p:nvPr>
        </p:nvSpPr>
        <p:spPr>
          <a:xfrm>
            <a:off x="556009" y="406458"/>
            <a:ext cx="11635991" cy="864056"/>
          </a:xfrm>
        </p:spPr>
        <p:txBody>
          <a:bodyPr/>
          <a:lstStyle/>
          <a:p>
            <a:r>
              <a:rPr lang="en-US" sz="2800" kern="0">
                <a:solidFill>
                  <a:schemeClr val="tx1"/>
                </a:solidFill>
                <a:cs typeface="Calibri Light" panose="020F0302020204030204" pitchFamily="34" charset="0"/>
              </a:rPr>
              <a:t>Sanketh Vidap -</a:t>
            </a:r>
            <a:r>
              <a:rPr lang="en-US" sz="2800" kern="0">
                <a:cs typeface="Calibri Light" panose="020F0302020204030204" pitchFamily="34" charset="0"/>
              </a:rPr>
              <a:t> </a:t>
            </a:r>
            <a:r>
              <a:rPr lang="en-US" sz="2000"/>
              <a:t>Appian Technical Lead</a:t>
            </a:r>
            <a:endParaRPr lang="en-US" sz="2800" kern="0">
              <a:cs typeface="Calibri Light" panose="020F0302020204030204" pitchFamily="34" charset="0"/>
            </a:endParaRPr>
          </a:p>
        </p:txBody>
      </p:sp>
      <p:sp>
        <p:nvSpPr>
          <p:cNvPr id="2" name="Content Placeholder 2">
            <a:extLst>
              <a:ext uri="{FF2B5EF4-FFF2-40B4-BE49-F238E27FC236}">
                <a16:creationId xmlns:a16="http://schemas.microsoft.com/office/drawing/2014/main" id="{261F2DFC-B988-724D-F633-AC48968BDE99}"/>
              </a:ext>
            </a:extLst>
          </p:cNvPr>
          <p:cNvSpPr txBox="1">
            <a:spLocks/>
          </p:cNvSpPr>
          <p:nvPr/>
        </p:nvSpPr>
        <p:spPr>
          <a:xfrm>
            <a:off x="522514" y="756924"/>
            <a:ext cx="10439836" cy="687019"/>
          </a:xfrm>
          <a:prstGeom prst="rect">
            <a:avLst/>
          </a:prstGeom>
        </p:spPr>
        <p:txBody>
          <a:bodyPr vert="horz" lIns="91440" tIns="45720" rIns="91440" bIns="45720" rtlCol="0">
            <a:noAutofit/>
          </a:bodyPr>
          <a:lstStyle>
            <a:lvl1pPr marL="0" indent="0" algn="l" defTabSz="914400" rtl="0" eaLnBrk="1" latinLnBrk="0" hangingPunct="1">
              <a:spcBef>
                <a:spcPts val="600"/>
              </a:spcBef>
              <a:spcAft>
                <a:spcPts val="400"/>
              </a:spcAft>
              <a:buFontTx/>
              <a:buNone/>
              <a:defRPr sz="2400" kern="1200">
                <a:solidFill>
                  <a:schemeClr val="accent1"/>
                </a:solidFill>
                <a:latin typeface="Trebuchet MS" pitchFamily="34" charset="0"/>
                <a:ea typeface="+mn-ea"/>
                <a:cs typeface="+mn-cs"/>
              </a:defRPr>
            </a:lvl1pPr>
            <a:lvl2pPr marL="512763" indent="-285750" algn="l" defTabSz="914400" rtl="0" eaLnBrk="1" latinLnBrk="0" hangingPunct="1">
              <a:spcBef>
                <a:spcPct val="20000"/>
              </a:spcBef>
              <a:buFontTx/>
              <a:buBlip>
                <a:blip r:embed="rId4"/>
              </a:buBlip>
              <a:defRPr sz="2000" kern="1200">
                <a:solidFill>
                  <a:schemeClr val="tx1"/>
                </a:solidFill>
                <a:latin typeface="Century Gothic" pitchFamily="34" charset="0"/>
                <a:ea typeface="+mn-ea"/>
                <a:cs typeface="+mn-cs"/>
              </a:defRPr>
            </a:lvl2pPr>
            <a:lvl3pPr marL="739775" indent="-228600" algn="l" defTabSz="914400" rtl="0" eaLnBrk="1" latinLnBrk="0" hangingPunct="1">
              <a:spcBef>
                <a:spcPct val="20000"/>
              </a:spcBef>
              <a:buClr>
                <a:schemeClr val="accent1"/>
              </a:buClr>
              <a:buFont typeface="Arial" pitchFamily="34" charset="0"/>
              <a:buChar char="+"/>
              <a:defRPr sz="1600" kern="1200">
                <a:solidFill>
                  <a:schemeClr val="tx1"/>
                </a:solidFill>
                <a:latin typeface="Century Gothic" pitchFamily="34" charset="0"/>
                <a:ea typeface="+mn-ea"/>
                <a:cs typeface="+mn-cs"/>
              </a:defRPr>
            </a:lvl3pPr>
            <a:lvl4pPr marL="974725" indent="-228600" algn="l" defTabSz="914400" rtl="0" eaLnBrk="1" latinLnBrk="0" hangingPunct="1">
              <a:spcBef>
                <a:spcPct val="20000"/>
              </a:spcBef>
              <a:buClr>
                <a:schemeClr val="accent1"/>
              </a:buClr>
              <a:buFont typeface="Century Gothic" pitchFamily="34" charset="0"/>
              <a:buChar char="&gt;"/>
              <a:defRPr sz="1600" kern="1200">
                <a:solidFill>
                  <a:schemeClr val="tx1"/>
                </a:solidFill>
                <a:latin typeface="Century Gothic" pitchFamily="34" charset="0"/>
                <a:ea typeface="+mn-ea"/>
                <a:cs typeface="+mn-cs"/>
              </a:defRPr>
            </a:lvl4pPr>
            <a:lvl5pPr marL="1200150" indent="-228600" algn="l" defTabSz="914400" rtl="0" eaLnBrk="1" latinLnBrk="0" hangingPunct="1">
              <a:spcBef>
                <a:spcPct val="20000"/>
              </a:spcBef>
              <a:buClr>
                <a:srgbClr val="676767"/>
              </a:buClr>
              <a:buFont typeface="Arial" pitchFamily="34" charset="0"/>
              <a:buChar char="+"/>
              <a:defRPr sz="1600" kern="1200">
                <a:solidFill>
                  <a:schemeClr val="tx1"/>
                </a:solidFill>
                <a:latin typeface="Century Gothic"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400"/>
              </a:spcAft>
              <a:buClr>
                <a:srgbClr val="005071"/>
              </a:buClr>
              <a:buSzTx/>
              <a:buFontTx/>
              <a:buNone/>
              <a:tabLst/>
              <a:defRPr/>
            </a:pPr>
            <a:r>
              <a:rPr kumimoji="0" lang="en-IN" sz="1400" b="0" i="0" u="none" strike="noStrike" kern="1200" cap="none" spc="0" normalizeH="0" baseline="0" noProof="0">
                <a:ln>
                  <a:noFill/>
                </a:ln>
                <a:solidFill>
                  <a:srgbClr val="000000"/>
                </a:solidFill>
                <a:effectLst/>
                <a:uLnTx/>
                <a:uFillTx/>
                <a:latin typeface="Calibri" panose="020F0502020204030204"/>
                <a:ea typeface="+mn-ea"/>
                <a:cs typeface="+mn-cs"/>
              </a:rPr>
              <a:t>Technical Lead with 15</a:t>
            </a:r>
            <a:r>
              <a:rPr lang="en-IN" sz="1400">
                <a:solidFill>
                  <a:srgbClr val="000000"/>
                </a:solidFill>
                <a:latin typeface="Calibri" panose="020F0502020204030204"/>
              </a:rPr>
              <a:t>+ years of </a:t>
            </a:r>
            <a:r>
              <a:rPr lang="en-US" sz="1400">
                <a:solidFill>
                  <a:srgbClr val="000000"/>
                </a:solidFill>
                <a:latin typeface="Calibri" panose="020F0502020204030204"/>
              </a:rPr>
              <a:t>experience for clients across BFSI domains.</a:t>
            </a:r>
            <a:endParaRPr lang="en-IN" sz="1400">
              <a:solidFill>
                <a:srgbClr val="000000"/>
              </a:solidFill>
              <a:latin typeface="Calibri" panose="020F0502020204030204"/>
            </a:endParaRPr>
          </a:p>
        </p:txBody>
      </p:sp>
      <p:sp>
        <p:nvSpPr>
          <p:cNvPr id="5" name="Rectangle 4">
            <a:extLst>
              <a:ext uri="{FF2B5EF4-FFF2-40B4-BE49-F238E27FC236}">
                <a16:creationId xmlns:a16="http://schemas.microsoft.com/office/drawing/2014/main" id="{C0693A6F-7396-CEED-9BFF-45C3A744ED26}"/>
              </a:ext>
            </a:extLst>
          </p:cNvPr>
          <p:cNvSpPr/>
          <p:nvPr/>
        </p:nvSpPr>
        <p:spPr>
          <a:xfrm>
            <a:off x="556009" y="4759408"/>
            <a:ext cx="5414268" cy="923330"/>
          </a:xfrm>
          <a:prstGeom prst="rect">
            <a:avLst/>
          </a:prstGeom>
        </p:spPr>
        <p:txBody>
          <a:bodyPr wrap="square">
            <a:spAutoFit/>
          </a:bodyPr>
          <a:lstStyle/>
          <a:p>
            <a:pPr marL="285750" marR="0" lvl="0" indent="-285750" algn="l" defTabSz="457200" rtl="0" eaLnBrk="1" fontAlgn="base" latinLnBrk="0" hangingPunct="1">
              <a:lnSpc>
                <a:spcPct val="100000"/>
              </a:lnSpc>
              <a:spcBef>
                <a:spcPct val="0"/>
              </a:spcBef>
              <a:spcAft>
                <a:spcPts val="4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Workflow: Appian</a:t>
            </a:r>
          </a:p>
          <a:p>
            <a:pPr marL="285750" marR="0" lvl="0" indent="-285750" algn="l" defTabSz="457200" rtl="0" eaLnBrk="1" fontAlgn="base" latinLnBrk="0" hangingPunct="1">
              <a:lnSpc>
                <a:spcPct val="100000"/>
              </a:lnSpc>
              <a:spcBef>
                <a:spcPct val="0"/>
              </a:spcBef>
              <a:spcAft>
                <a:spcPts val="4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Database: MS SQL Server, MySQL, MariaDB</a:t>
            </a:r>
          </a:p>
          <a:p>
            <a:pPr marL="285750" marR="0" lvl="0" indent="-285750" algn="l" defTabSz="457200" rtl="0" eaLnBrk="1" fontAlgn="base" latinLnBrk="0" hangingPunct="1">
              <a:lnSpc>
                <a:spcPct val="100000"/>
              </a:lnSpc>
              <a:spcBef>
                <a:spcPct val="0"/>
              </a:spcBef>
              <a:spcAft>
                <a:spcPts val="4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Tools: JMeter (Stress Testing)</a:t>
            </a:r>
            <a:endParaRPr kumimoji="0" lang="en-GB" sz="1100" b="0" i="0" u="none" strike="noStrike" kern="1200" cap="none" spc="0" normalizeH="0" baseline="0" noProof="0">
              <a:ln>
                <a:noFill/>
              </a:ln>
              <a:solidFill>
                <a:srgbClr val="000000"/>
              </a:solidFill>
              <a:effectLst/>
              <a:uLnTx/>
              <a:uFillTx/>
              <a:latin typeface="Calibri" panose="020F0502020204030204"/>
              <a:ea typeface="+mn-ea"/>
              <a:cs typeface="+mn-cs"/>
            </a:endParaRPr>
          </a:p>
          <a:p>
            <a:pPr marL="285750" marR="0" lvl="0" indent="-285750" algn="l" defTabSz="457200" rtl="0" eaLnBrk="1" fontAlgn="base" latinLnBrk="0" hangingPunct="1">
              <a:lnSpc>
                <a:spcPct val="100000"/>
              </a:lnSpc>
              <a:spcBef>
                <a:spcPct val="0"/>
              </a:spcBef>
              <a:spcAft>
                <a:spcPts val="400"/>
              </a:spcAft>
              <a:buClr>
                <a:srgbClr val="005071"/>
              </a:buClr>
              <a:buSzTx/>
              <a:buFont typeface="Arial" panose="020B0604020202020204" pitchFamily="34" charset="0"/>
              <a:buChar char="•"/>
              <a:tabLst/>
              <a:defRPr/>
            </a:pPr>
            <a:r>
              <a:rPr kumimoji="0" lang="en-GB" sz="1100" b="0" i="0" u="none" strike="noStrike" kern="1200" cap="none" spc="0" normalizeH="0" baseline="0" noProof="0">
                <a:ln>
                  <a:noFill/>
                </a:ln>
                <a:solidFill>
                  <a:srgbClr val="000000"/>
                </a:solidFill>
                <a:effectLst/>
                <a:uLnTx/>
                <a:uFillTx/>
                <a:latin typeface="Calibri" panose="020F0502020204030204"/>
                <a:ea typeface="+mn-ea"/>
                <a:cs typeface="+mn-cs"/>
              </a:rPr>
              <a:t>Industry: Investment Banking, Insurance</a:t>
            </a:r>
          </a:p>
        </p:txBody>
      </p:sp>
      <p:sp>
        <p:nvSpPr>
          <p:cNvPr id="6" name="Rectangle 5">
            <a:extLst>
              <a:ext uri="{FF2B5EF4-FFF2-40B4-BE49-F238E27FC236}">
                <a16:creationId xmlns:a16="http://schemas.microsoft.com/office/drawing/2014/main" id="{56ABFBFD-AD97-CDD4-0ABB-8910FDB67AF3}"/>
              </a:ext>
            </a:extLst>
          </p:cNvPr>
          <p:cNvSpPr/>
          <p:nvPr/>
        </p:nvSpPr>
        <p:spPr>
          <a:xfrm>
            <a:off x="480712" y="1938183"/>
            <a:ext cx="11630885" cy="2262158"/>
          </a:xfrm>
          <a:prstGeom prst="rect">
            <a:avLst/>
          </a:prstGeom>
        </p:spPr>
        <p:txBody>
          <a:bodyPr wrap="square">
            <a:spAutoFit/>
          </a:bodyPr>
          <a:lstStyle/>
          <a:p>
            <a:pPr marL="285750" marR="0" lvl="0" indent="-285750" algn="l" defTabSz="457200" rtl="0" eaLnBrk="1" fontAlgn="base" latinLnBrk="0" hangingPunct="1">
              <a:lnSpc>
                <a:spcPct val="100000"/>
              </a:lnSpc>
              <a:spcBef>
                <a:spcPct val="0"/>
              </a:spcBef>
              <a:spcAft>
                <a:spcPts val="400"/>
              </a:spcAft>
              <a:buClr>
                <a:srgbClr val="005071"/>
              </a:buClr>
              <a:buSzTx/>
              <a:buFont typeface="Arial" panose="020B0604020202020204" pitchFamily="34" charset="0"/>
              <a:buChar char="•"/>
              <a:tabLst>
                <a:tab pos="228600" algn="l"/>
                <a:tab pos="457200" algn="l"/>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Over 15 years of diverse experience in Application development, Production support and Project management</a:t>
            </a:r>
          </a:p>
          <a:p>
            <a:pPr marL="285750" marR="0" lvl="0" indent="-285750" algn="l" defTabSz="457200" rtl="0" eaLnBrk="1" fontAlgn="base" latinLnBrk="0" hangingPunct="1">
              <a:lnSpc>
                <a:spcPct val="100000"/>
              </a:lnSpc>
              <a:spcBef>
                <a:spcPct val="0"/>
              </a:spcBef>
              <a:spcAft>
                <a:spcPts val="400"/>
              </a:spcAft>
              <a:buClr>
                <a:srgbClr val="005071"/>
              </a:buClr>
              <a:buSzTx/>
              <a:buFont typeface="Arial" panose="020B0604020202020204" pitchFamily="34" charset="0"/>
              <a:buChar char="•"/>
              <a:tabLst>
                <a:tab pos="228600" algn="l"/>
                <a:tab pos="457200" algn="l"/>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Actively Involved in Appian Training, Recruitment, Requirement Analysis, Design, Estimation, Development, Implementation, Solution Designing, RFPs and Maintenance phases of SDLC and Agile Methodologies</a:t>
            </a:r>
          </a:p>
          <a:p>
            <a:pPr marL="285750" marR="0" lvl="0" indent="-285750" algn="l" defTabSz="457200" rtl="0" eaLnBrk="1" fontAlgn="base" latinLnBrk="0" hangingPunct="1">
              <a:lnSpc>
                <a:spcPct val="100000"/>
              </a:lnSpc>
              <a:spcBef>
                <a:spcPct val="0"/>
              </a:spcBef>
              <a:spcAft>
                <a:spcPts val="400"/>
              </a:spcAft>
              <a:buClr>
                <a:srgbClr val="005071"/>
              </a:buClr>
              <a:buSzTx/>
              <a:buFont typeface="Arial" panose="020B0604020202020204" pitchFamily="34" charset="0"/>
              <a:buChar char="•"/>
              <a:tabLst>
                <a:tab pos="228600" algn="l"/>
                <a:tab pos="457200" algn="l"/>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Was instrumental in setting up COE  and successfully implementing Cross-Talk concept including creating Town Plan architecture in ODC (Team of 100) across multiple portfolios enriching the ODC’s Functional knowledge of Claim processing management</a:t>
            </a:r>
          </a:p>
          <a:p>
            <a:pPr marL="285750" marR="0" lvl="0" indent="-285750" algn="l" defTabSz="457200" rtl="0" eaLnBrk="1" fontAlgn="base" latinLnBrk="0" hangingPunct="1">
              <a:lnSpc>
                <a:spcPct val="100000"/>
              </a:lnSpc>
              <a:spcBef>
                <a:spcPct val="0"/>
              </a:spcBef>
              <a:spcAft>
                <a:spcPts val="400"/>
              </a:spcAft>
              <a:buClr>
                <a:srgbClr val="005071"/>
              </a:buClr>
              <a:buSzTx/>
              <a:buFont typeface="Arial" panose="020B0604020202020204" pitchFamily="34" charset="0"/>
              <a:buChar char="•"/>
              <a:tabLst>
                <a:tab pos="228600" algn="l"/>
                <a:tab pos="457200" algn="l"/>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Expertise in implementation of Appian features like SAIL, CDT creation, Reports, Dashboards, Tempo and Records – Got 6 times Customer Kudos for the Quality of Projects Delivered and received STAR Team Award among 24 teams</a:t>
            </a:r>
          </a:p>
          <a:p>
            <a:pPr marL="285750" marR="0" lvl="0" indent="-285750" algn="l" defTabSz="457200" rtl="0" eaLnBrk="1" fontAlgn="base" latinLnBrk="0" hangingPunct="1">
              <a:lnSpc>
                <a:spcPct val="100000"/>
              </a:lnSpc>
              <a:spcBef>
                <a:spcPct val="0"/>
              </a:spcBef>
              <a:spcAft>
                <a:spcPts val="400"/>
              </a:spcAft>
              <a:buClr>
                <a:srgbClr val="005071"/>
              </a:buClr>
              <a:buSzTx/>
              <a:buFont typeface="Arial" panose="020B0604020202020204" pitchFamily="34" charset="0"/>
              <a:buChar char="•"/>
              <a:tabLst>
                <a:tab pos="228600" algn="l"/>
                <a:tab pos="457200" algn="l"/>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Played roles of Process Champion and Configuration Manager – played instrumental role in improving the SLA Response and Resolution and maintained it 100% for consecutively 13 months, Best Practice accepted in Internal Quality Audit at Project level</a:t>
            </a:r>
          </a:p>
          <a:p>
            <a:pPr marL="285750" marR="0" lvl="0" indent="-285750" algn="l" defTabSz="457200" rtl="0" eaLnBrk="1" fontAlgn="base" latinLnBrk="0" hangingPunct="1">
              <a:lnSpc>
                <a:spcPct val="100000"/>
              </a:lnSpc>
              <a:spcBef>
                <a:spcPct val="0"/>
              </a:spcBef>
              <a:spcAft>
                <a:spcPts val="400"/>
              </a:spcAft>
              <a:buClr>
                <a:srgbClr val="005071"/>
              </a:buClr>
              <a:buSzTx/>
              <a:buFont typeface="Arial" panose="020B0604020202020204" pitchFamily="34" charset="0"/>
              <a:buChar char="•"/>
              <a:tabLst>
                <a:tab pos="228600" algn="l"/>
                <a:tab pos="457200" algn="l"/>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Experience in migration of Appian on-premise environment along with Stress Testing using JMeter</a:t>
            </a:r>
          </a:p>
          <a:p>
            <a:pPr marL="285750" marR="0" lvl="0" indent="-285750" algn="l" defTabSz="457200" rtl="0" eaLnBrk="1" fontAlgn="base" latinLnBrk="0" hangingPunct="1">
              <a:lnSpc>
                <a:spcPct val="100000"/>
              </a:lnSpc>
              <a:spcBef>
                <a:spcPct val="0"/>
              </a:spcBef>
              <a:spcAft>
                <a:spcPts val="400"/>
              </a:spcAft>
              <a:buClr>
                <a:srgbClr val="005071"/>
              </a:buClr>
              <a:buSzTx/>
              <a:buFont typeface="Arial" panose="020B0604020202020204" pitchFamily="34" charset="0"/>
              <a:buChar char="•"/>
              <a:tabLst>
                <a:tab pos="228600" algn="l"/>
                <a:tab pos="457200" algn="l"/>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Rich domain experience across Enterprise Data Management – Reference data, Client On boarding, KYC, Insurance –Claims processing, Financial – Asset Management, Invoice Management</a:t>
            </a:r>
          </a:p>
        </p:txBody>
      </p:sp>
      <p:sp>
        <p:nvSpPr>
          <p:cNvPr id="7" name="Rectangle 6">
            <a:extLst>
              <a:ext uri="{FF2B5EF4-FFF2-40B4-BE49-F238E27FC236}">
                <a16:creationId xmlns:a16="http://schemas.microsoft.com/office/drawing/2014/main" id="{9FA3AD89-4CBB-664C-ABFC-07DA5AADF8D2}"/>
              </a:ext>
            </a:extLst>
          </p:cNvPr>
          <p:cNvSpPr/>
          <p:nvPr/>
        </p:nvSpPr>
        <p:spPr>
          <a:xfrm>
            <a:off x="6128174" y="4765713"/>
            <a:ext cx="6063826" cy="482183"/>
          </a:xfrm>
          <a:prstGeom prst="rect">
            <a:avLst/>
          </a:prstGeom>
        </p:spPr>
        <p:txBody>
          <a:bodyPr wrap="square">
            <a:spAutoFit/>
          </a:bodyPr>
          <a:lstStyle/>
          <a:p>
            <a:pPr marL="285750" marR="0" lvl="0" indent="-285750" algn="l" defTabSz="457200" rtl="0" eaLnBrk="1" fontAlgn="base" latinLnBrk="0" hangingPunct="1">
              <a:lnSpc>
                <a:spcPct val="100000"/>
              </a:lnSpc>
              <a:spcBef>
                <a:spcPct val="0"/>
              </a:spcBef>
              <a:spcAft>
                <a:spcPts val="4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B.E – Electrical and Electronics Engineering (MIT, Manipal)</a:t>
            </a:r>
          </a:p>
          <a:p>
            <a:pPr marL="285750" marR="0" lvl="0" indent="-285750" algn="l" defTabSz="457200" rtl="0" eaLnBrk="1" fontAlgn="base" latinLnBrk="0" hangingPunct="1">
              <a:lnSpc>
                <a:spcPct val="100000"/>
              </a:lnSpc>
              <a:spcBef>
                <a:spcPct val="0"/>
              </a:spcBef>
              <a:spcAft>
                <a:spcPts val="4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Appian BPM Certified</a:t>
            </a:r>
          </a:p>
        </p:txBody>
      </p:sp>
      <p:sp>
        <p:nvSpPr>
          <p:cNvPr id="8" name="TextBox 7">
            <a:extLst>
              <a:ext uri="{FF2B5EF4-FFF2-40B4-BE49-F238E27FC236}">
                <a16:creationId xmlns:a16="http://schemas.microsoft.com/office/drawing/2014/main" id="{EB5F130E-4CEE-388A-7E17-3BD3A86F5B01}"/>
              </a:ext>
            </a:extLst>
          </p:cNvPr>
          <p:cNvSpPr txBox="1"/>
          <p:nvPr/>
        </p:nvSpPr>
        <p:spPr>
          <a:xfrm>
            <a:off x="6128174" y="4432108"/>
            <a:ext cx="6063826" cy="307777"/>
          </a:xfrm>
          <a:prstGeom prst="rect">
            <a:avLst/>
          </a:prstGeom>
          <a:solidFill>
            <a:srgbClr val="2E3643"/>
          </a:solidFill>
        </p:spPr>
        <p:txBody>
          <a:bodyPr wrap="square" rtlCol="0">
            <a:spAutoFit/>
          </a:bodyPr>
          <a:lstStyle>
            <a:defPPr>
              <a:defRPr lang="en-US"/>
            </a:defPPr>
            <a:lvl1pPr>
              <a:defRPr sz="1400" b="1">
                <a:solidFill>
                  <a:schemeClr val="bg1"/>
                </a:solidFill>
                <a:latin typeface="+mj-lt"/>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alibri Light" panose="020F0302020204030204"/>
                <a:ea typeface="+mn-ea"/>
                <a:cs typeface="+mn-cs"/>
              </a:rPr>
              <a:t>            Academic Credentials</a:t>
            </a:r>
          </a:p>
        </p:txBody>
      </p:sp>
      <p:sp>
        <p:nvSpPr>
          <p:cNvPr id="9" name="TextBox 8">
            <a:extLst>
              <a:ext uri="{FF2B5EF4-FFF2-40B4-BE49-F238E27FC236}">
                <a16:creationId xmlns:a16="http://schemas.microsoft.com/office/drawing/2014/main" id="{76EFDE51-1582-1C15-E559-0AAC541C8940}"/>
              </a:ext>
            </a:extLst>
          </p:cNvPr>
          <p:cNvSpPr txBox="1"/>
          <p:nvPr/>
        </p:nvSpPr>
        <p:spPr>
          <a:xfrm>
            <a:off x="0" y="1624273"/>
            <a:ext cx="12075085" cy="307777"/>
          </a:xfrm>
          <a:prstGeom prst="rect">
            <a:avLst/>
          </a:prstGeom>
          <a:solidFill>
            <a:srgbClr val="2E364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alibri Light" panose="020F0302020204030204"/>
                <a:ea typeface="+mn-ea"/>
                <a:cs typeface="+mn-cs"/>
              </a:rPr>
              <a:t>             Engagements and Assignments</a:t>
            </a:r>
          </a:p>
        </p:txBody>
      </p:sp>
      <p:sp>
        <p:nvSpPr>
          <p:cNvPr id="10" name="TextBox 9">
            <a:extLst>
              <a:ext uri="{FF2B5EF4-FFF2-40B4-BE49-F238E27FC236}">
                <a16:creationId xmlns:a16="http://schemas.microsoft.com/office/drawing/2014/main" id="{3BB7EA74-608C-BE1F-D658-EE54AEA64275}"/>
              </a:ext>
            </a:extLst>
          </p:cNvPr>
          <p:cNvSpPr txBox="1"/>
          <p:nvPr/>
        </p:nvSpPr>
        <p:spPr>
          <a:xfrm>
            <a:off x="0" y="4432109"/>
            <a:ext cx="5970277" cy="307777"/>
          </a:xfrm>
          <a:prstGeom prst="rect">
            <a:avLst/>
          </a:prstGeom>
          <a:solidFill>
            <a:srgbClr val="2E3643"/>
          </a:solidFill>
        </p:spPr>
        <p:txBody>
          <a:bodyPr wrap="square" rtlCol="0">
            <a:spAutoFit/>
          </a:bodyPr>
          <a:lstStyle>
            <a:defPPr>
              <a:defRPr lang="en-US"/>
            </a:defPPr>
            <a:lvl1pPr>
              <a:defRPr sz="1400" b="1">
                <a:solidFill>
                  <a:schemeClr val="bg1"/>
                </a:solidFill>
                <a:latin typeface="+mj-lt"/>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alibri Light" panose="020F0302020204030204"/>
                <a:ea typeface="+mn-ea"/>
                <a:cs typeface="+mn-cs"/>
              </a:rPr>
              <a:t>             Key Skills and Industry Expertise</a:t>
            </a:r>
          </a:p>
        </p:txBody>
      </p:sp>
    </p:spTree>
    <p:extLst>
      <p:ext uri="{BB962C8B-B14F-4D97-AF65-F5344CB8AC3E}">
        <p14:creationId xmlns:p14="http://schemas.microsoft.com/office/powerpoint/2010/main" val="1340194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BAE9CC-E91E-E847-8438-4BB8BBB4A701}"/>
              </a:ext>
            </a:extLst>
          </p:cNvPr>
          <p:cNvSpPr>
            <a:spLocks noGrp="1"/>
          </p:cNvSpPr>
          <p:nvPr>
            <p:ph type="body" sz="quarter" idx="10"/>
          </p:nvPr>
        </p:nvSpPr>
        <p:spPr/>
        <p:txBody>
          <a:bodyPr/>
          <a:lstStyle/>
          <a:p>
            <a:r>
              <a:rPr lang="en-US">
                <a:solidFill>
                  <a:schemeClr val="tx1"/>
                </a:solidFill>
              </a:rPr>
              <a:t>First, Last Name</a:t>
            </a:r>
          </a:p>
          <a:p>
            <a:endParaRPr lang="en-US">
              <a:solidFill>
                <a:schemeClr val="tx1"/>
              </a:solidFill>
            </a:endParaRPr>
          </a:p>
        </p:txBody>
      </p:sp>
      <p:sp>
        <p:nvSpPr>
          <p:cNvPr id="3" name="Text Placeholder 2">
            <a:extLst>
              <a:ext uri="{FF2B5EF4-FFF2-40B4-BE49-F238E27FC236}">
                <a16:creationId xmlns:a16="http://schemas.microsoft.com/office/drawing/2014/main" id="{8F5AE1A0-1E11-EA41-B583-B7866DD96270}"/>
              </a:ext>
            </a:extLst>
          </p:cNvPr>
          <p:cNvSpPr>
            <a:spLocks noGrp="1"/>
          </p:cNvSpPr>
          <p:nvPr>
            <p:ph type="body" sz="quarter" idx="11"/>
          </p:nvPr>
        </p:nvSpPr>
        <p:spPr/>
        <p:txBody>
          <a:bodyPr/>
          <a:lstStyle/>
          <a:p>
            <a:r>
              <a:rPr lang="en-US">
                <a:solidFill>
                  <a:schemeClr val="tx1"/>
                </a:solidFill>
              </a:rPr>
              <a:t>Title</a:t>
            </a:r>
          </a:p>
        </p:txBody>
      </p:sp>
      <p:sp>
        <p:nvSpPr>
          <p:cNvPr id="4" name="Text Placeholder 3">
            <a:extLst>
              <a:ext uri="{FF2B5EF4-FFF2-40B4-BE49-F238E27FC236}">
                <a16:creationId xmlns:a16="http://schemas.microsoft.com/office/drawing/2014/main" id="{1E2633FC-BC81-AF4C-A371-4C3B6B94017A}"/>
              </a:ext>
            </a:extLst>
          </p:cNvPr>
          <p:cNvSpPr>
            <a:spLocks noGrp="1"/>
          </p:cNvSpPr>
          <p:nvPr>
            <p:ph type="body" sz="quarter" idx="12"/>
          </p:nvPr>
        </p:nvSpPr>
        <p:spPr/>
        <p:txBody>
          <a:bodyPr/>
          <a:lstStyle/>
          <a:p>
            <a:r>
              <a:rPr lang="en-US">
                <a:solidFill>
                  <a:schemeClr val="tx1"/>
                </a:solidFill>
              </a:rPr>
              <a:t>emailaddress@exlservice.com</a:t>
            </a:r>
          </a:p>
          <a:p>
            <a:r>
              <a:rPr lang="en-US">
                <a:solidFill>
                  <a:schemeClr val="tx1"/>
                </a:solidFill>
              </a:rPr>
              <a:t>O: +1(000) 000-0000</a:t>
            </a:r>
            <a:br>
              <a:rPr lang="en-US">
                <a:solidFill>
                  <a:schemeClr val="tx1"/>
                </a:solidFill>
              </a:rPr>
            </a:br>
            <a:r>
              <a:rPr lang="en-US">
                <a:solidFill>
                  <a:schemeClr val="tx1"/>
                </a:solidFill>
              </a:rPr>
              <a:t>M: +1(000) 000-0000</a:t>
            </a:r>
          </a:p>
          <a:p>
            <a:endParaRPr lang="en-US">
              <a:solidFill>
                <a:schemeClr val="tx1"/>
              </a:solidFill>
            </a:endParaRPr>
          </a:p>
        </p:txBody>
      </p:sp>
      <p:sp>
        <p:nvSpPr>
          <p:cNvPr id="5" name="Text Placeholder 4">
            <a:extLst>
              <a:ext uri="{FF2B5EF4-FFF2-40B4-BE49-F238E27FC236}">
                <a16:creationId xmlns:a16="http://schemas.microsoft.com/office/drawing/2014/main" id="{1D89A7F5-FDAE-1C43-A239-C52ED3CAAD16}"/>
              </a:ext>
            </a:extLst>
          </p:cNvPr>
          <p:cNvSpPr>
            <a:spLocks noGrp="1"/>
          </p:cNvSpPr>
          <p:nvPr>
            <p:ph type="body" sz="quarter" idx="13"/>
          </p:nvPr>
        </p:nvSpPr>
        <p:spPr/>
        <p:txBody>
          <a:bodyPr/>
          <a:lstStyle/>
          <a:p>
            <a:r>
              <a:rPr lang="en-US" kern="0">
                <a:solidFill>
                  <a:schemeClr val="tx1"/>
                </a:solidFill>
                <a:cs typeface="Yantramanav Light" panose="02000000000000000000" pitchFamily="2" charset="0"/>
              </a:rPr>
              <a:t>First, Last Name</a:t>
            </a:r>
            <a:endParaRPr lang="en-US" sz="1500" b="1" kern="0">
              <a:solidFill>
                <a:schemeClr val="tx1"/>
              </a:solidFill>
              <a:cs typeface="Yantramanav" panose="02000000000000000000" pitchFamily="2" charset="0"/>
            </a:endParaRPr>
          </a:p>
          <a:p>
            <a:endParaRPr lang="en-US">
              <a:solidFill>
                <a:schemeClr val="tx1"/>
              </a:solidFill>
            </a:endParaRPr>
          </a:p>
        </p:txBody>
      </p:sp>
      <p:sp>
        <p:nvSpPr>
          <p:cNvPr id="6" name="Text Placeholder 5">
            <a:extLst>
              <a:ext uri="{FF2B5EF4-FFF2-40B4-BE49-F238E27FC236}">
                <a16:creationId xmlns:a16="http://schemas.microsoft.com/office/drawing/2014/main" id="{A769257A-2CD2-8E40-AB87-168361EC5006}"/>
              </a:ext>
            </a:extLst>
          </p:cNvPr>
          <p:cNvSpPr>
            <a:spLocks noGrp="1"/>
          </p:cNvSpPr>
          <p:nvPr>
            <p:ph type="body" sz="quarter" idx="14"/>
          </p:nvPr>
        </p:nvSpPr>
        <p:spPr/>
        <p:txBody>
          <a:bodyPr/>
          <a:lstStyle/>
          <a:p>
            <a:r>
              <a:rPr lang="en-US">
                <a:solidFill>
                  <a:schemeClr val="tx1"/>
                </a:solidFill>
              </a:rPr>
              <a:t>Title</a:t>
            </a:r>
          </a:p>
        </p:txBody>
      </p:sp>
      <p:sp>
        <p:nvSpPr>
          <p:cNvPr id="7" name="Text Placeholder 6">
            <a:extLst>
              <a:ext uri="{FF2B5EF4-FFF2-40B4-BE49-F238E27FC236}">
                <a16:creationId xmlns:a16="http://schemas.microsoft.com/office/drawing/2014/main" id="{60798AD0-F83E-734E-B733-0ADD6854DE30}"/>
              </a:ext>
            </a:extLst>
          </p:cNvPr>
          <p:cNvSpPr>
            <a:spLocks noGrp="1"/>
          </p:cNvSpPr>
          <p:nvPr>
            <p:ph type="body" sz="quarter" idx="15"/>
          </p:nvPr>
        </p:nvSpPr>
        <p:spPr/>
        <p:txBody>
          <a:bodyPr/>
          <a:lstStyle/>
          <a:p>
            <a:r>
              <a:rPr lang="en-US">
                <a:solidFill>
                  <a:schemeClr val="tx1"/>
                </a:solidFill>
              </a:rPr>
              <a:t>emailaddress@exlservice.com</a:t>
            </a:r>
          </a:p>
          <a:p>
            <a:r>
              <a:rPr lang="en-US">
                <a:solidFill>
                  <a:schemeClr val="tx1"/>
                </a:solidFill>
              </a:rPr>
              <a:t>O: +1(000) 000-0000</a:t>
            </a:r>
            <a:br>
              <a:rPr lang="en-US">
                <a:solidFill>
                  <a:schemeClr val="tx1"/>
                </a:solidFill>
              </a:rPr>
            </a:br>
            <a:r>
              <a:rPr lang="en-US">
                <a:solidFill>
                  <a:schemeClr val="tx1"/>
                </a:solidFill>
              </a:rPr>
              <a:t>M: +1(000) 000-0000</a:t>
            </a:r>
          </a:p>
          <a:p>
            <a:endParaRPr lang="en-US">
              <a:solidFill>
                <a:schemeClr val="tx1"/>
              </a:solidFill>
            </a:endParaRPr>
          </a:p>
        </p:txBody>
      </p:sp>
      <p:sp>
        <p:nvSpPr>
          <p:cNvPr id="8" name="Text Placeholder 7">
            <a:extLst>
              <a:ext uri="{FF2B5EF4-FFF2-40B4-BE49-F238E27FC236}">
                <a16:creationId xmlns:a16="http://schemas.microsoft.com/office/drawing/2014/main" id="{85272534-0774-EE4D-9223-642862275B43}"/>
              </a:ext>
            </a:extLst>
          </p:cNvPr>
          <p:cNvSpPr>
            <a:spLocks noGrp="1"/>
          </p:cNvSpPr>
          <p:nvPr>
            <p:ph type="body" sz="quarter" idx="16"/>
          </p:nvPr>
        </p:nvSpPr>
        <p:spPr/>
        <p:txBody>
          <a:bodyPr/>
          <a:lstStyle/>
          <a:p>
            <a:r>
              <a:rPr lang="en-US">
                <a:solidFill>
                  <a:schemeClr val="tx1"/>
                </a:solidFill>
                <a:latin typeface="+mn-lt"/>
              </a:rPr>
              <a:t>exlservice</a:t>
            </a:r>
            <a:r>
              <a:rPr lang="en-US">
                <a:solidFill>
                  <a:schemeClr val="tx1"/>
                </a:solidFill>
              </a:rPr>
              <a:t>.com</a:t>
            </a:r>
          </a:p>
          <a:p>
            <a:endParaRPr lang="en-US">
              <a:solidFill>
                <a:schemeClr val="tx1"/>
              </a:solidFill>
            </a:endParaRPr>
          </a:p>
        </p:txBody>
      </p:sp>
      <p:sp>
        <p:nvSpPr>
          <p:cNvPr id="9" name="Text Placeholder 8">
            <a:extLst>
              <a:ext uri="{FF2B5EF4-FFF2-40B4-BE49-F238E27FC236}">
                <a16:creationId xmlns:a16="http://schemas.microsoft.com/office/drawing/2014/main" id="{F8852D10-2636-4D40-99D4-3C89F460AB40}"/>
              </a:ext>
            </a:extLst>
          </p:cNvPr>
          <p:cNvSpPr>
            <a:spLocks noGrp="1"/>
          </p:cNvSpPr>
          <p:nvPr>
            <p:ph type="body" sz="quarter" idx="17"/>
          </p:nvPr>
        </p:nvSpPr>
        <p:spPr/>
        <p:txBody>
          <a:bodyPr/>
          <a:lstStyle/>
          <a:p>
            <a:r>
              <a:rPr lang="en-US">
                <a:solidFill>
                  <a:schemeClr val="tx1"/>
                </a:solidFill>
              </a:rPr>
              <a:t>Global headquarters</a:t>
            </a:r>
          </a:p>
          <a:p>
            <a:endParaRPr lang="en-US">
              <a:solidFill>
                <a:schemeClr val="tx1"/>
              </a:solidFill>
            </a:endParaRPr>
          </a:p>
        </p:txBody>
      </p:sp>
      <p:sp>
        <p:nvSpPr>
          <p:cNvPr id="10" name="Text Placeholder 9">
            <a:extLst>
              <a:ext uri="{FF2B5EF4-FFF2-40B4-BE49-F238E27FC236}">
                <a16:creationId xmlns:a16="http://schemas.microsoft.com/office/drawing/2014/main" id="{586F3D81-412B-DB40-B080-BCD4078213F7}"/>
              </a:ext>
            </a:extLst>
          </p:cNvPr>
          <p:cNvSpPr>
            <a:spLocks noGrp="1"/>
          </p:cNvSpPr>
          <p:nvPr>
            <p:ph type="body" sz="quarter" idx="18"/>
          </p:nvPr>
        </p:nvSpPr>
        <p:spPr/>
        <p:txBody>
          <a:bodyPr/>
          <a:lstStyle/>
          <a:p>
            <a:r>
              <a:rPr lang="en-US">
                <a:solidFill>
                  <a:schemeClr val="tx1"/>
                </a:solidFill>
              </a:rPr>
              <a:t>320 Park Ave, 29th floor</a:t>
            </a:r>
            <a:br>
              <a:rPr lang="en-US">
                <a:solidFill>
                  <a:schemeClr val="tx1"/>
                </a:solidFill>
              </a:rPr>
            </a:br>
            <a:r>
              <a:rPr lang="en-US">
                <a:solidFill>
                  <a:schemeClr val="tx1"/>
                </a:solidFill>
              </a:rPr>
              <a:t>New York, NY 10022</a:t>
            </a:r>
          </a:p>
          <a:p>
            <a:r>
              <a:rPr lang="en-US">
                <a:solidFill>
                  <a:schemeClr val="tx1"/>
                </a:solidFill>
              </a:rPr>
              <a:t>T: +1(212) 277-7100</a:t>
            </a:r>
            <a:br>
              <a:rPr lang="en-US">
                <a:solidFill>
                  <a:schemeClr val="tx1"/>
                </a:solidFill>
              </a:rPr>
            </a:br>
            <a:r>
              <a:rPr lang="en-US">
                <a:solidFill>
                  <a:schemeClr val="tx1"/>
                </a:solidFill>
              </a:rPr>
              <a:t>F: +1(212) 277-7111</a:t>
            </a:r>
          </a:p>
          <a:p>
            <a:endParaRPr lang="en-US">
              <a:solidFill>
                <a:schemeClr val="tx1"/>
              </a:solidFill>
            </a:endParaRPr>
          </a:p>
        </p:txBody>
      </p:sp>
      <p:sp>
        <p:nvSpPr>
          <p:cNvPr id="11" name="Text Placeholder 10">
            <a:extLst>
              <a:ext uri="{FF2B5EF4-FFF2-40B4-BE49-F238E27FC236}">
                <a16:creationId xmlns:a16="http://schemas.microsoft.com/office/drawing/2014/main" id="{253252EC-6B68-5544-A652-DB088F691BAF}"/>
              </a:ext>
            </a:extLst>
          </p:cNvPr>
          <p:cNvSpPr>
            <a:spLocks noGrp="1"/>
          </p:cNvSpPr>
          <p:nvPr>
            <p:ph type="body" sz="quarter" idx="21"/>
          </p:nvPr>
        </p:nvSpPr>
        <p:spPr>
          <a:xfrm>
            <a:off x="4792607" y="4597790"/>
            <a:ext cx="3807869" cy="870124"/>
          </a:xfrm>
        </p:spPr>
        <p:txBody>
          <a:bodyPr/>
          <a:lstStyle/>
          <a:p>
            <a:r>
              <a:rPr lang="en-US">
                <a:solidFill>
                  <a:schemeClr val="tx1"/>
                </a:solidFill>
              </a:rPr>
              <a:t>United States  |  United Kingdom  |  Australia</a:t>
            </a:r>
            <a:br>
              <a:rPr lang="en-US">
                <a:solidFill>
                  <a:schemeClr val="tx1"/>
                </a:solidFill>
              </a:rPr>
            </a:br>
            <a:r>
              <a:rPr lang="en-US">
                <a:solidFill>
                  <a:schemeClr val="tx1"/>
                </a:solidFill>
              </a:rPr>
              <a:t>Bulgaria  |  Colombia  |  Czech Republic</a:t>
            </a:r>
            <a:br>
              <a:rPr lang="en-US">
                <a:solidFill>
                  <a:schemeClr val="tx1"/>
                </a:solidFill>
              </a:rPr>
            </a:br>
            <a:r>
              <a:rPr lang="en-US">
                <a:solidFill>
                  <a:schemeClr val="tx1"/>
                </a:solidFill>
              </a:rPr>
              <a:t>India  |  Ireland  |  Philippines  |  Mexico</a:t>
            </a:r>
            <a:br>
              <a:rPr lang="en-US">
                <a:solidFill>
                  <a:schemeClr val="tx1"/>
                </a:solidFill>
              </a:rPr>
            </a:br>
            <a:r>
              <a:rPr lang="en-US">
                <a:solidFill>
                  <a:schemeClr val="tx1"/>
                </a:solidFill>
              </a:rPr>
              <a:t>Romania  |  South Africa</a:t>
            </a:r>
          </a:p>
        </p:txBody>
      </p:sp>
      <p:sp>
        <p:nvSpPr>
          <p:cNvPr id="13" name="Text Placeholder 7">
            <a:extLst>
              <a:ext uri="{FF2B5EF4-FFF2-40B4-BE49-F238E27FC236}">
                <a16:creationId xmlns:a16="http://schemas.microsoft.com/office/drawing/2014/main" id="{AAA41469-ECF0-4D0A-9A69-79794ADE068A}"/>
              </a:ext>
            </a:extLst>
          </p:cNvPr>
          <p:cNvSpPr txBox="1">
            <a:spLocks/>
          </p:cNvSpPr>
          <p:nvPr/>
        </p:nvSpPr>
        <p:spPr>
          <a:xfrm>
            <a:off x="4792607" y="5726877"/>
            <a:ext cx="5535760" cy="281142"/>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tx1"/>
              </a:buClr>
              <a:buFont typeface="System Font Regular"/>
              <a:buNone/>
              <a:defRPr sz="1500" kern="1200">
                <a:solidFill>
                  <a:schemeClr val="tx1"/>
                </a:solidFill>
                <a:latin typeface="+mj-lt"/>
                <a:ea typeface="+mn-ea"/>
                <a:cs typeface="+mn-cs"/>
              </a:defRPr>
            </a:lvl1pPr>
            <a:lvl2pPr marL="290513" indent="0" algn="l" defTabSz="914400" rtl="0" eaLnBrk="1" latinLnBrk="0" hangingPunct="1">
              <a:lnSpc>
                <a:spcPct val="90000"/>
              </a:lnSpc>
              <a:spcBef>
                <a:spcPts val="500"/>
              </a:spcBef>
              <a:buFont typeface="System Font Regular"/>
              <a:buNone/>
              <a:tabLst/>
              <a:defRPr sz="2400" kern="1200">
                <a:solidFill>
                  <a:schemeClr val="tx2"/>
                </a:solidFill>
                <a:latin typeface="+mj-lt"/>
                <a:ea typeface="+mn-ea"/>
                <a:cs typeface="+mn-cs"/>
              </a:defRPr>
            </a:lvl2pPr>
            <a:lvl3pPr marL="582613" indent="0" algn="l" defTabSz="914400" rtl="0" eaLnBrk="1" latinLnBrk="0" hangingPunct="1">
              <a:lnSpc>
                <a:spcPct val="90000"/>
              </a:lnSpc>
              <a:spcBef>
                <a:spcPts val="500"/>
              </a:spcBef>
              <a:buFont typeface="System Font Regular"/>
              <a:buNone/>
              <a:tabLst/>
              <a:defRPr sz="2000" kern="1200">
                <a:solidFill>
                  <a:schemeClr val="tx2"/>
                </a:solidFill>
                <a:latin typeface="+mj-lt"/>
                <a:ea typeface="+mn-ea"/>
                <a:cs typeface="+mn-cs"/>
              </a:defRPr>
            </a:lvl3pPr>
            <a:lvl4pPr marL="855663" indent="0" algn="l" defTabSz="914400" rtl="0" eaLnBrk="1" latinLnBrk="0" hangingPunct="1">
              <a:lnSpc>
                <a:spcPct val="90000"/>
              </a:lnSpc>
              <a:spcBef>
                <a:spcPts val="500"/>
              </a:spcBef>
              <a:buFont typeface="System Font Regular"/>
              <a:buNone/>
              <a:tabLst/>
              <a:defRPr sz="1800" kern="1200">
                <a:solidFill>
                  <a:schemeClr val="tx2"/>
                </a:solidFill>
                <a:latin typeface="+mj-lt"/>
                <a:ea typeface="+mn-ea"/>
                <a:cs typeface="+mn-cs"/>
              </a:defRPr>
            </a:lvl4pPr>
            <a:lvl5pPr marL="1100138" indent="0" algn="l" defTabSz="914400" rtl="0" eaLnBrk="1" latinLnBrk="0" hangingPunct="1">
              <a:lnSpc>
                <a:spcPct val="90000"/>
              </a:lnSpc>
              <a:spcBef>
                <a:spcPts val="500"/>
              </a:spcBef>
              <a:buFont typeface="System Font Regular"/>
              <a:buNone/>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a:t>© 2024 ExlService Holdings, Inc.  All rights reserved. For more information go to www.exlservice.com/legal-disclaimer</a:t>
            </a:r>
          </a:p>
        </p:txBody>
      </p:sp>
    </p:spTree>
    <p:extLst>
      <p:ext uri="{BB962C8B-B14F-4D97-AF65-F5344CB8AC3E}">
        <p14:creationId xmlns:p14="http://schemas.microsoft.com/office/powerpoint/2010/main" val="17702847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C8BA8-435F-584B-8D68-9E4A757FFF60}"/>
              </a:ext>
            </a:extLst>
          </p:cNvPr>
          <p:cNvSpPr>
            <a:spLocks noGrp="1"/>
          </p:cNvSpPr>
          <p:nvPr>
            <p:ph type="ctrTitle"/>
          </p:nvPr>
        </p:nvSpPr>
        <p:spPr/>
        <p:txBody>
          <a:bodyPr/>
          <a:lstStyle/>
          <a:p>
            <a:r>
              <a:rPr lang="en-US"/>
              <a:t>Backup</a:t>
            </a:r>
          </a:p>
        </p:txBody>
      </p:sp>
    </p:spTree>
    <p:extLst>
      <p:ext uri="{BB962C8B-B14F-4D97-AF65-F5344CB8AC3E}">
        <p14:creationId xmlns:p14="http://schemas.microsoft.com/office/powerpoint/2010/main" val="33817473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 Placeholder 4">
            <a:extLst>
              <a:ext uri="{FF2B5EF4-FFF2-40B4-BE49-F238E27FC236}">
                <a16:creationId xmlns:a16="http://schemas.microsoft.com/office/drawing/2014/main" id="{0E4D2039-6D6D-F14E-93E4-4F369F7ED8C7}"/>
              </a:ext>
            </a:extLst>
          </p:cNvPr>
          <p:cNvSpPr txBox="1">
            <a:spLocks/>
          </p:cNvSpPr>
          <p:nvPr/>
        </p:nvSpPr>
        <p:spPr>
          <a:xfrm>
            <a:off x="457200" y="124466"/>
            <a:ext cx="11536417" cy="327180"/>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buClr>
                <a:schemeClr val="tx1"/>
              </a:buClr>
              <a:buFont typeface="System Font Regular"/>
              <a:buNone/>
              <a:defRPr sz="1400" b="1" i="0" kern="1200">
                <a:solidFill>
                  <a:schemeClr val="tx2"/>
                </a:solidFill>
                <a:latin typeface="Calibri" panose="020F0502020204030204" pitchFamily="34" charset="0"/>
                <a:ea typeface="+mn-ea"/>
                <a:cs typeface="Calibri" panose="020F0502020204030204" pitchFamily="34" charset="0"/>
              </a:defRPr>
            </a:lvl1pPr>
            <a:lvl2pPr marL="290513" indent="0" algn="l" defTabSz="914400" rtl="0" eaLnBrk="1" latinLnBrk="0" hangingPunct="1">
              <a:lnSpc>
                <a:spcPct val="90000"/>
              </a:lnSpc>
              <a:spcBef>
                <a:spcPts val="500"/>
              </a:spcBef>
              <a:buFont typeface="System Font Regular"/>
              <a:buNone/>
              <a:tabLst/>
              <a:defRPr sz="2400" kern="1200">
                <a:solidFill>
                  <a:schemeClr val="tx2"/>
                </a:solidFill>
                <a:latin typeface="+mj-lt"/>
                <a:ea typeface="+mn-ea"/>
                <a:cs typeface="+mn-cs"/>
              </a:defRPr>
            </a:lvl2pPr>
            <a:lvl3pPr marL="582613" indent="0" algn="l" defTabSz="914400" rtl="0" eaLnBrk="1" latinLnBrk="0" hangingPunct="1">
              <a:lnSpc>
                <a:spcPct val="90000"/>
              </a:lnSpc>
              <a:spcBef>
                <a:spcPts val="500"/>
              </a:spcBef>
              <a:buFont typeface="System Font Regular"/>
              <a:buNone/>
              <a:tabLst/>
              <a:defRPr sz="2000" kern="1200">
                <a:solidFill>
                  <a:schemeClr val="tx2"/>
                </a:solidFill>
                <a:latin typeface="+mj-lt"/>
                <a:ea typeface="+mn-ea"/>
                <a:cs typeface="+mn-cs"/>
              </a:defRPr>
            </a:lvl3pPr>
            <a:lvl4pPr marL="855663" indent="0" algn="l" defTabSz="914400" rtl="0" eaLnBrk="1" latinLnBrk="0" hangingPunct="1">
              <a:lnSpc>
                <a:spcPct val="90000"/>
              </a:lnSpc>
              <a:spcBef>
                <a:spcPts val="500"/>
              </a:spcBef>
              <a:buFont typeface="System Font Regular"/>
              <a:buNone/>
              <a:tabLst/>
              <a:defRPr sz="1800" kern="1200">
                <a:solidFill>
                  <a:schemeClr val="tx2"/>
                </a:solidFill>
                <a:latin typeface="+mj-lt"/>
                <a:ea typeface="+mn-ea"/>
                <a:cs typeface="+mn-cs"/>
              </a:defRPr>
            </a:lvl4pPr>
            <a:lvl5pPr marL="1100138" indent="0" algn="l" defTabSz="914400" rtl="0" eaLnBrk="1" latinLnBrk="0" hangingPunct="1">
              <a:lnSpc>
                <a:spcPct val="90000"/>
              </a:lnSpc>
              <a:spcBef>
                <a:spcPts val="500"/>
              </a:spcBef>
              <a:buFont typeface="System Font Regular"/>
              <a:buNone/>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
                <a:srgbClr val="000000"/>
              </a:buClr>
              <a:buSzTx/>
              <a:buFont typeface="System Font Regular"/>
              <a:buNone/>
              <a:tabLst/>
              <a:defRPr/>
            </a:pPr>
            <a:endParaRPr kumimoji="0" lang="en-US" sz="1400" b="1" i="0" u="none" strike="noStrike" kern="0" cap="none" spc="0" normalizeH="0" baseline="0" noProof="0">
              <a:ln>
                <a:noFill/>
              </a:ln>
              <a:solidFill>
                <a:srgbClr val="005071"/>
              </a:solidFill>
              <a:effectLst/>
              <a:uLnTx/>
              <a:uFillTx/>
              <a:latin typeface="Calibri" panose="020F0502020204030204"/>
              <a:ea typeface="+mn-ea"/>
              <a:cs typeface="Calibri" panose="020F0502020204030204" pitchFamily="34" charset="0"/>
            </a:endParaRPr>
          </a:p>
        </p:txBody>
      </p:sp>
      <p:sp>
        <p:nvSpPr>
          <p:cNvPr id="32" name="Rectangle 31">
            <a:extLst>
              <a:ext uri="{FF2B5EF4-FFF2-40B4-BE49-F238E27FC236}">
                <a16:creationId xmlns:a16="http://schemas.microsoft.com/office/drawing/2014/main" id="{14DAB4EE-0956-4E52-1BF2-A8E8F4A54559}"/>
              </a:ext>
            </a:extLst>
          </p:cNvPr>
          <p:cNvSpPr/>
          <p:nvPr/>
        </p:nvSpPr>
        <p:spPr>
          <a:xfrm>
            <a:off x="5190942" y="3586476"/>
            <a:ext cx="1447240" cy="363804"/>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33" name="object 6">
            <a:extLst>
              <a:ext uri="{FF2B5EF4-FFF2-40B4-BE49-F238E27FC236}">
                <a16:creationId xmlns:a16="http://schemas.microsoft.com/office/drawing/2014/main" id="{D29C9D73-C0CF-390A-8155-2D023FE802FD}"/>
              </a:ext>
            </a:extLst>
          </p:cNvPr>
          <p:cNvSpPr/>
          <p:nvPr/>
        </p:nvSpPr>
        <p:spPr>
          <a:xfrm flipV="1">
            <a:off x="6630273" y="3386082"/>
            <a:ext cx="649993" cy="45719"/>
          </a:xfrm>
          <a:custGeom>
            <a:avLst/>
            <a:gdLst/>
            <a:ahLst/>
            <a:cxnLst/>
            <a:rect l="l" t="t" r="r" b="b"/>
            <a:pathLst>
              <a:path w="2361565">
                <a:moveTo>
                  <a:pt x="0" y="0"/>
                </a:moveTo>
                <a:lnTo>
                  <a:pt x="2361184" y="0"/>
                </a:lnTo>
              </a:path>
            </a:pathLst>
          </a:custGeom>
          <a:ln w="19050">
            <a:solidFill>
              <a:schemeClr val="accent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34" name="object 6">
            <a:extLst>
              <a:ext uri="{FF2B5EF4-FFF2-40B4-BE49-F238E27FC236}">
                <a16:creationId xmlns:a16="http://schemas.microsoft.com/office/drawing/2014/main" id="{E11D4402-6D25-EFC0-F559-2389745CDA65}"/>
              </a:ext>
            </a:extLst>
          </p:cNvPr>
          <p:cNvSpPr/>
          <p:nvPr/>
        </p:nvSpPr>
        <p:spPr>
          <a:xfrm>
            <a:off x="6627031" y="3778751"/>
            <a:ext cx="647766" cy="45719"/>
          </a:xfrm>
          <a:custGeom>
            <a:avLst/>
            <a:gdLst/>
            <a:ahLst/>
            <a:cxnLst/>
            <a:rect l="l" t="t" r="r" b="b"/>
            <a:pathLst>
              <a:path w="2361565">
                <a:moveTo>
                  <a:pt x="0" y="0"/>
                </a:moveTo>
                <a:lnTo>
                  <a:pt x="2361184" y="0"/>
                </a:lnTo>
              </a:path>
            </a:pathLst>
          </a:custGeom>
          <a:ln w="19050">
            <a:solidFill>
              <a:schemeClr val="accent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35" name="object 6">
            <a:extLst>
              <a:ext uri="{FF2B5EF4-FFF2-40B4-BE49-F238E27FC236}">
                <a16:creationId xmlns:a16="http://schemas.microsoft.com/office/drawing/2014/main" id="{A96491E7-8A51-B9A7-FAE3-F4E30F1D85D3}"/>
              </a:ext>
            </a:extLst>
          </p:cNvPr>
          <p:cNvSpPr/>
          <p:nvPr/>
        </p:nvSpPr>
        <p:spPr>
          <a:xfrm>
            <a:off x="6643243" y="4125706"/>
            <a:ext cx="631524" cy="45719"/>
          </a:xfrm>
          <a:custGeom>
            <a:avLst/>
            <a:gdLst/>
            <a:ahLst/>
            <a:cxnLst/>
            <a:rect l="l" t="t" r="r" b="b"/>
            <a:pathLst>
              <a:path w="2361565">
                <a:moveTo>
                  <a:pt x="0" y="0"/>
                </a:moveTo>
                <a:lnTo>
                  <a:pt x="2361184" y="0"/>
                </a:lnTo>
              </a:path>
            </a:pathLst>
          </a:custGeom>
          <a:ln w="19050">
            <a:solidFill>
              <a:schemeClr val="accent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36" name="object 35">
            <a:extLst>
              <a:ext uri="{FF2B5EF4-FFF2-40B4-BE49-F238E27FC236}">
                <a16:creationId xmlns:a16="http://schemas.microsoft.com/office/drawing/2014/main" id="{ED1C27AD-A9B9-D990-948D-CDD5CD8BD5F3}"/>
              </a:ext>
            </a:extLst>
          </p:cNvPr>
          <p:cNvSpPr/>
          <p:nvPr/>
        </p:nvSpPr>
        <p:spPr>
          <a:xfrm>
            <a:off x="2446316" y="4476000"/>
            <a:ext cx="182880" cy="0"/>
          </a:xfrm>
          <a:custGeom>
            <a:avLst/>
            <a:gdLst/>
            <a:ahLst/>
            <a:cxnLst/>
            <a:rect l="l" t="t" r="r" b="b"/>
            <a:pathLst>
              <a:path w="181610">
                <a:moveTo>
                  <a:pt x="181610" y="0"/>
                </a:moveTo>
                <a:lnTo>
                  <a:pt x="0" y="0"/>
                </a:lnTo>
              </a:path>
            </a:pathLst>
          </a:custGeom>
          <a:ln w="19050">
            <a:solidFill>
              <a:schemeClr val="accent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37" name="object 35">
            <a:extLst>
              <a:ext uri="{FF2B5EF4-FFF2-40B4-BE49-F238E27FC236}">
                <a16:creationId xmlns:a16="http://schemas.microsoft.com/office/drawing/2014/main" id="{D1261555-5088-FF9E-3F97-A87E2C1FF246}"/>
              </a:ext>
            </a:extLst>
          </p:cNvPr>
          <p:cNvSpPr/>
          <p:nvPr/>
        </p:nvSpPr>
        <p:spPr>
          <a:xfrm>
            <a:off x="2456476" y="3856240"/>
            <a:ext cx="182880" cy="0"/>
          </a:xfrm>
          <a:custGeom>
            <a:avLst/>
            <a:gdLst/>
            <a:ahLst/>
            <a:cxnLst/>
            <a:rect l="l" t="t" r="r" b="b"/>
            <a:pathLst>
              <a:path w="181610">
                <a:moveTo>
                  <a:pt x="181610" y="0"/>
                </a:moveTo>
                <a:lnTo>
                  <a:pt x="0" y="0"/>
                </a:lnTo>
              </a:path>
            </a:pathLst>
          </a:custGeom>
          <a:ln w="19050">
            <a:solidFill>
              <a:schemeClr val="accent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38" name="object 10">
            <a:extLst>
              <a:ext uri="{FF2B5EF4-FFF2-40B4-BE49-F238E27FC236}">
                <a16:creationId xmlns:a16="http://schemas.microsoft.com/office/drawing/2014/main" id="{FDC637EA-664A-6CFE-4047-43F6CA7FFFA5}"/>
              </a:ext>
            </a:extLst>
          </p:cNvPr>
          <p:cNvSpPr txBox="1"/>
          <p:nvPr/>
        </p:nvSpPr>
        <p:spPr>
          <a:xfrm>
            <a:off x="99633" y="1910915"/>
            <a:ext cx="2267086" cy="365760"/>
          </a:xfrm>
          <a:prstGeom prst="rect">
            <a:avLst/>
          </a:prstGeom>
          <a:noFill/>
        </p:spPr>
        <p:txBody>
          <a:bodyPr vert="horz" wrap="square" lIns="0" tIns="14604" rIns="0" bIns="0" rtlCol="0" anchor="ctr">
            <a:noAutofit/>
          </a:bodyPr>
          <a:lstStyle/>
          <a:p>
            <a:pPr marL="480059" marR="0" lvl="0" indent="0" algn="l" defTabSz="914400" rtl="0" eaLnBrk="1" fontAlgn="auto" latinLnBrk="0" hangingPunct="1">
              <a:lnSpc>
                <a:spcPct val="100000"/>
              </a:lnSpc>
              <a:spcBef>
                <a:spcPts val="114"/>
              </a:spcBef>
              <a:spcAft>
                <a:spcPts val="0"/>
              </a:spcAft>
              <a:buClrTx/>
              <a:buSzTx/>
              <a:buFontTx/>
              <a:buNone/>
              <a:tabLst/>
              <a:defRPr/>
            </a:pPr>
            <a:r>
              <a:rPr kumimoji="0" lang="en-US" sz="1400" b="1" i="0" u="none" strike="noStrike" kern="1200" cap="none" spc="-5" normalizeH="0" baseline="0" noProof="0">
                <a:ln>
                  <a:noFill/>
                </a:ln>
                <a:solidFill>
                  <a:srgbClr val="005071"/>
                </a:solidFill>
                <a:effectLst/>
                <a:uLnTx/>
                <a:uFillTx/>
                <a:latin typeface="Calibri" panose="020F0502020204030204" pitchFamily="34" charset="0"/>
                <a:ea typeface="+mn-ea"/>
                <a:cs typeface="Arial" panose="020B0604020202020204" pitchFamily="34" charset="0"/>
              </a:rPr>
              <a:t>1. Data led</a:t>
            </a:r>
            <a:r>
              <a:rPr kumimoji="0" lang="en-US" sz="1400" b="1" i="0" u="none" strike="noStrike" kern="1200" cap="none" spc="15" normalizeH="0" baseline="0" noProof="0">
                <a:ln>
                  <a:noFill/>
                </a:ln>
                <a:solidFill>
                  <a:srgbClr val="005071"/>
                </a:solidFill>
                <a:effectLst/>
                <a:uLnTx/>
                <a:uFillTx/>
                <a:latin typeface="Calibri" panose="020F0502020204030204" pitchFamily="34" charset="0"/>
                <a:ea typeface="+mn-ea"/>
                <a:cs typeface="Arial" panose="020B0604020202020204" pitchFamily="34" charset="0"/>
              </a:rPr>
              <a:t> </a:t>
            </a:r>
            <a:r>
              <a:rPr kumimoji="0" lang="en-US" sz="1400" b="1" i="0" u="none" strike="noStrike" kern="1200" cap="none" spc="-15" normalizeH="0" baseline="0" noProof="0">
                <a:ln>
                  <a:noFill/>
                </a:ln>
                <a:solidFill>
                  <a:srgbClr val="005071"/>
                </a:solidFill>
                <a:effectLst/>
                <a:uLnTx/>
                <a:uFillTx/>
                <a:latin typeface="Calibri" panose="020F0502020204030204" pitchFamily="34" charset="0"/>
                <a:ea typeface="+mn-ea"/>
                <a:cs typeface="Arial" panose="020B0604020202020204" pitchFamily="34" charset="0"/>
              </a:rPr>
              <a:t>discovery</a:t>
            </a:r>
            <a:endParaRPr kumimoji="0" lang="en-US" sz="1400" b="0" i="0" u="none" strike="noStrike" kern="1200" cap="none" spc="0" normalizeH="0" baseline="0" noProof="0">
              <a:ln>
                <a:noFill/>
              </a:ln>
              <a:solidFill>
                <a:srgbClr val="005071"/>
              </a:solidFill>
              <a:effectLst/>
              <a:uLnTx/>
              <a:uFillTx/>
              <a:latin typeface="Calibri" panose="020F0502020204030204" pitchFamily="34" charset="0"/>
              <a:ea typeface="+mn-ea"/>
              <a:cs typeface="Arial" panose="020B0604020202020204" pitchFamily="34" charset="0"/>
            </a:endParaRPr>
          </a:p>
        </p:txBody>
      </p:sp>
      <p:sp>
        <p:nvSpPr>
          <p:cNvPr id="39" name="object 11">
            <a:extLst>
              <a:ext uri="{FF2B5EF4-FFF2-40B4-BE49-F238E27FC236}">
                <a16:creationId xmlns:a16="http://schemas.microsoft.com/office/drawing/2014/main" id="{59B2205E-6917-EC94-96AB-E18CD0F1DF13}"/>
              </a:ext>
            </a:extLst>
          </p:cNvPr>
          <p:cNvSpPr txBox="1"/>
          <p:nvPr/>
        </p:nvSpPr>
        <p:spPr>
          <a:xfrm>
            <a:off x="4913050" y="1917074"/>
            <a:ext cx="1817634" cy="365760"/>
          </a:xfrm>
          <a:prstGeom prst="rect">
            <a:avLst/>
          </a:prstGeom>
          <a:noFill/>
        </p:spPr>
        <p:txBody>
          <a:bodyPr vert="horz" wrap="square" lIns="0" tIns="14604" rIns="0" bIns="0" rtlCol="0" anchor="ctr">
            <a:noAutofit/>
          </a:bodyPr>
          <a:lstStyle>
            <a:defPPr>
              <a:defRPr lang="en-US"/>
            </a:defPPr>
            <a:lvl1pPr marL="480059" marR="0" lvl="0" indent="0" fontAlgn="auto">
              <a:lnSpc>
                <a:spcPct val="100000"/>
              </a:lnSpc>
              <a:spcBef>
                <a:spcPts val="114"/>
              </a:spcBef>
              <a:spcAft>
                <a:spcPts val="0"/>
              </a:spcAft>
              <a:buClrTx/>
              <a:buSzTx/>
              <a:buFontTx/>
              <a:buNone/>
              <a:tabLst/>
              <a:defRPr kumimoji="0" sz="1400" b="1" i="0" u="none" strike="noStrike" cap="none" spc="-5" normalizeH="0" baseline="0">
                <a:ln>
                  <a:noFill/>
                </a:ln>
                <a:solidFill>
                  <a:schemeClr val="tx2"/>
                </a:solidFill>
                <a:effectLst/>
                <a:uLnTx/>
                <a:uFillTx/>
                <a:cs typeface="Arial" panose="020B0604020202020204" pitchFamily="34" charset="0"/>
              </a:defRPr>
            </a:lvl1pPr>
          </a:lstStyle>
          <a:p>
            <a:pPr marL="480059" marR="0" lvl="0" indent="0" algn="l" defTabSz="914400" rtl="0" eaLnBrk="1" fontAlgn="auto" latinLnBrk="0" hangingPunct="1">
              <a:lnSpc>
                <a:spcPct val="100000"/>
              </a:lnSpc>
              <a:spcBef>
                <a:spcPts val="114"/>
              </a:spcBef>
              <a:spcAft>
                <a:spcPts val="0"/>
              </a:spcAft>
              <a:buClrTx/>
              <a:buSzTx/>
              <a:buFontTx/>
              <a:buNone/>
              <a:tabLst/>
              <a:defRPr/>
            </a:pPr>
            <a:r>
              <a:rPr kumimoji="0" lang="en-US" sz="1400" b="1" i="0" u="none" strike="noStrike" kern="1200" cap="none" spc="-5" normalizeH="0" baseline="0" noProof="0">
                <a:ln>
                  <a:noFill/>
                </a:ln>
                <a:solidFill>
                  <a:srgbClr val="005071"/>
                </a:solidFill>
                <a:effectLst/>
                <a:uLnTx/>
                <a:uFillTx/>
                <a:latin typeface="Calibri" panose="020F0502020204030204" pitchFamily="34" charset="0"/>
                <a:ea typeface="+mn-ea"/>
                <a:cs typeface="Arial" panose="020B0604020202020204" pitchFamily="34" charset="0"/>
              </a:rPr>
              <a:t>3. Upstream AI</a:t>
            </a:r>
          </a:p>
        </p:txBody>
      </p:sp>
      <p:sp>
        <p:nvSpPr>
          <p:cNvPr id="40" name="object 12">
            <a:extLst>
              <a:ext uri="{FF2B5EF4-FFF2-40B4-BE49-F238E27FC236}">
                <a16:creationId xmlns:a16="http://schemas.microsoft.com/office/drawing/2014/main" id="{539FC2C3-FE50-BCDB-1AD6-1E5AF20F0C90}"/>
              </a:ext>
            </a:extLst>
          </p:cNvPr>
          <p:cNvSpPr txBox="1"/>
          <p:nvPr/>
        </p:nvSpPr>
        <p:spPr>
          <a:xfrm>
            <a:off x="2213312" y="1929527"/>
            <a:ext cx="2667533" cy="365760"/>
          </a:xfrm>
          <a:prstGeom prst="rect">
            <a:avLst/>
          </a:prstGeom>
          <a:noFill/>
        </p:spPr>
        <p:txBody>
          <a:bodyPr vert="horz" wrap="square" lIns="0" tIns="14604" rIns="0" bIns="0" rtlCol="0" anchor="ctr">
            <a:noAutofit/>
          </a:bodyPr>
          <a:lstStyle>
            <a:defPPr>
              <a:defRPr lang="en-US"/>
            </a:defPPr>
            <a:lvl1pPr marL="480059" marR="0" lvl="0" indent="0" fontAlgn="auto">
              <a:lnSpc>
                <a:spcPct val="100000"/>
              </a:lnSpc>
              <a:spcBef>
                <a:spcPts val="114"/>
              </a:spcBef>
              <a:spcAft>
                <a:spcPts val="0"/>
              </a:spcAft>
              <a:buClrTx/>
              <a:buSzTx/>
              <a:buFontTx/>
              <a:buNone/>
              <a:tabLst/>
              <a:defRPr kumimoji="0" sz="1400" b="1" i="0" u="none" strike="noStrike" cap="none" spc="-5" normalizeH="0" baseline="0">
                <a:ln>
                  <a:noFill/>
                </a:ln>
                <a:solidFill>
                  <a:schemeClr val="tx2"/>
                </a:solidFill>
                <a:effectLst/>
                <a:uLnTx/>
                <a:uFillTx/>
                <a:cs typeface="Arial" panose="020B0604020202020204" pitchFamily="34" charset="0"/>
              </a:defRPr>
            </a:lvl1pPr>
          </a:lstStyle>
          <a:p>
            <a:pPr marL="480059" marR="0" lvl="0" indent="0" algn="l" defTabSz="914400" rtl="0" eaLnBrk="1" fontAlgn="auto" latinLnBrk="0" hangingPunct="1">
              <a:lnSpc>
                <a:spcPct val="100000"/>
              </a:lnSpc>
              <a:spcBef>
                <a:spcPts val="114"/>
              </a:spcBef>
              <a:spcAft>
                <a:spcPts val="0"/>
              </a:spcAft>
              <a:buClrTx/>
              <a:buSzTx/>
              <a:buFontTx/>
              <a:buNone/>
              <a:tabLst/>
              <a:defRPr/>
            </a:pPr>
            <a:r>
              <a:rPr kumimoji="0" lang="en-US" sz="1400" b="1" i="0" u="none" strike="noStrike" kern="1200" cap="none" spc="-5" normalizeH="0" baseline="0" noProof="0">
                <a:ln>
                  <a:noFill/>
                </a:ln>
                <a:solidFill>
                  <a:srgbClr val="005071"/>
                </a:solidFill>
                <a:effectLst/>
                <a:uLnTx/>
                <a:uFillTx/>
                <a:latin typeface="Calibri" panose="020F0502020204030204" pitchFamily="34" charset="0"/>
                <a:ea typeface="+mn-ea"/>
                <a:cs typeface="Arial" panose="020B0604020202020204" pitchFamily="34" charset="0"/>
              </a:rPr>
              <a:t>2. Journey reimagination</a:t>
            </a:r>
          </a:p>
        </p:txBody>
      </p:sp>
      <p:sp>
        <p:nvSpPr>
          <p:cNvPr id="41" name="Rectangle 40">
            <a:extLst>
              <a:ext uri="{FF2B5EF4-FFF2-40B4-BE49-F238E27FC236}">
                <a16:creationId xmlns:a16="http://schemas.microsoft.com/office/drawing/2014/main" id="{11BDDE8C-51EB-3ACC-345D-B4565A725C10}"/>
              </a:ext>
            </a:extLst>
          </p:cNvPr>
          <p:cNvSpPr/>
          <p:nvPr/>
        </p:nvSpPr>
        <p:spPr>
          <a:xfrm>
            <a:off x="504048" y="1618032"/>
            <a:ext cx="11521440" cy="27432"/>
          </a:xfrm>
          <a:prstGeom prst="rect">
            <a:avLst/>
          </a:prstGeom>
          <a:solidFill>
            <a:schemeClr val="tx2"/>
          </a:solidFill>
          <a:ln>
            <a:noFill/>
          </a:ln>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42" name="Oval 41">
            <a:extLst>
              <a:ext uri="{FF2B5EF4-FFF2-40B4-BE49-F238E27FC236}">
                <a16:creationId xmlns:a16="http://schemas.microsoft.com/office/drawing/2014/main" id="{4345B072-9256-4003-E319-3A56AB874115}"/>
              </a:ext>
            </a:extLst>
          </p:cNvPr>
          <p:cNvSpPr/>
          <p:nvPr/>
        </p:nvSpPr>
        <p:spPr>
          <a:xfrm>
            <a:off x="1090083" y="1357428"/>
            <a:ext cx="548640" cy="548640"/>
          </a:xfrm>
          <a:prstGeom prst="ellipse">
            <a:avLst/>
          </a:prstGeom>
          <a:solidFill>
            <a:schemeClr val="accent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43" name="Oval 42">
            <a:extLst>
              <a:ext uri="{FF2B5EF4-FFF2-40B4-BE49-F238E27FC236}">
                <a16:creationId xmlns:a16="http://schemas.microsoft.com/office/drawing/2014/main" id="{CDE6C048-B205-AEB8-72D7-19948718D538}"/>
              </a:ext>
            </a:extLst>
          </p:cNvPr>
          <p:cNvSpPr/>
          <p:nvPr/>
        </p:nvSpPr>
        <p:spPr>
          <a:xfrm>
            <a:off x="3573764" y="1357428"/>
            <a:ext cx="548640" cy="548640"/>
          </a:xfrm>
          <a:prstGeom prst="ellipse">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44" name="Oval 43">
            <a:extLst>
              <a:ext uri="{FF2B5EF4-FFF2-40B4-BE49-F238E27FC236}">
                <a16:creationId xmlns:a16="http://schemas.microsoft.com/office/drawing/2014/main" id="{26FCC326-667F-9A7E-9AD8-F372E7F01034}"/>
              </a:ext>
            </a:extLst>
          </p:cNvPr>
          <p:cNvSpPr/>
          <p:nvPr/>
        </p:nvSpPr>
        <p:spPr>
          <a:xfrm>
            <a:off x="5722165" y="1357428"/>
            <a:ext cx="548640" cy="548640"/>
          </a:xfrm>
          <a:prstGeom prst="ellipse">
            <a:avLst/>
          </a:prstGeom>
          <a:solidFill>
            <a:schemeClr val="accent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45" name="Oval 44">
            <a:extLst>
              <a:ext uri="{FF2B5EF4-FFF2-40B4-BE49-F238E27FC236}">
                <a16:creationId xmlns:a16="http://schemas.microsoft.com/office/drawing/2014/main" id="{3F7D8995-CE9F-969A-9E6E-DA54860DDCDE}"/>
              </a:ext>
            </a:extLst>
          </p:cNvPr>
          <p:cNvSpPr/>
          <p:nvPr/>
        </p:nvSpPr>
        <p:spPr>
          <a:xfrm>
            <a:off x="8309350" y="1357428"/>
            <a:ext cx="548640" cy="548640"/>
          </a:xfrm>
          <a:prstGeom prst="ellipse">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46" name="object 29">
            <a:extLst>
              <a:ext uri="{FF2B5EF4-FFF2-40B4-BE49-F238E27FC236}">
                <a16:creationId xmlns:a16="http://schemas.microsoft.com/office/drawing/2014/main" id="{943E7150-68B9-0DF1-62E1-3DB9D1801A73}"/>
              </a:ext>
            </a:extLst>
          </p:cNvPr>
          <p:cNvSpPr txBox="1"/>
          <p:nvPr/>
        </p:nvSpPr>
        <p:spPr>
          <a:xfrm>
            <a:off x="218631" y="2229098"/>
            <a:ext cx="2385060" cy="330200"/>
          </a:xfrm>
          <a:prstGeom prst="rect">
            <a:avLst/>
          </a:prstGeom>
        </p:spPr>
        <p:txBody>
          <a:bodyPr vert="horz" wrap="square" lIns="0" tIns="12065" rIns="0" bIns="0" rtlCol="0">
            <a:spAutoFit/>
          </a:bodyPr>
          <a:lstStyle/>
          <a:p>
            <a:pPr marL="0" marR="0" lvl="0" indent="0" algn="ctr"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5"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Analysis of enterprise </a:t>
            </a:r>
            <a:r>
              <a:rPr kumimoji="0" sz="1000" b="0" i="0" u="none" strike="noStrike" kern="1200" cap="none" spc="-1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processes </a:t>
            </a:r>
            <a:r>
              <a:rPr kumimoji="0" sz="1000" b="0" i="0" u="none" strike="noStrike" kern="1200" cap="none" spc="-5"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(or</a:t>
            </a:r>
            <a:r>
              <a:rPr kumimoji="0" sz="1000" b="0" i="0" u="none" strike="noStrike" kern="1200" cap="none" spc="20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 </a:t>
            </a:r>
            <a:r>
              <a:rPr kumimoji="0" sz="1000" b="0" i="0" u="none" strike="noStrike" kern="1200" cap="none" spc="-5"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tasks)</a:t>
            </a:r>
            <a:endParaRPr kumimoji="0" sz="10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to create a baseline</a:t>
            </a:r>
            <a:endParaRPr kumimoji="0" sz="10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47" name="object 30">
            <a:extLst>
              <a:ext uri="{FF2B5EF4-FFF2-40B4-BE49-F238E27FC236}">
                <a16:creationId xmlns:a16="http://schemas.microsoft.com/office/drawing/2014/main" id="{A02DBC51-9FF1-C074-CCA3-D119AD709814}"/>
              </a:ext>
            </a:extLst>
          </p:cNvPr>
          <p:cNvSpPr txBox="1"/>
          <p:nvPr/>
        </p:nvSpPr>
        <p:spPr>
          <a:xfrm>
            <a:off x="4847608" y="2229098"/>
            <a:ext cx="2100698" cy="319959"/>
          </a:xfrm>
          <a:prstGeom prst="rect">
            <a:avLst/>
          </a:prstGeom>
        </p:spPr>
        <p:txBody>
          <a:bodyPr vert="horz" wrap="square" lIns="0" tIns="12065" rIns="0" bIns="0" rtlCol="0">
            <a:spAutoFit/>
          </a:bodyPr>
          <a:lstStyle/>
          <a:p>
            <a:pPr marL="0" marR="0" lvl="0" indent="0" algn="ctr"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5"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Converting unstructured /</a:t>
            </a:r>
            <a:r>
              <a:rPr kumimoji="0" sz="1000" b="0" i="0" u="none" strike="noStrike" kern="1200" cap="none" spc="-3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 </a:t>
            </a:r>
            <a:r>
              <a:rPr kumimoji="0" sz="1000" b="0" i="0" u="none" strike="noStrike" kern="1200" cap="none" spc="-5"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semi-structured</a:t>
            </a:r>
            <a:r>
              <a:rPr kumimoji="0" lang="en-US" sz="1000" b="0" i="0" u="none" strike="noStrike" kern="1200" cap="none" spc="-5"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 </a:t>
            </a:r>
            <a:r>
              <a:rPr kumimoji="0" sz="1000" b="0" i="0" u="none" strike="noStrike" kern="1200" cap="none" spc="-5"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data into structured</a:t>
            </a:r>
            <a:r>
              <a:rPr kumimoji="0" sz="1000" b="0" i="0" u="none" strike="noStrike" kern="1200" cap="none" spc="-15"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 </a:t>
            </a:r>
            <a:r>
              <a:rPr kumimoji="0" sz="1000" b="0" i="0" u="none" strike="noStrike" kern="1200" cap="none" spc="-5"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data</a:t>
            </a:r>
            <a:endParaRPr kumimoji="0" sz="10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48" name="object 32">
            <a:extLst>
              <a:ext uri="{FF2B5EF4-FFF2-40B4-BE49-F238E27FC236}">
                <a16:creationId xmlns:a16="http://schemas.microsoft.com/office/drawing/2014/main" id="{DFE67D8E-94BC-1B8C-D6F4-C114DFAAB054}"/>
              </a:ext>
            </a:extLst>
          </p:cNvPr>
          <p:cNvSpPr txBox="1"/>
          <p:nvPr/>
        </p:nvSpPr>
        <p:spPr>
          <a:xfrm>
            <a:off x="2516946" y="2229098"/>
            <a:ext cx="2417063" cy="319959"/>
          </a:xfrm>
          <a:prstGeom prst="rect">
            <a:avLst/>
          </a:prstGeom>
        </p:spPr>
        <p:txBody>
          <a:bodyPr vert="horz" wrap="square" lIns="0" tIns="12065" rIns="0" bIns="0" rtlCol="0">
            <a:spAutoFit/>
          </a:bodyPr>
          <a:lstStyle/>
          <a:p>
            <a:pPr marL="0" marR="0" lvl="0" indent="0" algn="ctr" defTabSz="914400" rtl="0" eaLnBrk="1" fontAlgn="auto" latinLnBrk="0" hangingPunct="1">
              <a:lnSpc>
                <a:spcPct val="100000"/>
              </a:lnSpc>
              <a:spcBef>
                <a:spcPts val="95"/>
              </a:spcBef>
              <a:spcAft>
                <a:spcPts val="0"/>
              </a:spcAft>
              <a:buClrTx/>
              <a:buSzTx/>
              <a:buFontTx/>
              <a:buNone/>
              <a:tabLst/>
              <a:defRPr/>
            </a:pPr>
            <a:r>
              <a:rPr kumimoji="0" lang="en-US" sz="1000" b="0" i="0" u="none" strike="noStrike" kern="1200" cap="none" spc="-5"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Customer led outside in approach to design right customer journey and process</a:t>
            </a:r>
            <a:endPar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49" name="object 19">
            <a:extLst>
              <a:ext uri="{FF2B5EF4-FFF2-40B4-BE49-F238E27FC236}">
                <a16:creationId xmlns:a16="http://schemas.microsoft.com/office/drawing/2014/main" id="{A9585CC3-F08F-D628-DA4E-658898898750}"/>
              </a:ext>
            </a:extLst>
          </p:cNvPr>
          <p:cNvSpPr/>
          <p:nvPr/>
        </p:nvSpPr>
        <p:spPr>
          <a:xfrm>
            <a:off x="4958986" y="3379089"/>
            <a:ext cx="0" cy="777240"/>
          </a:xfrm>
          <a:custGeom>
            <a:avLst/>
            <a:gdLst/>
            <a:ahLst/>
            <a:cxnLst/>
            <a:rect l="l" t="t" r="r" b="b"/>
            <a:pathLst>
              <a:path h="775970">
                <a:moveTo>
                  <a:pt x="0" y="0"/>
                </a:moveTo>
                <a:lnTo>
                  <a:pt x="0" y="775716"/>
                </a:lnTo>
              </a:path>
            </a:pathLst>
          </a:custGeom>
          <a:ln w="19050">
            <a:solidFill>
              <a:schemeClr val="accent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50" name="object 36">
            <a:extLst>
              <a:ext uri="{FF2B5EF4-FFF2-40B4-BE49-F238E27FC236}">
                <a16:creationId xmlns:a16="http://schemas.microsoft.com/office/drawing/2014/main" id="{D79487E5-CBE6-FACF-7D0B-FBF9AE3AF25A}"/>
              </a:ext>
            </a:extLst>
          </p:cNvPr>
          <p:cNvSpPr/>
          <p:nvPr/>
        </p:nvSpPr>
        <p:spPr>
          <a:xfrm>
            <a:off x="2445834" y="3193083"/>
            <a:ext cx="0" cy="1280160"/>
          </a:xfrm>
          <a:custGeom>
            <a:avLst/>
            <a:gdLst/>
            <a:ahLst/>
            <a:cxnLst/>
            <a:rect l="l" t="t" r="r" b="b"/>
            <a:pathLst>
              <a:path h="775970">
                <a:moveTo>
                  <a:pt x="0" y="0"/>
                </a:moveTo>
                <a:lnTo>
                  <a:pt x="0" y="775716"/>
                </a:lnTo>
              </a:path>
            </a:pathLst>
          </a:custGeom>
          <a:ln w="19050">
            <a:solidFill>
              <a:schemeClr val="accent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51" name="Rectangle 50">
            <a:extLst>
              <a:ext uri="{FF2B5EF4-FFF2-40B4-BE49-F238E27FC236}">
                <a16:creationId xmlns:a16="http://schemas.microsoft.com/office/drawing/2014/main" id="{61F5F2FD-4FC3-717A-6AAA-EA825B8A81D0}"/>
              </a:ext>
            </a:extLst>
          </p:cNvPr>
          <p:cNvSpPr/>
          <p:nvPr/>
        </p:nvSpPr>
        <p:spPr>
          <a:xfrm>
            <a:off x="5067596" y="2734334"/>
            <a:ext cx="1594125" cy="55399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5" normalizeH="0" baseline="0" noProof="0">
                <a:ln>
                  <a:noFill/>
                </a:ln>
                <a:solidFill>
                  <a:srgbClr val="005071"/>
                </a:solidFill>
                <a:effectLst/>
                <a:uLnTx/>
                <a:uFillTx/>
                <a:latin typeface="Calibri" panose="020F0502020204030204" pitchFamily="34" charset="0"/>
                <a:ea typeface="+mn-ea"/>
                <a:cs typeface="Arial" panose="020B0604020202020204" pitchFamily="34" charset="0"/>
              </a:rPr>
              <a:t>Structured / Unstructured </a:t>
            </a:r>
            <a:r>
              <a:rPr kumimoji="0" lang="en-US" sz="1000" b="1" i="0" u="none" strike="noStrike" kern="1200" cap="none" spc="0" normalizeH="0" baseline="0" noProof="0">
                <a:ln>
                  <a:noFill/>
                </a:ln>
                <a:solidFill>
                  <a:srgbClr val="005071"/>
                </a:solidFill>
                <a:effectLst/>
                <a:uLnTx/>
                <a:uFillTx/>
                <a:latin typeface="Calibri" panose="020F0502020204030204" pitchFamily="34" charset="0"/>
                <a:ea typeface="+mn-ea"/>
                <a:cs typeface="Arial" panose="020B0604020202020204" pitchFamily="34" charset="0"/>
              </a:rPr>
              <a:t>/ </a:t>
            </a:r>
            <a:r>
              <a:rPr kumimoji="0" lang="en-US" sz="1000" b="1" i="0" u="none" strike="noStrike" kern="1200" cap="none" spc="-5" normalizeH="0" baseline="0" noProof="0">
                <a:ln>
                  <a:noFill/>
                </a:ln>
                <a:solidFill>
                  <a:srgbClr val="005071"/>
                </a:solidFill>
                <a:effectLst/>
                <a:uLnTx/>
                <a:uFillTx/>
                <a:latin typeface="Calibri" panose="020F0502020204030204" pitchFamily="34" charset="0"/>
                <a:ea typeface="+mn-ea"/>
                <a:cs typeface="Arial" panose="020B0604020202020204" pitchFamily="34" charset="0"/>
              </a:rPr>
              <a:t>Semi-structured</a:t>
            </a:r>
            <a:endParaRPr kumimoji="0" lang="en-US" sz="1000" b="1" i="0" u="none" strike="noStrike" kern="1200" cap="none" spc="0" normalizeH="0" baseline="0" noProof="0">
              <a:ln>
                <a:noFill/>
              </a:ln>
              <a:solidFill>
                <a:srgbClr val="005071"/>
              </a:solidFill>
              <a:effectLst/>
              <a:uLnTx/>
              <a:uFillTx/>
              <a:latin typeface="Calibri" panose="020F050202020403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FB4D0A"/>
              </a:solidFill>
              <a:effectLst/>
              <a:uLnTx/>
              <a:uFillTx/>
              <a:latin typeface="Calibri" panose="020F0502020204030204" pitchFamily="34" charset="0"/>
              <a:ea typeface="+mn-ea"/>
              <a:cs typeface="+mn-cs"/>
            </a:endParaRPr>
          </a:p>
        </p:txBody>
      </p:sp>
      <p:sp>
        <p:nvSpPr>
          <p:cNvPr id="52" name="object 37">
            <a:extLst>
              <a:ext uri="{FF2B5EF4-FFF2-40B4-BE49-F238E27FC236}">
                <a16:creationId xmlns:a16="http://schemas.microsoft.com/office/drawing/2014/main" id="{8AC78982-9F3C-1589-4B26-E5A6BCEDB64D}"/>
              </a:ext>
            </a:extLst>
          </p:cNvPr>
          <p:cNvSpPr/>
          <p:nvPr/>
        </p:nvSpPr>
        <p:spPr>
          <a:xfrm>
            <a:off x="4560389" y="3018732"/>
            <a:ext cx="272347" cy="1618909"/>
          </a:xfrm>
          <a:custGeom>
            <a:avLst/>
            <a:gdLst/>
            <a:ahLst/>
            <a:cxnLst/>
            <a:rect l="l" t="t" r="r" b="b"/>
            <a:pathLst>
              <a:path w="233679" h="1210310">
                <a:moveTo>
                  <a:pt x="0" y="0"/>
                </a:moveTo>
                <a:lnTo>
                  <a:pt x="0" y="1210056"/>
                </a:lnTo>
                <a:lnTo>
                  <a:pt x="233172" y="605028"/>
                </a:lnTo>
                <a:lnTo>
                  <a:pt x="0" y="0"/>
                </a:lnTo>
                <a:close/>
              </a:path>
            </a:pathLst>
          </a:custGeom>
          <a:solidFill>
            <a:schemeClr val="tx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53" name="Rectangle: Top Corners Rounded 52">
            <a:extLst>
              <a:ext uri="{FF2B5EF4-FFF2-40B4-BE49-F238E27FC236}">
                <a16:creationId xmlns:a16="http://schemas.microsoft.com/office/drawing/2014/main" id="{FF390C33-4907-A345-6986-BDEA630AAC9E}"/>
              </a:ext>
            </a:extLst>
          </p:cNvPr>
          <p:cNvSpPr/>
          <p:nvPr/>
        </p:nvSpPr>
        <p:spPr>
          <a:xfrm>
            <a:off x="358550" y="3422042"/>
            <a:ext cx="1602364" cy="448603"/>
          </a:xfrm>
          <a:prstGeom prst="round2SameRect">
            <a:avLst>
              <a:gd name="adj1" fmla="val 30073"/>
              <a:gd name="adj2" fmla="val 0"/>
            </a:avLst>
          </a:prstGeom>
          <a:solidFill>
            <a:schemeClr val="accent4"/>
          </a:solidFill>
        </p:spPr>
        <p:txBody>
          <a:bodyPr vert="horz" wrap="square" lIns="0" tIns="0" rIns="0" bIns="0" rtlCol="0" anchor="ctr">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1000" b="1" i="0" u="none" strike="noStrike" kern="1200" cap="none" spc="-10" normalizeH="0" baseline="0" noProof="0">
              <a:ln>
                <a:noFill/>
              </a:ln>
              <a:solidFill>
                <a:srgbClr val="FFFFFF"/>
              </a:solidFill>
              <a:effectLst/>
              <a:uLnTx/>
              <a:uFillTx/>
              <a:latin typeface="Calibri" panose="020F0502020204030204" pitchFamily="34" charset="0"/>
              <a:ea typeface="+mn-ea"/>
              <a:cs typeface="Arial" panose="020B0604020202020204" pitchFamily="34" charset="0"/>
            </a:endParaRPr>
          </a:p>
        </p:txBody>
      </p:sp>
      <p:sp>
        <p:nvSpPr>
          <p:cNvPr id="54" name="Rectangle: Top Corners Rounded 53">
            <a:extLst>
              <a:ext uri="{FF2B5EF4-FFF2-40B4-BE49-F238E27FC236}">
                <a16:creationId xmlns:a16="http://schemas.microsoft.com/office/drawing/2014/main" id="{E20F3E88-7F9E-451E-49B1-2849557FDA64}"/>
              </a:ext>
            </a:extLst>
          </p:cNvPr>
          <p:cNvSpPr/>
          <p:nvPr/>
        </p:nvSpPr>
        <p:spPr>
          <a:xfrm rot="10800000">
            <a:off x="358546" y="3877957"/>
            <a:ext cx="1602364" cy="448603"/>
          </a:xfrm>
          <a:prstGeom prst="round2SameRect">
            <a:avLst>
              <a:gd name="adj1" fmla="val 30073"/>
              <a:gd name="adj2" fmla="val 0"/>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55" name="object 14">
            <a:extLst>
              <a:ext uri="{FF2B5EF4-FFF2-40B4-BE49-F238E27FC236}">
                <a16:creationId xmlns:a16="http://schemas.microsoft.com/office/drawing/2014/main" id="{61134717-A84F-F534-A142-A9C9A51B5509}"/>
              </a:ext>
            </a:extLst>
          </p:cNvPr>
          <p:cNvSpPr txBox="1"/>
          <p:nvPr/>
        </p:nvSpPr>
        <p:spPr>
          <a:xfrm>
            <a:off x="479654" y="3499766"/>
            <a:ext cx="1334248" cy="288082"/>
          </a:xfrm>
          <a:prstGeom prst="rect">
            <a:avLst/>
          </a:prstGeom>
          <a:noFill/>
        </p:spPr>
        <p:txBody>
          <a:bodyPr vert="horz" wrap="square" lIns="0" tIns="0" rIns="0" bIns="0" rtlCol="0" anchor="ctr">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1" i="0" u="none" strike="noStrike" kern="1200" cap="none" spc="-10" normalizeH="0" baseline="0" noProof="0">
                <a:ln>
                  <a:noFill/>
                </a:ln>
                <a:solidFill>
                  <a:srgbClr val="FFFFFF"/>
                </a:solidFill>
                <a:effectLst/>
                <a:uLnTx/>
                <a:uFillTx/>
                <a:latin typeface="Calibri" panose="020F0502020204030204" pitchFamily="34" charset="0"/>
                <a:ea typeface="+mn-ea"/>
                <a:cs typeface="Arial" panose="020B0604020202020204" pitchFamily="34" charset="0"/>
              </a:rPr>
              <a:t>Domain expertise</a:t>
            </a:r>
            <a:endParaRPr kumimoji="0" lang="en-US" sz="1000" b="0" i="0" u="none" strike="noStrike" kern="1200" cap="none" spc="0" normalizeH="0" baseline="0" noProof="0">
              <a:ln>
                <a:noFill/>
              </a:ln>
              <a:solidFill>
                <a:srgbClr val="FFFFFF"/>
              </a:solidFill>
              <a:effectLst/>
              <a:uLnTx/>
              <a:uFillTx/>
              <a:latin typeface="Calibri" panose="020F0502020204030204" pitchFamily="34" charset="0"/>
              <a:ea typeface="+mn-ea"/>
              <a:cs typeface="Arial" panose="020B0604020202020204" pitchFamily="34" charset="0"/>
            </a:endParaRPr>
          </a:p>
        </p:txBody>
      </p:sp>
      <p:sp>
        <p:nvSpPr>
          <p:cNvPr id="56" name="object 14">
            <a:extLst>
              <a:ext uri="{FF2B5EF4-FFF2-40B4-BE49-F238E27FC236}">
                <a16:creationId xmlns:a16="http://schemas.microsoft.com/office/drawing/2014/main" id="{CF5B3BAC-E55E-C400-C8DC-D1B4BFBDF61C}"/>
              </a:ext>
            </a:extLst>
          </p:cNvPr>
          <p:cNvSpPr txBox="1"/>
          <p:nvPr/>
        </p:nvSpPr>
        <p:spPr>
          <a:xfrm>
            <a:off x="354584" y="3940570"/>
            <a:ext cx="1602365" cy="306234"/>
          </a:xfrm>
          <a:prstGeom prst="rect">
            <a:avLst/>
          </a:prstGeom>
          <a:noFill/>
        </p:spPr>
        <p:txBody>
          <a:bodyPr vert="horz" wrap="square" lIns="0" tIns="0" rIns="0" bIns="0" rtlCol="0" anchor="ctr">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1" i="0" u="none" strike="noStrike" kern="1200" cap="none" spc="-1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Process/Task </a:t>
            </a:r>
            <a:r>
              <a:rPr kumimoji="0" lang="en-US" sz="1000" b="1" i="0" u="none" strike="noStrike" kern="1200" cap="none" spc="-5"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mining &amp; monitoring</a:t>
            </a:r>
            <a:endPar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cxnSp>
        <p:nvCxnSpPr>
          <p:cNvPr id="57" name="Straight Connector 56">
            <a:extLst>
              <a:ext uri="{FF2B5EF4-FFF2-40B4-BE49-F238E27FC236}">
                <a16:creationId xmlns:a16="http://schemas.microsoft.com/office/drawing/2014/main" id="{872DAC11-3720-F7C7-03BE-EB3345BB556D}"/>
              </a:ext>
            </a:extLst>
          </p:cNvPr>
          <p:cNvCxnSpPr/>
          <p:nvPr/>
        </p:nvCxnSpPr>
        <p:spPr>
          <a:xfrm>
            <a:off x="358165" y="3867564"/>
            <a:ext cx="1600200" cy="0"/>
          </a:xfrm>
          <a:prstGeom prst="line">
            <a:avLst/>
          </a:prstGeom>
          <a:solidFill>
            <a:schemeClr val="bg1">
              <a:lumMod val="85000"/>
            </a:schemeClr>
          </a:solidFill>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8" name="Rectangle: Top Corners Rounded 57">
            <a:extLst>
              <a:ext uri="{FF2B5EF4-FFF2-40B4-BE49-F238E27FC236}">
                <a16:creationId xmlns:a16="http://schemas.microsoft.com/office/drawing/2014/main" id="{BE55F9E8-371E-34A0-1097-0D72E5319DF5}"/>
              </a:ext>
            </a:extLst>
          </p:cNvPr>
          <p:cNvSpPr/>
          <p:nvPr/>
        </p:nvSpPr>
        <p:spPr>
          <a:xfrm>
            <a:off x="5190942" y="3176735"/>
            <a:ext cx="1445113" cy="410710"/>
          </a:xfrm>
          <a:prstGeom prst="round2SameRect">
            <a:avLst>
              <a:gd name="adj1" fmla="val 30073"/>
              <a:gd name="adj2" fmla="val 0"/>
            </a:avLst>
          </a:prstGeom>
          <a:solidFill>
            <a:schemeClr val="accent4"/>
          </a:solidFill>
          <a:ln>
            <a:noFill/>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59" name="Rectangle: Top Corners Rounded 58">
            <a:extLst>
              <a:ext uri="{FF2B5EF4-FFF2-40B4-BE49-F238E27FC236}">
                <a16:creationId xmlns:a16="http://schemas.microsoft.com/office/drawing/2014/main" id="{73ED47D6-0395-116A-EA77-7CC39C0D0EFE}"/>
              </a:ext>
            </a:extLst>
          </p:cNvPr>
          <p:cNvSpPr/>
          <p:nvPr/>
        </p:nvSpPr>
        <p:spPr>
          <a:xfrm rot="10800000">
            <a:off x="5200666" y="3951148"/>
            <a:ext cx="1445113" cy="410710"/>
          </a:xfrm>
          <a:prstGeom prst="round2SameRect">
            <a:avLst>
              <a:gd name="adj1" fmla="val 30073"/>
              <a:gd name="adj2" fmla="val 0"/>
            </a:avLst>
          </a:prstGeom>
          <a:solidFill>
            <a:schemeClr val="accent4"/>
          </a:solidFill>
          <a:ln>
            <a:noFill/>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60" name="object 14">
            <a:extLst>
              <a:ext uri="{FF2B5EF4-FFF2-40B4-BE49-F238E27FC236}">
                <a16:creationId xmlns:a16="http://schemas.microsoft.com/office/drawing/2014/main" id="{D9A4BE59-B7A5-9A9E-79CF-FE3B7DC8BD75}"/>
              </a:ext>
            </a:extLst>
          </p:cNvPr>
          <p:cNvSpPr txBox="1"/>
          <p:nvPr/>
        </p:nvSpPr>
        <p:spPr>
          <a:xfrm>
            <a:off x="5379961" y="3232377"/>
            <a:ext cx="1102301" cy="304245"/>
          </a:xfrm>
          <a:prstGeom prst="rect">
            <a:avLst/>
          </a:prstGeom>
          <a:noFill/>
        </p:spPr>
        <p:txBody>
          <a:bodyPr vert="horz" wrap="square" lIns="0" tIns="0" rIns="0" bIns="0" rtlCol="0" anchor="ctr">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1" i="0" u="none" strike="noStrike" kern="1200" cap="none" spc="-10" normalizeH="0" baseline="0" noProof="0">
                <a:ln>
                  <a:noFill/>
                </a:ln>
                <a:solidFill>
                  <a:srgbClr val="FFFFFF"/>
                </a:solidFill>
                <a:effectLst/>
                <a:uLnTx/>
                <a:uFillTx/>
                <a:latin typeface="Calibri" panose="020F0502020204030204" pitchFamily="34" charset="0"/>
                <a:ea typeface="+mn-ea"/>
                <a:cs typeface="Arial" panose="020B0604020202020204" pitchFamily="34" charset="0"/>
              </a:rPr>
              <a:t>AI Powered content extraction</a:t>
            </a:r>
            <a:endParaRPr kumimoji="0" lang="en-US" sz="1000" b="0" i="0" u="none" strike="noStrike" kern="1200" cap="none" spc="0" normalizeH="0" baseline="0" noProof="0">
              <a:ln>
                <a:noFill/>
              </a:ln>
              <a:solidFill>
                <a:srgbClr val="FFFFFF"/>
              </a:solidFill>
              <a:effectLst/>
              <a:uLnTx/>
              <a:uFillTx/>
              <a:latin typeface="Calibri" panose="020F0502020204030204" pitchFamily="34" charset="0"/>
              <a:ea typeface="+mn-ea"/>
              <a:cs typeface="Arial" panose="020B0604020202020204" pitchFamily="34" charset="0"/>
            </a:endParaRPr>
          </a:p>
        </p:txBody>
      </p:sp>
      <p:sp>
        <p:nvSpPr>
          <p:cNvPr id="61" name="Rectangle: Rounded Corners 60">
            <a:extLst>
              <a:ext uri="{FF2B5EF4-FFF2-40B4-BE49-F238E27FC236}">
                <a16:creationId xmlns:a16="http://schemas.microsoft.com/office/drawing/2014/main" id="{B550DB07-8527-6647-1B81-00626C8EE030}"/>
              </a:ext>
            </a:extLst>
          </p:cNvPr>
          <p:cNvSpPr/>
          <p:nvPr/>
        </p:nvSpPr>
        <p:spPr>
          <a:xfrm>
            <a:off x="2581728" y="4295457"/>
            <a:ext cx="1778937" cy="352741"/>
          </a:xfrm>
          <a:prstGeom prst="roundRect">
            <a:avLst/>
          </a:prstGeom>
          <a:solidFill>
            <a:schemeClr val="accent4"/>
          </a:solidFill>
          <a:ln w="6350">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62" name="object 28">
            <a:extLst>
              <a:ext uri="{FF2B5EF4-FFF2-40B4-BE49-F238E27FC236}">
                <a16:creationId xmlns:a16="http://schemas.microsoft.com/office/drawing/2014/main" id="{39C7A675-815D-33EF-6872-8F1D4EDAEB90}"/>
              </a:ext>
            </a:extLst>
          </p:cNvPr>
          <p:cNvSpPr txBox="1"/>
          <p:nvPr/>
        </p:nvSpPr>
        <p:spPr>
          <a:xfrm>
            <a:off x="2694055" y="4384601"/>
            <a:ext cx="1609090" cy="167354"/>
          </a:xfrm>
          <a:prstGeom prst="rect">
            <a:avLst/>
          </a:prstGeom>
          <a:ln w="6350">
            <a:noFill/>
          </a:ln>
        </p:spPr>
        <p:txBody>
          <a:bodyPr vert="horz" wrap="square" lIns="0" tIns="13335" rIns="0" bIns="0"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1" i="0" u="none" strike="noStrike" kern="1200" cap="none" spc="-10" normalizeH="0" baseline="0" noProof="0">
                <a:ln>
                  <a:noFill/>
                </a:ln>
                <a:solidFill>
                  <a:srgbClr val="FFFFFF"/>
                </a:solidFill>
                <a:effectLst/>
                <a:uLnTx/>
                <a:uFillTx/>
                <a:latin typeface="Calibri" panose="020F0502020204030204" pitchFamily="34" charset="0"/>
                <a:ea typeface="+mn-ea"/>
                <a:cs typeface="Arial" panose="020B0604020202020204" pitchFamily="34" charset="0"/>
              </a:rPr>
              <a:t>Experience design (CX/UX)</a:t>
            </a:r>
          </a:p>
        </p:txBody>
      </p:sp>
      <p:sp>
        <p:nvSpPr>
          <p:cNvPr id="63" name="Rectangle: Rounded Corners 62">
            <a:extLst>
              <a:ext uri="{FF2B5EF4-FFF2-40B4-BE49-F238E27FC236}">
                <a16:creationId xmlns:a16="http://schemas.microsoft.com/office/drawing/2014/main" id="{ECDDC7C2-A872-9A1A-6EA8-70F6B42CF1A0}"/>
              </a:ext>
            </a:extLst>
          </p:cNvPr>
          <p:cNvSpPr/>
          <p:nvPr/>
        </p:nvSpPr>
        <p:spPr>
          <a:xfrm>
            <a:off x="2582937" y="3593503"/>
            <a:ext cx="1778937" cy="527409"/>
          </a:xfrm>
          <a:prstGeom prst="roundRect">
            <a:avLst/>
          </a:prstGeom>
          <a:solidFill>
            <a:schemeClr val="bg1">
              <a:lumMod val="95000"/>
            </a:schemeClr>
          </a:solidFill>
          <a:ln w="6350"/>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28" name="object 28">
            <a:extLst>
              <a:ext uri="{FF2B5EF4-FFF2-40B4-BE49-F238E27FC236}">
                <a16:creationId xmlns:a16="http://schemas.microsoft.com/office/drawing/2014/main" id="{5E374493-F1D5-1C18-0C67-39D06598C41C}"/>
              </a:ext>
            </a:extLst>
          </p:cNvPr>
          <p:cNvSpPr txBox="1"/>
          <p:nvPr/>
        </p:nvSpPr>
        <p:spPr>
          <a:xfrm>
            <a:off x="2652474" y="3698186"/>
            <a:ext cx="1609090" cy="321242"/>
          </a:xfrm>
          <a:prstGeom prst="rect">
            <a:avLst/>
          </a:prstGeom>
          <a:ln w="6350">
            <a:noFill/>
          </a:ln>
        </p:spPr>
        <p:txBody>
          <a:bodyPr vert="horz" wrap="square" lIns="0" tIns="13335" rIns="0" bIns="0"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1" i="0" u="none" strike="noStrike" kern="1200" cap="none" spc="-1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Business Process Reengineering</a:t>
            </a:r>
            <a:endParaRPr kumimoji="0" sz="1000" b="1" i="0" u="none" strike="noStrike" kern="1200" cap="none" spc="-1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pic>
        <p:nvPicPr>
          <p:cNvPr id="129" name="Picture 2">
            <a:extLst>
              <a:ext uri="{FF2B5EF4-FFF2-40B4-BE49-F238E27FC236}">
                <a16:creationId xmlns:a16="http://schemas.microsoft.com/office/drawing/2014/main" id="{7FE365EA-C025-FBEB-EE4D-9C316DDE16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2774" y="1490595"/>
            <a:ext cx="290643" cy="295069"/>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4">
            <a:extLst>
              <a:ext uri="{FF2B5EF4-FFF2-40B4-BE49-F238E27FC236}">
                <a16:creationId xmlns:a16="http://schemas.microsoft.com/office/drawing/2014/main" id="{965264AA-7E9C-4C79-5331-BAE9706657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6851" y="1464015"/>
            <a:ext cx="355592" cy="339467"/>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6">
            <a:extLst>
              <a:ext uri="{FF2B5EF4-FFF2-40B4-BE49-F238E27FC236}">
                <a16:creationId xmlns:a16="http://schemas.microsoft.com/office/drawing/2014/main" id="{18C7E328-43B1-941E-4AA5-8520A1FDB4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6625" y="1424812"/>
            <a:ext cx="313299" cy="370768"/>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8">
            <a:extLst>
              <a:ext uri="{FF2B5EF4-FFF2-40B4-BE49-F238E27FC236}">
                <a16:creationId xmlns:a16="http://schemas.microsoft.com/office/drawing/2014/main" id="{57AF21B5-F942-8E4D-BF70-43838C811C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30255" y="1487191"/>
            <a:ext cx="317618" cy="320614"/>
          </a:xfrm>
          <a:prstGeom prst="rect">
            <a:avLst/>
          </a:prstGeom>
          <a:noFill/>
          <a:extLst>
            <a:ext uri="{909E8E84-426E-40DD-AFC4-6F175D3DCCD1}">
              <a14:hiddenFill xmlns:a14="http://schemas.microsoft.com/office/drawing/2010/main">
                <a:solidFill>
                  <a:srgbClr val="FFFFFF"/>
                </a:solidFill>
              </a14:hiddenFill>
            </a:ext>
          </a:extLst>
        </p:spPr>
      </p:pic>
      <p:sp>
        <p:nvSpPr>
          <p:cNvPr id="133" name="Arrow: Chevron 132">
            <a:extLst>
              <a:ext uri="{FF2B5EF4-FFF2-40B4-BE49-F238E27FC236}">
                <a16:creationId xmlns:a16="http://schemas.microsoft.com/office/drawing/2014/main" id="{A812B68B-975C-F444-8116-8C1078B8F7F4}"/>
              </a:ext>
            </a:extLst>
          </p:cNvPr>
          <p:cNvSpPr/>
          <p:nvPr/>
        </p:nvSpPr>
        <p:spPr>
          <a:xfrm>
            <a:off x="2057400" y="1468563"/>
            <a:ext cx="252430" cy="336001"/>
          </a:xfrm>
          <a:prstGeom prst="chevron">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34" name="Arrow: Chevron 133">
            <a:extLst>
              <a:ext uri="{FF2B5EF4-FFF2-40B4-BE49-F238E27FC236}">
                <a16:creationId xmlns:a16="http://schemas.microsoft.com/office/drawing/2014/main" id="{46496029-2837-C6C6-14B4-B2C7F56FC5BA}"/>
              </a:ext>
            </a:extLst>
          </p:cNvPr>
          <p:cNvSpPr/>
          <p:nvPr/>
        </p:nvSpPr>
        <p:spPr>
          <a:xfrm>
            <a:off x="4495800" y="1436972"/>
            <a:ext cx="252430" cy="336001"/>
          </a:xfrm>
          <a:prstGeom prst="chevron">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35" name="Arrow: Chevron 134">
            <a:extLst>
              <a:ext uri="{FF2B5EF4-FFF2-40B4-BE49-F238E27FC236}">
                <a16:creationId xmlns:a16="http://schemas.microsoft.com/office/drawing/2014/main" id="{BFC4C8AB-EF35-EA7B-51B4-11C2F4FFD88A}"/>
              </a:ext>
            </a:extLst>
          </p:cNvPr>
          <p:cNvSpPr/>
          <p:nvPr/>
        </p:nvSpPr>
        <p:spPr>
          <a:xfrm>
            <a:off x="10189666" y="1459579"/>
            <a:ext cx="252430" cy="336001"/>
          </a:xfrm>
          <a:prstGeom prst="chevron">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36" name="object 11">
            <a:extLst>
              <a:ext uri="{FF2B5EF4-FFF2-40B4-BE49-F238E27FC236}">
                <a16:creationId xmlns:a16="http://schemas.microsoft.com/office/drawing/2014/main" id="{450B0F12-B448-868E-E6B9-28254B714D76}"/>
              </a:ext>
            </a:extLst>
          </p:cNvPr>
          <p:cNvSpPr txBox="1"/>
          <p:nvPr/>
        </p:nvSpPr>
        <p:spPr>
          <a:xfrm>
            <a:off x="354584" y="5350470"/>
            <a:ext cx="11648651" cy="349066"/>
          </a:xfrm>
          <a:prstGeom prst="rect">
            <a:avLst/>
          </a:prstGeom>
          <a:solidFill>
            <a:schemeClr val="bg1">
              <a:lumMod val="95000"/>
            </a:schemeClr>
          </a:solidFill>
          <a:ln>
            <a:solidFill>
              <a:schemeClr val="bg1">
                <a:lumMod val="65000"/>
              </a:schemeClr>
            </a:solidFill>
          </a:ln>
        </p:spPr>
        <p:txBody>
          <a:bodyPr vert="horz" wrap="square" lIns="0" tIns="14604" rIns="0" bIns="0" rtlCol="0" anchor="ctr">
            <a:noAutofit/>
          </a:bodyPr>
          <a:lstStyle/>
          <a:p>
            <a:pPr marL="0" marR="0" lvl="0" indent="0" algn="ctr" defTabSz="914400" rtl="0" eaLnBrk="1" fontAlgn="auto" latinLnBrk="0" hangingPunct="1">
              <a:lnSpc>
                <a:spcPct val="100000"/>
              </a:lnSpc>
              <a:spcBef>
                <a:spcPts val="114"/>
              </a:spcBef>
              <a:spcAft>
                <a:spcPts val="0"/>
              </a:spcAft>
              <a:buClrTx/>
              <a:buSzTx/>
              <a:buFontTx/>
              <a:buNone/>
              <a:tabLst/>
              <a:defRPr/>
            </a:pPr>
            <a:r>
              <a:rPr kumimoji="0" lang="en-US" sz="1600" b="1" i="0" u="none" strike="noStrike" kern="1200" cap="none" spc="-5"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Program and Change Management  </a:t>
            </a:r>
          </a:p>
        </p:txBody>
      </p:sp>
      <p:sp>
        <p:nvSpPr>
          <p:cNvPr id="137" name="object 35">
            <a:extLst>
              <a:ext uri="{FF2B5EF4-FFF2-40B4-BE49-F238E27FC236}">
                <a16:creationId xmlns:a16="http://schemas.microsoft.com/office/drawing/2014/main" id="{2DA40443-BB3A-4052-E384-C5E72045EBA9}"/>
              </a:ext>
            </a:extLst>
          </p:cNvPr>
          <p:cNvSpPr/>
          <p:nvPr/>
        </p:nvSpPr>
        <p:spPr>
          <a:xfrm>
            <a:off x="2446316" y="3195840"/>
            <a:ext cx="182880" cy="0"/>
          </a:xfrm>
          <a:custGeom>
            <a:avLst/>
            <a:gdLst/>
            <a:ahLst/>
            <a:cxnLst/>
            <a:rect l="l" t="t" r="r" b="b"/>
            <a:pathLst>
              <a:path w="181610">
                <a:moveTo>
                  <a:pt x="181610" y="0"/>
                </a:moveTo>
                <a:lnTo>
                  <a:pt x="0" y="0"/>
                </a:lnTo>
              </a:path>
            </a:pathLst>
          </a:custGeom>
          <a:ln w="19050">
            <a:solidFill>
              <a:schemeClr val="accent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38" name="Rectangle: Rounded Corners 137">
            <a:extLst>
              <a:ext uri="{FF2B5EF4-FFF2-40B4-BE49-F238E27FC236}">
                <a16:creationId xmlns:a16="http://schemas.microsoft.com/office/drawing/2014/main" id="{BE531BB3-8389-6309-DCAE-C740E206E795}"/>
              </a:ext>
            </a:extLst>
          </p:cNvPr>
          <p:cNvSpPr/>
          <p:nvPr/>
        </p:nvSpPr>
        <p:spPr>
          <a:xfrm>
            <a:off x="2581728" y="2924337"/>
            <a:ext cx="1762635" cy="533432"/>
          </a:xfrm>
          <a:prstGeom prst="roundRect">
            <a:avLst/>
          </a:prstGeom>
          <a:solidFill>
            <a:schemeClr val="accent4"/>
          </a:solidFill>
          <a:ln w="6350">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1" i="0" u="none" strike="noStrike" kern="1200" cap="none" spc="-10" normalizeH="0" baseline="0" noProof="0">
                <a:ln>
                  <a:noFill/>
                </a:ln>
                <a:solidFill>
                  <a:srgbClr val="FFFFFF"/>
                </a:solidFill>
                <a:effectLst/>
                <a:uLnTx/>
                <a:uFillTx/>
                <a:latin typeface="Calibri" panose="020F0502020204030204" pitchFamily="34" charset="0"/>
                <a:ea typeface="+mn-ea"/>
                <a:cs typeface="Arial" panose="020B0604020202020204" pitchFamily="34" charset="0"/>
              </a:rPr>
              <a:t>Domain Led design thinking</a:t>
            </a:r>
          </a:p>
        </p:txBody>
      </p:sp>
      <p:sp>
        <p:nvSpPr>
          <p:cNvPr id="139" name="object 35">
            <a:extLst>
              <a:ext uri="{FF2B5EF4-FFF2-40B4-BE49-F238E27FC236}">
                <a16:creationId xmlns:a16="http://schemas.microsoft.com/office/drawing/2014/main" id="{DE767C40-FAF3-3D82-CF6F-634814490F81}"/>
              </a:ext>
            </a:extLst>
          </p:cNvPr>
          <p:cNvSpPr/>
          <p:nvPr/>
        </p:nvSpPr>
        <p:spPr>
          <a:xfrm>
            <a:off x="4376716" y="4476000"/>
            <a:ext cx="182880" cy="0"/>
          </a:xfrm>
          <a:custGeom>
            <a:avLst/>
            <a:gdLst/>
            <a:ahLst/>
            <a:cxnLst/>
            <a:rect l="l" t="t" r="r" b="b"/>
            <a:pathLst>
              <a:path w="181610">
                <a:moveTo>
                  <a:pt x="181610" y="0"/>
                </a:moveTo>
                <a:lnTo>
                  <a:pt x="0" y="0"/>
                </a:lnTo>
              </a:path>
            </a:pathLst>
          </a:custGeom>
          <a:ln w="19050">
            <a:solidFill>
              <a:schemeClr val="accent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40" name="object 35">
            <a:extLst>
              <a:ext uri="{FF2B5EF4-FFF2-40B4-BE49-F238E27FC236}">
                <a16:creationId xmlns:a16="http://schemas.microsoft.com/office/drawing/2014/main" id="{0C773FF2-599F-BB06-198B-947893CED51C}"/>
              </a:ext>
            </a:extLst>
          </p:cNvPr>
          <p:cNvSpPr/>
          <p:nvPr/>
        </p:nvSpPr>
        <p:spPr>
          <a:xfrm>
            <a:off x="4376716" y="3856240"/>
            <a:ext cx="182880" cy="0"/>
          </a:xfrm>
          <a:custGeom>
            <a:avLst/>
            <a:gdLst/>
            <a:ahLst/>
            <a:cxnLst/>
            <a:rect l="l" t="t" r="r" b="b"/>
            <a:pathLst>
              <a:path w="181610">
                <a:moveTo>
                  <a:pt x="181610" y="0"/>
                </a:moveTo>
                <a:lnTo>
                  <a:pt x="0" y="0"/>
                </a:lnTo>
              </a:path>
            </a:pathLst>
          </a:custGeom>
          <a:ln w="19050">
            <a:solidFill>
              <a:schemeClr val="accent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42" name="object 35">
            <a:extLst>
              <a:ext uri="{FF2B5EF4-FFF2-40B4-BE49-F238E27FC236}">
                <a16:creationId xmlns:a16="http://schemas.microsoft.com/office/drawing/2014/main" id="{345B6299-4BC9-0558-6FC7-42493C7476E0}"/>
              </a:ext>
            </a:extLst>
          </p:cNvPr>
          <p:cNvSpPr/>
          <p:nvPr/>
        </p:nvSpPr>
        <p:spPr>
          <a:xfrm>
            <a:off x="4366556" y="3195840"/>
            <a:ext cx="182880" cy="0"/>
          </a:xfrm>
          <a:custGeom>
            <a:avLst/>
            <a:gdLst/>
            <a:ahLst/>
            <a:cxnLst/>
            <a:rect l="l" t="t" r="r" b="b"/>
            <a:pathLst>
              <a:path w="181610">
                <a:moveTo>
                  <a:pt x="181610" y="0"/>
                </a:moveTo>
                <a:lnTo>
                  <a:pt x="0" y="0"/>
                </a:lnTo>
              </a:path>
            </a:pathLst>
          </a:custGeom>
          <a:ln w="19050">
            <a:solidFill>
              <a:schemeClr val="accent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43" name="object 35">
            <a:extLst>
              <a:ext uri="{FF2B5EF4-FFF2-40B4-BE49-F238E27FC236}">
                <a16:creationId xmlns:a16="http://schemas.microsoft.com/office/drawing/2014/main" id="{B0E91BF7-3686-3A16-51A0-E8616A68BCC4}"/>
              </a:ext>
            </a:extLst>
          </p:cNvPr>
          <p:cNvSpPr/>
          <p:nvPr/>
        </p:nvSpPr>
        <p:spPr>
          <a:xfrm>
            <a:off x="4953296" y="3388231"/>
            <a:ext cx="182880" cy="0"/>
          </a:xfrm>
          <a:custGeom>
            <a:avLst/>
            <a:gdLst/>
            <a:ahLst/>
            <a:cxnLst/>
            <a:rect l="l" t="t" r="r" b="b"/>
            <a:pathLst>
              <a:path w="181610">
                <a:moveTo>
                  <a:pt x="181610" y="0"/>
                </a:moveTo>
                <a:lnTo>
                  <a:pt x="0" y="0"/>
                </a:lnTo>
              </a:path>
            </a:pathLst>
          </a:custGeom>
          <a:ln w="19050">
            <a:solidFill>
              <a:schemeClr val="accent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44" name="object 35">
            <a:extLst>
              <a:ext uri="{FF2B5EF4-FFF2-40B4-BE49-F238E27FC236}">
                <a16:creationId xmlns:a16="http://schemas.microsoft.com/office/drawing/2014/main" id="{1C6E93DE-1497-038D-E286-7F34CC05100D}"/>
              </a:ext>
            </a:extLst>
          </p:cNvPr>
          <p:cNvSpPr/>
          <p:nvPr/>
        </p:nvSpPr>
        <p:spPr>
          <a:xfrm>
            <a:off x="4836563" y="3825111"/>
            <a:ext cx="320040" cy="0"/>
          </a:xfrm>
          <a:custGeom>
            <a:avLst/>
            <a:gdLst/>
            <a:ahLst/>
            <a:cxnLst/>
            <a:rect l="l" t="t" r="r" b="b"/>
            <a:pathLst>
              <a:path w="181610">
                <a:moveTo>
                  <a:pt x="181610" y="0"/>
                </a:moveTo>
                <a:lnTo>
                  <a:pt x="0" y="0"/>
                </a:lnTo>
              </a:path>
            </a:pathLst>
          </a:custGeom>
          <a:ln w="19050">
            <a:solidFill>
              <a:schemeClr val="accent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45" name="object 35">
            <a:extLst>
              <a:ext uri="{FF2B5EF4-FFF2-40B4-BE49-F238E27FC236}">
                <a16:creationId xmlns:a16="http://schemas.microsoft.com/office/drawing/2014/main" id="{51CC8950-0C09-4C4F-0352-289A172D2271}"/>
              </a:ext>
            </a:extLst>
          </p:cNvPr>
          <p:cNvSpPr/>
          <p:nvPr/>
        </p:nvSpPr>
        <p:spPr>
          <a:xfrm>
            <a:off x="1966375" y="3858606"/>
            <a:ext cx="640080" cy="0"/>
          </a:xfrm>
          <a:custGeom>
            <a:avLst/>
            <a:gdLst/>
            <a:ahLst/>
            <a:cxnLst/>
            <a:rect l="l" t="t" r="r" b="b"/>
            <a:pathLst>
              <a:path w="181610">
                <a:moveTo>
                  <a:pt x="181610" y="0"/>
                </a:moveTo>
                <a:lnTo>
                  <a:pt x="0" y="0"/>
                </a:lnTo>
              </a:path>
            </a:pathLst>
          </a:custGeom>
          <a:ln w="19050">
            <a:solidFill>
              <a:schemeClr val="accent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46" name="object 21">
            <a:extLst>
              <a:ext uri="{FF2B5EF4-FFF2-40B4-BE49-F238E27FC236}">
                <a16:creationId xmlns:a16="http://schemas.microsoft.com/office/drawing/2014/main" id="{F7DE8A08-5512-0490-8017-763482BC607F}"/>
              </a:ext>
            </a:extLst>
          </p:cNvPr>
          <p:cNvSpPr/>
          <p:nvPr/>
        </p:nvSpPr>
        <p:spPr>
          <a:xfrm>
            <a:off x="2127798" y="3583225"/>
            <a:ext cx="219710" cy="576580"/>
          </a:xfrm>
          <a:custGeom>
            <a:avLst/>
            <a:gdLst/>
            <a:ahLst/>
            <a:cxnLst/>
            <a:rect l="l" t="t" r="r" b="b"/>
            <a:pathLst>
              <a:path w="219710" h="576579">
                <a:moveTo>
                  <a:pt x="0" y="0"/>
                </a:moveTo>
                <a:lnTo>
                  <a:pt x="0" y="576072"/>
                </a:lnTo>
                <a:lnTo>
                  <a:pt x="219456" y="288036"/>
                </a:lnTo>
                <a:lnTo>
                  <a:pt x="0" y="0"/>
                </a:lnTo>
                <a:close/>
              </a:path>
            </a:pathLst>
          </a:custGeom>
          <a:solidFill>
            <a:schemeClr val="tx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47" name="Arrow: Chevron 146">
            <a:extLst>
              <a:ext uri="{FF2B5EF4-FFF2-40B4-BE49-F238E27FC236}">
                <a16:creationId xmlns:a16="http://schemas.microsoft.com/office/drawing/2014/main" id="{5CCCF531-E4DE-957B-51F4-839FCEAD5320}"/>
              </a:ext>
            </a:extLst>
          </p:cNvPr>
          <p:cNvSpPr/>
          <p:nvPr/>
        </p:nvSpPr>
        <p:spPr>
          <a:xfrm>
            <a:off x="6856069" y="1456336"/>
            <a:ext cx="252430" cy="336001"/>
          </a:xfrm>
          <a:prstGeom prst="chevron">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48" name="object 11">
            <a:extLst>
              <a:ext uri="{FF2B5EF4-FFF2-40B4-BE49-F238E27FC236}">
                <a16:creationId xmlns:a16="http://schemas.microsoft.com/office/drawing/2014/main" id="{CBE38801-EF84-5798-6152-435052005CE9}"/>
              </a:ext>
            </a:extLst>
          </p:cNvPr>
          <p:cNvSpPr txBox="1"/>
          <p:nvPr/>
        </p:nvSpPr>
        <p:spPr>
          <a:xfrm>
            <a:off x="10144726" y="1910994"/>
            <a:ext cx="1817634" cy="365760"/>
          </a:xfrm>
          <a:prstGeom prst="rect">
            <a:avLst/>
          </a:prstGeom>
          <a:noFill/>
        </p:spPr>
        <p:txBody>
          <a:bodyPr vert="horz" wrap="square" lIns="0" tIns="14604" rIns="0" bIns="0" rtlCol="0" anchor="ctr">
            <a:noAutofit/>
          </a:bodyPr>
          <a:lstStyle>
            <a:defPPr>
              <a:defRPr lang="en-US"/>
            </a:defPPr>
            <a:lvl1pPr marL="480059" marR="0" lvl="0" indent="0" fontAlgn="auto">
              <a:lnSpc>
                <a:spcPct val="100000"/>
              </a:lnSpc>
              <a:spcBef>
                <a:spcPts val="114"/>
              </a:spcBef>
              <a:spcAft>
                <a:spcPts val="0"/>
              </a:spcAft>
              <a:buClrTx/>
              <a:buSzTx/>
              <a:buFontTx/>
              <a:buNone/>
              <a:tabLst/>
              <a:defRPr kumimoji="0" sz="1400" b="1" i="0" u="none" strike="noStrike" cap="none" spc="-5" normalizeH="0" baseline="0">
                <a:ln>
                  <a:noFill/>
                </a:ln>
                <a:solidFill>
                  <a:schemeClr val="tx2"/>
                </a:solidFill>
                <a:effectLst/>
                <a:uLnTx/>
                <a:uFillTx/>
                <a:cs typeface="Arial" panose="020B0604020202020204" pitchFamily="34" charset="0"/>
              </a:defRPr>
            </a:lvl1pPr>
          </a:lstStyle>
          <a:p>
            <a:pPr marL="480059" marR="0" lvl="0" indent="0" algn="l" defTabSz="914400" rtl="0" eaLnBrk="1" fontAlgn="auto" latinLnBrk="0" hangingPunct="1">
              <a:lnSpc>
                <a:spcPct val="100000"/>
              </a:lnSpc>
              <a:spcBef>
                <a:spcPts val="114"/>
              </a:spcBef>
              <a:spcAft>
                <a:spcPts val="0"/>
              </a:spcAft>
              <a:buClrTx/>
              <a:buSzTx/>
              <a:buFontTx/>
              <a:buNone/>
              <a:tabLst/>
              <a:defRPr/>
            </a:pPr>
            <a:r>
              <a:rPr kumimoji="0" lang="en-US" sz="1400" b="1" i="0" u="none" strike="noStrike" kern="1200" cap="none" spc="-5" normalizeH="0" baseline="0" noProof="0">
                <a:ln>
                  <a:noFill/>
                </a:ln>
                <a:solidFill>
                  <a:srgbClr val="005071"/>
                </a:solidFill>
                <a:effectLst/>
                <a:uLnTx/>
                <a:uFillTx/>
                <a:latin typeface="Calibri" panose="020F0502020204030204" pitchFamily="34" charset="0"/>
                <a:ea typeface="+mn-ea"/>
                <a:cs typeface="Arial" panose="020B0604020202020204" pitchFamily="34" charset="0"/>
              </a:rPr>
              <a:t>5. Human in Loop</a:t>
            </a:r>
          </a:p>
        </p:txBody>
      </p:sp>
      <p:sp>
        <p:nvSpPr>
          <p:cNvPr id="149" name="object 30">
            <a:extLst>
              <a:ext uri="{FF2B5EF4-FFF2-40B4-BE49-F238E27FC236}">
                <a16:creationId xmlns:a16="http://schemas.microsoft.com/office/drawing/2014/main" id="{0E2053F1-86E4-753B-7659-FC0B298BAE8B}"/>
              </a:ext>
            </a:extLst>
          </p:cNvPr>
          <p:cNvSpPr txBox="1"/>
          <p:nvPr/>
        </p:nvSpPr>
        <p:spPr>
          <a:xfrm>
            <a:off x="10500593" y="2229098"/>
            <a:ext cx="1548175" cy="319959"/>
          </a:xfrm>
          <a:prstGeom prst="rect">
            <a:avLst/>
          </a:prstGeom>
        </p:spPr>
        <p:txBody>
          <a:bodyPr vert="horz" wrap="square" lIns="0" tIns="12065" rIns="0" bIns="0" rtlCol="0">
            <a:spAutoFit/>
          </a:bodyPr>
          <a:lstStyle/>
          <a:p>
            <a:pPr marL="0" marR="0" lvl="0" indent="0" algn="ctr" defTabSz="914400" rtl="0" eaLnBrk="1" fontAlgn="auto" latinLnBrk="0" hangingPunct="1">
              <a:lnSpc>
                <a:spcPct val="100000"/>
              </a:lnSpc>
              <a:spcBef>
                <a:spcPts val="95"/>
              </a:spcBef>
              <a:spcAft>
                <a:spcPts val="0"/>
              </a:spcAft>
              <a:buClrTx/>
              <a:buSzTx/>
              <a:buFontTx/>
              <a:buNone/>
              <a:tabLst/>
              <a:defRPr/>
            </a:pPr>
            <a:r>
              <a:rPr kumimoji="0" lang="en-US" sz="1000" b="0" i="0" u="none" strike="noStrike" kern="1200" cap="none" spc="-5"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Human validation with domain context</a:t>
            </a:r>
            <a:endParaRPr kumimoji="0" sz="10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150" name="object 34">
            <a:extLst>
              <a:ext uri="{FF2B5EF4-FFF2-40B4-BE49-F238E27FC236}">
                <a16:creationId xmlns:a16="http://schemas.microsoft.com/office/drawing/2014/main" id="{25D804E6-75BB-024B-2972-599AC5CEEFF6}"/>
              </a:ext>
            </a:extLst>
          </p:cNvPr>
          <p:cNvSpPr/>
          <p:nvPr/>
        </p:nvSpPr>
        <p:spPr>
          <a:xfrm>
            <a:off x="6897953" y="3014825"/>
            <a:ext cx="237950" cy="1538336"/>
          </a:xfrm>
          <a:custGeom>
            <a:avLst/>
            <a:gdLst/>
            <a:ahLst/>
            <a:cxnLst/>
            <a:rect l="l" t="t" r="r" b="b"/>
            <a:pathLst>
              <a:path w="233679" h="1210310">
                <a:moveTo>
                  <a:pt x="0" y="0"/>
                </a:moveTo>
                <a:lnTo>
                  <a:pt x="0" y="1210056"/>
                </a:lnTo>
                <a:lnTo>
                  <a:pt x="233172" y="605028"/>
                </a:lnTo>
                <a:lnTo>
                  <a:pt x="0" y="0"/>
                </a:lnTo>
                <a:close/>
              </a:path>
            </a:pathLst>
          </a:custGeom>
          <a:solidFill>
            <a:schemeClr val="tx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51" name="object 14">
            <a:extLst>
              <a:ext uri="{FF2B5EF4-FFF2-40B4-BE49-F238E27FC236}">
                <a16:creationId xmlns:a16="http://schemas.microsoft.com/office/drawing/2014/main" id="{C52D15E2-78A8-BFE2-C652-C59C27CCDB58}"/>
              </a:ext>
            </a:extLst>
          </p:cNvPr>
          <p:cNvSpPr txBox="1"/>
          <p:nvPr/>
        </p:nvSpPr>
        <p:spPr>
          <a:xfrm>
            <a:off x="5274653" y="3620302"/>
            <a:ext cx="1235805" cy="304245"/>
          </a:xfrm>
          <a:prstGeom prst="rect">
            <a:avLst/>
          </a:prstGeom>
          <a:noFill/>
        </p:spPr>
        <p:txBody>
          <a:bodyPr vert="horz" wrap="square" lIns="0" tIns="0" rIns="0" bIns="0" rtlCol="0" anchor="ctr">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1" i="0" u="none" strike="noStrike" kern="1200" cap="none" spc="-1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AI led CX Engagement Layer</a:t>
            </a:r>
            <a:endPar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152" name="object 14">
            <a:extLst>
              <a:ext uri="{FF2B5EF4-FFF2-40B4-BE49-F238E27FC236}">
                <a16:creationId xmlns:a16="http://schemas.microsoft.com/office/drawing/2014/main" id="{81040279-34EF-5F5D-77AE-2C786E322F7C}"/>
              </a:ext>
            </a:extLst>
          </p:cNvPr>
          <p:cNvSpPr txBox="1"/>
          <p:nvPr/>
        </p:nvSpPr>
        <p:spPr>
          <a:xfrm>
            <a:off x="5326856" y="4006168"/>
            <a:ext cx="1235805" cy="304245"/>
          </a:xfrm>
          <a:prstGeom prst="rect">
            <a:avLst/>
          </a:prstGeom>
          <a:noFill/>
        </p:spPr>
        <p:txBody>
          <a:bodyPr vert="horz" wrap="square" lIns="0" tIns="0" rIns="0" bIns="0" rtlCol="0" anchor="ctr">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1" i="0" u="none" strike="noStrike" kern="1200" cap="none" spc="-10" normalizeH="0" baseline="0" noProof="0">
                <a:ln>
                  <a:noFill/>
                </a:ln>
                <a:solidFill>
                  <a:srgbClr val="FFFFFF"/>
                </a:solidFill>
                <a:effectLst/>
                <a:uLnTx/>
                <a:uFillTx/>
                <a:latin typeface="Calibri" panose="020F0502020204030204" pitchFamily="34" charset="0"/>
                <a:ea typeface="+mn-ea"/>
                <a:cs typeface="Arial" panose="020B0604020202020204" pitchFamily="34" charset="0"/>
              </a:rPr>
              <a:t>AI Powered Decision Models</a:t>
            </a:r>
          </a:p>
        </p:txBody>
      </p:sp>
      <p:sp>
        <p:nvSpPr>
          <p:cNvPr id="153" name="object 35">
            <a:extLst>
              <a:ext uri="{FF2B5EF4-FFF2-40B4-BE49-F238E27FC236}">
                <a16:creationId xmlns:a16="http://schemas.microsoft.com/office/drawing/2014/main" id="{564531AE-4764-CDEF-2115-D1CDE8681701}"/>
              </a:ext>
            </a:extLst>
          </p:cNvPr>
          <p:cNvSpPr/>
          <p:nvPr/>
        </p:nvSpPr>
        <p:spPr>
          <a:xfrm>
            <a:off x="4959780" y="4142881"/>
            <a:ext cx="182880" cy="0"/>
          </a:xfrm>
          <a:custGeom>
            <a:avLst/>
            <a:gdLst/>
            <a:ahLst/>
            <a:cxnLst/>
            <a:rect l="l" t="t" r="r" b="b"/>
            <a:pathLst>
              <a:path w="181610">
                <a:moveTo>
                  <a:pt x="181610" y="0"/>
                </a:moveTo>
                <a:lnTo>
                  <a:pt x="0" y="0"/>
                </a:lnTo>
              </a:path>
            </a:pathLst>
          </a:custGeom>
          <a:ln w="19050">
            <a:solidFill>
              <a:schemeClr val="accent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54" name="object 6">
            <a:extLst>
              <a:ext uri="{FF2B5EF4-FFF2-40B4-BE49-F238E27FC236}">
                <a16:creationId xmlns:a16="http://schemas.microsoft.com/office/drawing/2014/main" id="{B9668580-7ED4-4305-6E3E-20C65C1A24C8}"/>
              </a:ext>
            </a:extLst>
          </p:cNvPr>
          <p:cNvSpPr/>
          <p:nvPr/>
        </p:nvSpPr>
        <p:spPr>
          <a:xfrm flipV="1">
            <a:off x="9729931" y="3441663"/>
            <a:ext cx="752994" cy="45719"/>
          </a:xfrm>
          <a:custGeom>
            <a:avLst/>
            <a:gdLst/>
            <a:ahLst/>
            <a:cxnLst/>
            <a:rect l="l" t="t" r="r" b="b"/>
            <a:pathLst>
              <a:path w="2361565">
                <a:moveTo>
                  <a:pt x="0" y="0"/>
                </a:moveTo>
                <a:lnTo>
                  <a:pt x="2361184" y="0"/>
                </a:lnTo>
              </a:path>
            </a:pathLst>
          </a:custGeom>
          <a:ln w="19050">
            <a:solidFill>
              <a:schemeClr val="accent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55" name="object 6">
            <a:extLst>
              <a:ext uri="{FF2B5EF4-FFF2-40B4-BE49-F238E27FC236}">
                <a16:creationId xmlns:a16="http://schemas.microsoft.com/office/drawing/2014/main" id="{EC7B5BF0-9697-AF42-7076-1C9271ED3B02}"/>
              </a:ext>
            </a:extLst>
          </p:cNvPr>
          <p:cNvSpPr/>
          <p:nvPr/>
        </p:nvSpPr>
        <p:spPr>
          <a:xfrm flipV="1">
            <a:off x="9745171" y="3906483"/>
            <a:ext cx="767742" cy="45719"/>
          </a:xfrm>
          <a:custGeom>
            <a:avLst/>
            <a:gdLst/>
            <a:ahLst/>
            <a:cxnLst/>
            <a:rect l="l" t="t" r="r" b="b"/>
            <a:pathLst>
              <a:path w="2361565">
                <a:moveTo>
                  <a:pt x="0" y="0"/>
                </a:moveTo>
                <a:lnTo>
                  <a:pt x="2361184" y="0"/>
                </a:lnTo>
              </a:path>
            </a:pathLst>
          </a:custGeom>
          <a:ln w="19050">
            <a:solidFill>
              <a:schemeClr val="accent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56" name="object 34">
            <a:extLst>
              <a:ext uri="{FF2B5EF4-FFF2-40B4-BE49-F238E27FC236}">
                <a16:creationId xmlns:a16="http://schemas.microsoft.com/office/drawing/2014/main" id="{C9F8491A-911B-43F1-B1EE-0F6B4FA78112}"/>
              </a:ext>
            </a:extLst>
          </p:cNvPr>
          <p:cNvSpPr/>
          <p:nvPr/>
        </p:nvSpPr>
        <p:spPr>
          <a:xfrm>
            <a:off x="10226100" y="2976571"/>
            <a:ext cx="144873" cy="1458411"/>
          </a:xfrm>
          <a:custGeom>
            <a:avLst/>
            <a:gdLst/>
            <a:ahLst/>
            <a:cxnLst/>
            <a:rect l="l" t="t" r="r" b="b"/>
            <a:pathLst>
              <a:path w="233679" h="1210310">
                <a:moveTo>
                  <a:pt x="0" y="0"/>
                </a:moveTo>
                <a:lnTo>
                  <a:pt x="0" y="1210056"/>
                </a:lnTo>
                <a:lnTo>
                  <a:pt x="233172" y="605028"/>
                </a:lnTo>
                <a:lnTo>
                  <a:pt x="0" y="0"/>
                </a:lnTo>
                <a:close/>
              </a:path>
            </a:pathLst>
          </a:custGeom>
          <a:solidFill>
            <a:schemeClr val="tx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57" name="object 11">
            <a:extLst>
              <a:ext uri="{FF2B5EF4-FFF2-40B4-BE49-F238E27FC236}">
                <a16:creationId xmlns:a16="http://schemas.microsoft.com/office/drawing/2014/main" id="{8B472115-9D73-2D1C-08DF-D2304B45D5B7}"/>
              </a:ext>
            </a:extLst>
          </p:cNvPr>
          <p:cNvSpPr txBox="1"/>
          <p:nvPr/>
        </p:nvSpPr>
        <p:spPr>
          <a:xfrm>
            <a:off x="5200664" y="4740660"/>
            <a:ext cx="4723257" cy="462694"/>
          </a:xfrm>
          <a:prstGeom prst="rect">
            <a:avLst/>
          </a:prstGeom>
          <a:solidFill>
            <a:schemeClr val="bg1">
              <a:lumMod val="95000"/>
            </a:schemeClr>
          </a:solidFill>
          <a:ln>
            <a:solidFill>
              <a:schemeClr val="bg1">
                <a:lumMod val="65000"/>
              </a:schemeClr>
            </a:solidFill>
          </a:ln>
        </p:spPr>
        <p:txBody>
          <a:bodyPr vert="horz" wrap="square" lIns="0" tIns="14604" rIns="0" bIns="0" rtlCol="0" anchor="ctr">
            <a:noAutofit/>
          </a:bodyPr>
          <a:lstStyle/>
          <a:p>
            <a:pPr marL="0" marR="0" lvl="0" indent="0" algn="ctr" defTabSz="914400" rtl="0" eaLnBrk="1" fontAlgn="auto" latinLnBrk="0" hangingPunct="1">
              <a:lnSpc>
                <a:spcPct val="100000"/>
              </a:lnSpc>
              <a:spcBef>
                <a:spcPts val="114"/>
              </a:spcBef>
              <a:spcAft>
                <a:spcPts val="0"/>
              </a:spcAft>
              <a:buClrTx/>
              <a:buSzTx/>
              <a:buFontTx/>
              <a:buNone/>
              <a:tabLst/>
              <a:defRPr/>
            </a:pPr>
            <a:r>
              <a:rPr kumimoji="0" lang="en-US" sz="1400" b="1" i="0" u="none" strike="noStrike" kern="1200" cap="none" spc="-5"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Data Engineering, Management and Data Governance</a:t>
            </a:r>
          </a:p>
        </p:txBody>
      </p:sp>
      <p:sp>
        <p:nvSpPr>
          <p:cNvPr id="158" name="Rectangle 157">
            <a:extLst>
              <a:ext uri="{FF2B5EF4-FFF2-40B4-BE49-F238E27FC236}">
                <a16:creationId xmlns:a16="http://schemas.microsoft.com/office/drawing/2014/main" id="{73C689B1-F31E-7385-63D9-742B1659C069}"/>
              </a:ext>
            </a:extLst>
          </p:cNvPr>
          <p:cNvSpPr/>
          <p:nvPr/>
        </p:nvSpPr>
        <p:spPr>
          <a:xfrm>
            <a:off x="10485052" y="3550896"/>
            <a:ext cx="1447240" cy="363804"/>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59" name="Rectangle: Top Corners Rounded 58">
            <a:extLst>
              <a:ext uri="{FF2B5EF4-FFF2-40B4-BE49-F238E27FC236}">
                <a16:creationId xmlns:a16="http://schemas.microsoft.com/office/drawing/2014/main" id="{2958652F-13EB-AF48-EFED-1418CF323CDA}"/>
              </a:ext>
            </a:extLst>
          </p:cNvPr>
          <p:cNvSpPr/>
          <p:nvPr/>
        </p:nvSpPr>
        <p:spPr>
          <a:xfrm>
            <a:off x="10485052" y="3141155"/>
            <a:ext cx="1445113" cy="410710"/>
          </a:xfrm>
          <a:prstGeom prst="round2SameRect">
            <a:avLst>
              <a:gd name="adj1" fmla="val 30073"/>
              <a:gd name="adj2" fmla="val 0"/>
            </a:avLst>
          </a:prstGeom>
          <a:solidFill>
            <a:schemeClr val="accent4"/>
          </a:solidFill>
          <a:ln>
            <a:noFill/>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60" name="Rectangle: Top Corners Rounded 59">
            <a:extLst>
              <a:ext uri="{FF2B5EF4-FFF2-40B4-BE49-F238E27FC236}">
                <a16:creationId xmlns:a16="http://schemas.microsoft.com/office/drawing/2014/main" id="{FFAA14C6-CED6-BBC9-FE6C-1FFF476A0485}"/>
              </a:ext>
            </a:extLst>
          </p:cNvPr>
          <p:cNvSpPr/>
          <p:nvPr/>
        </p:nvSpPr>
        <p:spPr>
          <a:xfrm rot="10800000">
            <a:off x="10494776" y="3915568"/>
            <a:ext cx="1445113" cy="410710"/>
          </a:xfrm>
          <a:prstGeom prst="round2SameRect">
            <a:avLst>
              <a:gd name="adj1" fmla="val 30073"/>
              <a:gd name="adj2" fmla="val 0"/>
            </a:avLst>
          </a:prstGeom>
          <a:solidFill>
            <a:schemeClr val="accent4"/>
          </a:solidFill>
          <a:ln>
            <a:noFill/>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61" name="object 14">
            <a:extLst>
              <a:ext uri="{FF2B5EF4-FFF2-40B4-BE49-F238E27FC236}">
                <a16:creationId xmlns:a16="http://schemas.microsoft.com/office/drawing/2014/main" id="{DC4570BB-8257-DF77-DA67-1079845DB35D}"/>
              </a:ext>
            </a:extLst>
          </p:cNvPr>
          <p:cNvSpPr txBox="1"/>
          <p:nvPr/>
        </p:nvSpPr>
        <p:spPr>
          <a:xfrm>
            <a:off x="10674071" y="3196797"/>
            <a:ext cx="1102301" cy="304245"/>
          </a:xfrm>
          <a:prstGeom prst="rect">
            <a:avLst/>
          </a:prstGeom>
          <a:noFill/>
        </p:spPr>
        <p:txBody>
          <a:bodyPr vert="horz" wrap="square" lIns="0" tIns="0" rIns="0" bIns="0" rtlCol="0" anchor="ctr">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1" i="0" u="none" strike="noStrike" kern="1200" cap="none" spc="-10" normalizeH="0" baseline="0" noProof="0">
                <a:ln>
                  <a:noFill/>
                </a:ln>
                <a:solidFill>
                  <a:srgbClr val="FFFFFF"/>
                </a:solidFill>
                <a:effectLst/>
                <a:uLnTx/>
                <a:uFillTx/>
                <a:latin typeface="Calibri" panose="020F0502020204030204" pitchFamily="34" charset="0"/>
                <a:ea typeface="+mn-ea"/>
                <a:cs typeface="Arial" panose="020B0604020202020204" pitchFamily="34" charset="0"/>
              </a:rPr>
              <a:t>Validation for accurate outcomes</a:t>
            </a:r>
            <a:endParaRPr kumimoji="0" lang="en-US" sz="1000" b="0" i="0" u="none" strike="noStrike" kern="1200" cap="none" spc="0" normalizeH="0" baseline="0" noProof="0">
              <a:ln>
                <a:noFill/>
              </a:ln>
              <a:solidFill>
                <a:srgbClr val="FFFFFF"/>
              </a:solidFill>
              <a:effectLst/>
              <a:uLnTx/>
              <a:uFillTx/>
              <a:latin typeface="Calibri" panose="020F0502020204030204" pitchFamily="34" charset="0"/>
              <a:ea typeface="+mn-ea"/>
              <a:cs typeface="Arial" panose="020B0604020202020204" pitchFamily="34" charset="0"/>
            </a:endParaRPr>
          </a:p>
        </p:txBody>
      </p:sp>
      <p:sp>
        <p:nvSpPr>
          <p:cNvPr id="162" name="object 14">
            <a:extLst>
              <a:ext uri="{FF2B5EF4-FFF2-40B4-BE49-F238E27FC236}">
                <a16:creationId xmlns:a16="http://schemas.microsoft.com/office/drawing/2014/main" id="{04C532F3-B57A-11D4-BCF0-1202E5C1C299}"/>
              </a:ext>
            </a:extLst>
          </p:cNvPr>
          <p:cNvSpPr txBox="1"/>
          <p:nvPr/>
        </p:nvSpPr>
        <p:spPr>
          <a:xfrm>
            <a:off x="10568763" y="3584722"/>
            <a:ext cx="1235805" cy="304245"/>
          </a:xfrm>
          <a:prstGeom prst="rect">
            <a:avLst/>
          </a:prstGeom>
          <a:noFill/>
        </p:spPr>
        <p:txBody>
          <a:bodyPr vert="horz" wrap="square" lIns="0" tIns="0" rIns="0" bIns="0" rtlCol="0" anchor="ctr">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1" i="0" u="none" strike="noStrike" kern="1200" cap="none" spc="-1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Gen AI Assist</a:t>
            </a:r>
            <a:endPar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163" name="object 14">
            <a:extLst>
              <a:ext uri="{FF2B5EF4-FFF2-40B4-BE49-F238E27FC236}">
                <a16:creationId xmlns:a16="http://schemas.microsoft.com/office/drawing/2014/main" id="{A5861EDA-8B78-1547-71E6-6DF9064BEB68}"/>
              </a:ext>
            </a:extLst>
          </p:cNvPr>
          <p:cNvSpPr txBox="1"/>
          <p:nvPr/>
        </p:nvSpPr>
        <p:spPr>
          <a:xfrm>
            <a:off x="10620966" y="3970588"/>
            <a:ext cx="1235805" cy="304245"/>
          </a:xfrm>
          <a:prstGeom prst="rect">
            <a:avLst/>
          </a:prstGeom>
          <a:noFill/>
        </p:spPr>
        <p:txBody>
          <a:bodyPr vert="horz" wrap="square" lIns="0" tIns="0" rIns="0" bIns="0" rtlCol="0" anchor="ctr">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1" i="0" u="none" strike="noStrike" kern="1200" cap="none" spc="-10" normalizeH="0" baseline="0" noProof="0">
                <a:ln>
                  <a:noFill/>
                </a:ln>
                <a:solidFill>
                  <a:srgbClr val="FFFFFF"/>
                </a:solidFill>
                <a:effectLst/>
                <a:uLnTx/>
                <a:uFillTx/>
                <a:latin typeface="Calibri" panose="020F0502020204030204" pitchFamily="34" charset="0"/>
                <a:ea typeface="+mn-ea"/>
                <a:cs typeface="Arial" panose="020B0604020202020204" pitchFamily="34" charset="0"/>
              </a:rPr>
              <a:t>Low Code No Code Workflow</a:t>
            </a:r>
          </a:p>
        </p:txBody>
      </p:sp>
      <p:sp>
        <p:nvSpPr>
          <p:cNvPr id="164" name="Arrow: Chevron 163">
            <a:extLst>
              <a:ext uri="{FF2B5EF4-FFF2-40B4-BE49-F238E27FC236}">
                <a16:creationId xmlns:a16="http://schemas.microsoft.com/office/drawing/2014/main" id="{0E7A4EAA-C92C-7803-89A6-5DA078E1E17A}"/>
              </a:ext>
            </a:extLst>
          </p:cNvPr>
          <p:cNvSpPr/>
          <p:nvPr/>
        </p:nvSpPr>
        <p:spPr>
          <a:xfrm rot="11025475">
            <a:off x="9955566" y="1454007"/>
            <a:ext cx="252430" cy="336001"/>
          </a:xfrm>
          <a:prstGeom prst="chevron">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65" name="object 34">
            <a:extLst>
              <a:ext uri="{FF2B5EF4-FFF2-40B4-BE49-F238E27FC236}">
                <a16:creationId xmlns:a16="http://schemas.microsoft.com/office/drawing/2014/main" id="{A427ABCD-A464-C2A8-472A-2A50556F5FC7}"/>
              </a:ext>
            </a:extLst>
          </p:cNvPr>
          <p:cNvSpPr/>
          <p:nvPr/>
        </p:nvSpPr>
        <p:spPr>
          <a:xfrm rot="10800000">
            <a:off x="10052643" y="2976571"/>
            <a:ext cx="144873" cy="1458411"/>
          </a:xfrm>
          <a:custGeom>
            <a:avLst/>
            <a:gdLst/>
            <a:ahLst/>
            <a:cxnLst/>
            <a:rect l="l" t="t" r="r" b="b"/>
            <a:pathLst>
              <a:path w="233679" h="1210310">
                <a:moveTo>
                  <a:pt x="0" y="0"/>
                </a:moveTo>
                <a:lnTo>
                  <a:pt x="0" y="1210056"/>
                </a:lnTo>
                <a:lnTo>
                  <a:pt x="233172" y="605028"/>
                </a:lnTo>
                <a:lnTo>
                  <a:pt x="0" y="0"/>
                </a:lnTo>
                <a:close/>
              </a:path>
            </a:pathLst>
          </a:custGeom>
          <a:solidFill>
            <a:schemeClr val="tx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66" name="Title 62">
            <a:extLst>
              <a:ext uri="{FF2B5EF4-FFF2-40B4-BE49-F238E27FC236}">
                <a16:creationId xmlns:a16="http://schemas.microsoft.com/office/drawing/2014/main" id="{2B94E1BF-FC44-C9CD-95A5-06C16F6D66E1}"/>
              </a:ext>
            </a:extLst>
          </p:cNvPr>
          <p:cNvSpPr txBox="1">
            <a:spLocks/>
          </p:cNvSpPr>
          <p:nvPr/>
        </p:nvSpPr>
        <p:spPr>
          <a:xfrm>
            <a:off x="388179" y="5831747"/>
            <a:ext cx="11615056" cy="574115"/>
          </a:xfrm>
          <a:prstGeom prst="rect">
            <a:avLst/>
          </a:prstGeom>
        </p:spPr>
        <p:txBody>
          <a:bodyPr vert="horz" lIns="0" tIns="0" rIns="0" bIns="0" rtlCol="0" anchor="t" anchorCtr="0">
            <a:noAutofit/>
          </a:bodyPr>
          <a:lstStyle>
            <a:defPPr>
              <a:defRPr lang="en-US"/>
            </a:defPPr>
            <a:lvl1pPr defTabSz="914400">
              <a:lnSpc>
                <a:spcPct val="80000"/>
              </a:lnSpc>
              <a:spcBef>
                <a:spcPct val="0"/>
              </a:spcBef>
              <a:buNone/>
              <a:defRPr sz="2400" spc="-100">
                <a:solidFill>
                  <a:schemeClr val="tx2"/>
                </a:solidFill>
                <a:latin typeface="+mj-lt"/>
                <a:ea typeface="+mj-ea"/>
                <a:cs typeface="+mj-cs"/>
              </a:defRPr>
            </a:lvl1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sz="1800" b="0" i="1" u="none" strike="noStrike" kern="1200" cap="none" spc="-100" normalizeH="0" baseline="0" noProof="0">
                <a:ln>
                  <a:noFill/>
                </a:ln>
                <a:solidFill>
                  <a:srgbClr val="005071"/>
                </a:solidFill>
                <a:effectLst/>
                <a:uLnTx/>
                <a:uFillTx/>
                <a:latin typeface="Calibri" panose="020F0502020204030204"/>
                <a:ea typeface="+mj-ea"/>
                <a:cs typeface="+mj-cs"/>
              </a:rPr>
              <a:t>EXL drives 4 business outcomes for clients by </a:t>
            </a:r>
            <a:r>
              <a:rPr kumimoji="0" lang="en-US" sz="1800" b="0" i="1" u="none" strike="noStrike" kern="1200" cap="none" spc="-100" normalizeH="0" baseline="0" noProof="0">
                <a:ln>
                  <a:noFill/>
                </a:ln>
                <a:solidFill>
                  <a:srgbClr val="005071"/>
                </a:solidFill>
                <a:effectLst/>
                <a:uLnTx/>
                <a:uFillTx/>
                <a:latin typeface="Calibri" panose="020F0502020204030204" pitchFamily="34" charset="0"/>
                <a:ea typeface="+mj-ea"/>
                <a:cs typeface="+mj-cs"/>
              </a:rPr>
              <a:t>powered by our proven accelerators, solutions and capability COEs</a:t>
            </a:r>
            <a:endParaRPr kumimoji="0" lang="en-US" sz="2000" b="0" i="1" u="none" strike="noStrike" kern="1200" cap="none" spc="-100" normalizeH="0" baseline="0" noProof="0">
              <a:ln>
                <a:noFill/>
              </a:ln>
              <a:solidFill>
                <a:srgbClr val="000000"/>
              </a:solidFill>
              <a:effectLst/>
              <a:uLnTx/>
              <a:uFillTx/>
              <a:latin typeface="Calibri Light" panose="020F0302020204030204"/>
              <a:ea typeface="+mj-ea"/>
              <a:cs typeface="+mj-cs"/>
            </a:endParaRPr>
          </a:p>
        </p:txBody>
      </p:sp>
      <p:sp>
        <p:nvSpPr>
          <p:cNvPr id="167" name="Rectangle: Rounded Corners 3">
            <a:extLst>
              <a:ext uri="{FF2B5EF4-FFF2-40B4-BE49-F238E27FC236}">
                <a16:creationId xmlns:a16="http://schemas.microsoft.com/office/drawing/2014/main" id="{CBBA5A2E-2E24-F922-68E0-B2168B4D937F}"/>
              </a:ext>
            </a:extLst>
          </p:cNvPr>
          <p:cNvSpPr/>
          <p:nvPr/>
        </p:nvSpPr>
        <p:spPr>
          <a:xfrm>
            <a:off x="7282394" y="2894510"/>
            <a:ext cx="2641528" cy="1753688"/>
          </a:xfrm>
          <a:prstGeom prst="roundRect">
            <a:avLst>
              <a:gd name="adj" fmla="val 7089"/>
            </a:avLst>
          </a:prstGeom>
          <a:solidFill>
            <a:schemeClr val="accent4"/>
          </a:solidFill>
          <a:ln w="6350">
            <a:solidFill>
              <a:schemeClr val="accent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1000" b="1" i="0" u="none" strike="noStrike" kern="1200" cap="none" spc="-10" normalizeH="0" baseline="0" noProof="0">
              <a:ln>
                <a:noFill/>
              </a:ln>
              <a:solidFill>
                <a:srgbClr val="FFFFFF"/>
              </a:solidFill>
              <a:effectLst/>
              <a:uLnTx/>
              <a:uFillTx/>
              <a:latin typeface="Calibri" panose="020F0502020204030204" pitchFamily="34" charset="0"/>
              <a:ea typeface="+mn-ea"/>
              <a:cs typeface="Arial" panose="020B0604020202020204" pitchFamily="34" charset="0"/>
            </a:endParaRPr>
          </a:p>
        </p:txBody>
      </p:sp>
      <p:sp>
        <p:nvSpPr>
          <p:cNvPr id="168" name="TextBox 167">
            <a:extLst>
              <a:ext uri="{FF2B5EF4-FFF2-40B4-BE49-F238E27FC236}">
                <a16:creationId xmlns:a16="http://schemas.microsoft.com/office/drawing/2014/main" id="{13477CC0-4C38-3214-3D53-9066EAEF9026}"/>
              </a:ext>
            </a:extLst>
          </p:cNvPr>
          <p:cNvSpPr txBox="1"/>
          <p:nvPr/>
        </p:nvSpPr>
        <p:spPr>
          <a:xfrm>
            <a:off x="8537821" y="4043554"/>
            <a:ext cx="1308977" cy="487313"/>
          </a:xfrm>
          <a:prstGeom prst="rect">
            <a:avLst/>
          </a:prstGeom>
          <a:noFill/>
          <a:ln>
            <a:noFill/>
          </a:ln>
        </p:spPr>
        <p:txBody>
          <a:bodyPr wrap="square" lIns="0" tIns="0" rIns="0" bIns="0" rtlCol="0">
            <a:spAutoFit/>
          </a:bodyPr>
          <a:lstStyle/>
          <a:p>
            <a:pPr marL="107950" marR="0" lvl="0" indent="-108585" algn="l" defTabSz="914400" rtl="0" eaLnBrk="1" fontAlgn="auto" latinLnBrk="0" hangingPunct="1">
              <a:lnSpc>
                <a:spcPct val="100000"/>
              </a:lnSpc>
              <a:spcBef>
                <a:spcPts val="95"/>
              </a:spcBef>
              <a:spcAft>
                <a:spcPts val="0"/>
              </a:spcAft>
              <a:buClrTx/>
              <a:buSzTx/>
              <a:buFont typeface="Arial"/>
              <a:buChar char="•"/>
              <a:tabLst>
                <a:tab pos="108585" algn="l"/>
              </a:tabLst>
              <a:defRPr/>
            </a:pPr>
            <a:r>
              <a:rPr kumimoji="0" lang="en-US" sz="1000" b="1" i="0" u="none" strike="noStrike" kern="1200" cap="none" spc="-5" normalizeH="0" baseline="0" noProof="0">
                <a:ln>
                  <a:noFill/>
                </a:ln>
                <a:solidFill>
                  <a:srgbClr val="FFFFFF"/>
                </a:solidFill>
                <a:effectLst/>
                <a:uLnTx/>
                <a:uFillTx/>
                <a:latin typeface="Calibri" panose="020F0502020204030204" pitchFamily="34" charset="0"/>
                <a:ea typeface="+mn-ea"/>
                <a:cs typeface="Arial" panose="020B0604020202020204" pitchFamily="34" charset="0"/>
              </a:rPr>
              <a:t>Insights</a:t>
            </a:r>
          </a:p>
          <a:p>
            <a:pPr marL="107950" marR="0" lvl="0" indent="-108585" algn="l" defTabSz="914400" rtl="0" eaLnBrk="1" fontAlgn="auto" latinLnBrk="0" hangingPunct="1">
              <a:lnSpc>
                <a:spcPct val="100000"/>
              </a:lnSpc>
              <a:spcBef>
                <a:spcPts val="95"/>
              </a:spcBef>
              <a:spcAft>
                <a:spcPts val="0"/>
              </a:spcAft>
              <a:buClrTx/>
              <a:buSzTx/>
              <a:buFont typeface="Arial"/>
              <a:buChar char="•"/>
              <a:tabLst>
                <a:tab pos="108585" algn="l"/>
              </a:tabLst>
              <a:defRPr/>
            </a:pPr>
            <a:r>
              <a:rPr kumimoji="0" lang="en-US" sz="1000" b="1" i="0" u="none" strike="noStrike" kern="1200" cap="none" spc="-5" normalizeH="0" baseline="0" noProof="0">
                <a:ln>
                  <a:noFill/>
                </a:ln>
                <a:solidFill>
                  <a:srgbClr val="FFFFFF"/>
                </a:solidFill>
                <a:effectLst/>
                <a:uLnTx/>
                <a:uFillTx/>
                <a:latin typeface="Calibri" panose="020F0502020204030204" pitchFamily="34" charset="0"/>
                <a:ea typeface="+mn-ea"/>
                <a:cs typeface="Arial" panose="020B0604020202020204" pitchFamily="34" charset="0"/>
              </a:rPr>
              <a:t>Proactive nudges</a:t>
            </a:r>
          </a:p>
          <a:p>
            <a:pPr marL="107950" marR="0" lvl="0" indent="-108585" algn="l" defTabSz="914400" rtl="0" eaLnBrk="1" fontAlgn="auto" latinLnBrk="0" hangingPunct="1">
              <a:lnSpc>
                <a:spcPct val="100000"/>
              </a:lnSpc>
              <a:spcBef>
                <a:spcPts val="95"/>
              </a:spcBef>
              <a:spcAft>
                <a:spcPts val="0"/>
              </a:spcAft>
              <a:buClrTx/>
              <a:buSzTx/>
              <a:buFont typeface="Arial"/>
              <a:buChar char="•"/>
              <a:tabLst>
                <a:tab pos="108585" algn="l"/>
              </a:tabLst>
              <a:defRPr/>
            </a:pPr>
            <a:r>
              <a:rPr kumimoji="0" lang="en-US" sz="1000" b="1" i="0" u="none" strike="noStrike" kern="1200" cap="none" spc="-5" normalizeH="0" baseline="0" noProof="0">
                <a:ln>
                  <a:noFill/>
                </a:ln>
                <a:solidFill>
                  <a:srgbClr val="FFFFFF"/>
                </a:solidFill>
                <a:effectLst/>
                <a:uLnTx/>
                <a:uFillTx/>
                <a:latin typeface="Calibri" panose="020F0502020204030204" pitchFamily="34" charset="0"/>
                <a:ea typeface="+mn-ea"/>
                <a:cs typeface="Arial" panose="020B0604020202020204" pitchFamily="34" charset="0"/>
              </a:rPr>
              <a:t>Recommendations</a:t>
            </a:r>
          </a:p>
        </p:txBody>
      </p:sp>
      <p:sp>
        <p:nvSpPr>
          <p:cNvPr id="169" name="TextBox 168">
            <a:extLst>
              <a:ext uri="{FF2B5EF4-FFF2-40B4-BE49-F238E27FC236}">
                <a16:creationId xmlns:a16="http://schemas.microsoft.com/office/drawing/2014/main" id="{D688330C-F451-9FEB-711D-9DEE41C26E7F}"/>
              </a:ext>
            </a:extLst>
          </p:cNvPr>
          <p:cNvSpPr txBox="1"/>
          <p:nvPr/>
        </p:nvSpPr>
        <p:spPr>
          <a:xfrm>
            <a:off x="8537820" y="2998389"/>
            <a:ext cx="1445559" cy="320601"/>
          </a:xfrm>
          <a:prstGeom prst="rect">
            <a:avLst/>
          </a:prstGeom>
          <a:noFill/>
          <a:ln>
            <a:noFill/>
          </a:ln>
        </p:spPr>
        <p:txBody>
          <a:bodyPr wrap="square" lIns="0" tIns="0" rIns="0" bIns="0" rtlCol="0">
            <a:spAutoFit/>
          </a:bodyPr>
          <a:lstStyle/>
          <a:p>
            <a:pPr marL="107950" marR="0" lvl="0" indent="-107950" algn="l" defTabSz="914400" rtl="0" eaLnBrk="1" fontAlgn="auto" latinLnBrk="0" hangingPunct="1">
              <a:lnSpc>
                <a:spcPct val="100000"/>
              </a:lnSpc>
              <a:spcBef>
                <a:spcPts val="95"/>
              </a:spcBef>
              <a:spcAft>
                <a:spcPts val="0"/>
              </a:spcAft>
              <a:buClrTx/>
              <a:buSzTx/>
              <a:buFont typeface="Arial"/>
              <a:buChar char="•"/>
              <a:tabLst>
                <a:tab pos="108585" algn="l"/>
              </a:tabLst>
              <a:defRPr/>
            </a:pPr>
            <a:r>
              <a:rPr kumimoji="0" lang="en-US" sz="1000" b="1" i="0" u="none" strike="noStrike" kern="1200" cap="none" spc="-5" normalizeH="0" baseline="0" noProof="0">
                <a:ln>
                  <a:noFill/>
                </a:ln>
                <a:solidFill>
                  <a:srgbClr val="FFFFFF"/>
                </a:solidFill>
                <a:effectLst/>
                <a:uLnTx/>
                <a:uFillTx/>
                <a:latin typeface="Calibri" panose="020F0502020204030204" pitchFamily="34" charset="0"/>
                <a:ea typeface="+mn-ea"/>
                <a:cs typeface="Arial" panose="020B0604020202020204" pitchFamily="34" charset="0"/>
              </a:rPr>
              <a:t>API (REST/SOAP)</a:t>
            </a:r>
          </a:p>
          <a:p>
            <a:pPr marL="107950" marR="0" lvl="0" indent="-107950" algn="l" defTabSz="914400" rtl="0" eaLnBrk="1" fontAlgn="auto" latinLnBrk="0" hangingPunct="1">
              <a:lnSpc>
                <a:spcPct val="100000"/>
              </a:lnSpc>
              <a:spcBef>
                <a:spcPts val="95"/>
              </a:spcBef>
              <a:spcAft>
                <a:spcPts val="0"/>
              </a:spcAft>
              <a:buClrTx/>
              <a:buSzTx/>
              <a:buFont typeface="Arial"/>
              <a:buChar char="•"/>
              <a:tabLst>
                <a:tab pos="108585" algn="l"/>
              </a:tabLst>
              <a:defRPr/>
            </a:pPr>
            <a:r>
              <a:rPr kumimoji="0" lang="en-US" sz="1000" b="1" i="0" u="none" strike="noStrike" kern="1200" cap="none" spc="-5" normalizeH="0" baseline="0" noProof="0">
                <a:ln>
                  <a:noFill/>
                </a:ln>
                <a:solidFill>
                  <a:srgbClr val="FFFFFF"/>
                </a:solidFill>
                <a:effectLst/>
                <a:uLnTx/>
                <a:uFillTx/>
                <a:latin typeface="Calibri" panose="020F0502020204030204" pitchFamily="34" charset="0"/>
                <a:ea typeface="+mn-ea"/>
                <a:cs typeface="Arial" panose="020B0604020202020204" pitchFamily="34" charset="0"/>
              </a:rPr>
              <a:t>Webhooks, Connectors</a:t>
            </a:r>
            <a:endParaRPr kumimoji="0" lang="en-US" sz="1000" b="1" i="0" u="none" strike="noStrike" kern="1200" cap="none" spc="0" normalizeH="0" baseline="0" noProof="0">
              <a:ln>
                <a:noFill/>
              </a:ln>
              <a:solidFill>
                <a:srgbClr val="FFFFFF"/>
              </a:solidFill>
              <a:effectLst/>
              <a:uLnTx/>
              <a:uFillTx/>
              <a:latin typeface="Calibri" panose="020F0502020204030204" pitchFamily="34" charset="0"/>
              <a:ea typeface="+mn-ea"/>
              <a:cs typeface="Arial" panose="020B0604020202020204" pitchFamily="34" charset="0"/>
            </a:endParaRPr>
          </a:p>
        </p:txBody>
      </p:sp>
      <p:sp>
        <p:nvSpPr>
          <p:cNvPr id="170" name="Arrow: Pentagon 66">
            <a:extLst>
              <a:ext uri="{FF2B5EF4-FFF2-40B4-BE49-F238E27FC236}">
                <a16:creationId xmlns:a16="http://schemas.microsoft.com/office/drawing/2014/main" id="{B78C2CE5-6EC3-6B74-0595-4B19A0093F4A}"/>
              </a:ext>
            </a:extLst>
          </p:cNvPr>
          <p:cNvSpPr/>
          <p:nvPr/>
        </p:nvSpPr>
        <p:spPr>
          <a:xfrm>
            <a:off x="7381084" y="2962587"/>
            <a:ext cx="1097280" cy="372498"/>
          </a:xfrm>
          <a:prstGeom prst="homePlate">
            <a:avLst/>
          </a:prstGeom>
          <a:solidFill>
            <a:schemeClr val="bg1"/>
          </a:solidFill>
          <a:ln w="3175">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000" b="1" i="0" u="none" strike="noStrike" kern="1200" cap="none" spc="-1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Native automation</a:t>
            </a:r>
          </a:p>
        </p:txBody>
      </p:sp>
      <p:sp>
        <p:nvSpPr>
          <p:cNvPr id="171" name="Arrow: Pentagon 83">
            <a:extLst>
              <a:ext uri="{FF2B5EF4-FFF2-40B4-BE49-F238E27FC236}">
                <a16:creationId xmlns:a16="http://schemas.microsoft.com/office/drawing/2014/main" id="{EB5310A4-EECC-FB7F-4F77-6D2959D641EE}"/>
              </a:ext>
            </a:extLst>
          </p:cNvPr>
          <p:cNvSpPr/>
          <p:nvPr/>
        </p:nvSpPr>
        <p:spPr>
          <a:xfrm>
            <a:off x="7381084" y="3496411"/>
            <a:ext cx="1097280" cy="372498"/>
          </a:xfrm>
          <a:prstGeom prst="homePlate">
            <a:avLst/>
          </a:prstGeom>
          <a:solidFill>
            <a:schemeClr val="bg1"/>
          </a:solidFill>
          <a:ln w="3175">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5080" lvl="0" indent="0" algn="l" defTabSz="914400" rtl="0" eaLnBrk="1" fontAlgn="auto" latinLnBrk="0" hangingPunct="1">
              <a:lnSpc>
                <a:spcPct val="100000"/>
              </a:lnSpc>
              <a:spcBef>
                <a:spcPts val="105"/>
              </a:spcBef>
              <a:spcAft>
                <a:spcPts val="0"/>
              </a:spcAft>
              <a:buClrTx/>
              <a:buSzTx/>
              <a:buFontTx/>
              <a:buNone/>
              <a:tabLst/>
              <a:defRPr/>
            </a:pPr>
            <a:r>
              <a:rPr kumimoji="0" lang="en-US" sz="1000" b="1" i="0" u="none" strike="noStrike" kern="1200" cap="none" spc="-5"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Process  </a:t>
            </a:r>
            <a:r>
              <a:rPr kumimoji="0" lang="en-US" sz="1000" b="1"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au</a:t>
            </a:r>
            <a:r>
              <a:rPr kumimoji="0" lang="en-US" sz="1000" b="1" i="0" u="none" strike="noStrike" kern="1200" cap="none" spc="5"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t</a:t>
            </a:r>
            <a:r>
              <a:rPr kumimoji="0" lang="en-US" sz="1000" b="1" i="0" u="none" strike="noStrike" kern="1200" cap="none" spc="-5"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o</a:t>
            </a:r>
            <a:r>
              <a:rPr kumimoji="0" lang="en-US" sz="1000" b="1" i="0" u="none" strike="noStrike" kern="1200" cap="none" spc="-1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m</a:t>
            </a:r>
            <a:r>
              <a:rPr kumimoji="0" lang="en-US" sz="1000" b="1"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a</a:t>
            </a:r>
            <a:r>
              <a:rPr kumimoji="0" lang="en-US" sz="1000" b="1" i="0" u="none" strike="noStrike" kern="1200" cap="none" spc="5"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t</a:t>
            </a:r>
            <a:r>
              <a:rPr kumimoji="0" lang="en-US" sz="1000" b="1"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i</a:t>
            </a:r>
            <a:r>
              <a:rPr kumimoji="0" lang="en-US" sz="1000" b="1" i="0" u="none" strike="noStrike" kern="1200" cap="none" spc="-5"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on</a:t>
            </a:r>
            <a:endPar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172" name="TextBox 171">
            <a:extLst>
              <a:ext uri="{FF2B5EF4-FFF2-40B4-BE49-F238E27FC236}">
                <a16:creationId xmlns:a16="http://schemas.microsoft.com/office/drawing/2014/main" id="{B63D0028-6F2D-1BD8-2F55-74B3746F0DE4}"/>
              </a:ext>
            </a:extLst>
          </p:cNvPr>
          <p:cNvSpPr txBox="1"/>
          <p:nvPr/>
        </p:nvSpPr>
        <p:spPr>
          <a:xfrm>
            <a:off x="8537821" y="3467540"/>
            <a:ext cx="1361029" cy="487313"/>
          </a:xfrm>
          <a:prstGeom prst="rect">
            <a:avLst/>
          </a:prstGeom>
          <a:noFill/>
          <a:ln>
            <a:noFill/>
          </a:ln>
        </p:spPr>
        <p:txBody>
          <a:bodyPr wrap="square" lIns="0" tIns="0" rIns="0" bIns="0" rtlCol="0">
            <a:spAutoFit/>
          </a:bodyPr>
          <a:lstStyle/>
          <a:p>
            <a:pPr marL="107950" marR="0" lvl="0" indent="-107950" algn="l" defTabSz="914400" rtl="0" eaLnBrk="1" fontAlgn="auto" latinLnBrk="0" hangingPunct="1">
              <a:lnSpc>
                <a:spcPct val="100000"/>
              </a:lnSpc>
              <a:spcBef>
                <a:spcPts val="95"/>
              </a:spcBef>
              <a:spcAft>
                <a:spcPts val="0"/>
              </a:spcAft>
              <a:buClrTx/>
              <a:buSzTx/>
              <a:buFont typeface="Arial"/>
              <a:buChar char="•"/>
              <a:tabLst>
                <a:tab pos="108585" algn="l"/>
              </a:tabLst>
              <a:defRPr/>
            </a:pPr>
            <a:r>
              <a:rPr kumimoji="0" lang="en-US" sz="1000" b="1" i="0" u="none" strike="noStrike" kern="1200" cap="none" spc="-5" normalizeH="0" baseline="0" noProof="0">
                <a:ln>
                  <a:noFill/>
                </a:ln>
                <a:solidFill>
                  <a:srgbClr val="FFFFFF"/>
                </a:solidFill>
                <a:effectLst/>
                <a:uLnTx/>
                <a:uFillTx/>
                <a:latin typeface="Calibri" panose="020F0502020204030204" pitchFamily="34" charset="0"/>
                <a:ea typeface="+mn-ea"/>
                <a:cs typeface="Arial" panose="020B0604020202020204" pitchFamily="34" charset="0"/>
              </a:rPr>
              <a:t>Data Automation</a:t>
            </a:r>
          </a:p>
          <a:p>
            <a:pPr marL="107950" marR="0" lvl="0" indent="-107950" algn="l" defTabSz="457200" rtl="0" eaLnBrk="1" fontAlgn="auto" latinLnBrk="0" hangingPunct="1">
              <a:lnSpc>
                <a:spcPct val="100000"/>
              </a:lnSpc>
              <a:spcBef>
                <a:spcPts val="95"/>
              </a:spcBef>
              <a:spcAft>
                <a:spcPts val="0"/>
              </a:spcAft>
              <a:buClrTx/>
              <a:buSzTx/>
              <a:buFont typeface="Arial"/>
              <a:buChar char="•"/>
              <a:tabLst>
                <a:tab pos="108585" algn="l"/>
              </a:tabLst>
              <a:defRPr/>
            </a:pPr>
            <a:r>
              <a:rPr kumimoji="0" lang="en-US" sz="1000" b="1" i="0" u="none" strike="noStrike" kern="1200" cap="none" spc="-5" normalizeH="0" baseline="0" noProof="0">
                <a:ln>
                  <a:noFill/>
                </a:ln>
                <a:solidFill>
                  <a:srgbClr val="FFFFFF"/>
                </a:solidFill>
                <a:effectLst/>
                <a:uLnTx/>
                <a:uFillTx/>
                <a:latin typeface="Calibri" panose="020F0502020204030204" pitchFamily="34" charset="0"/>
                <a:ea typeface="+mn-ea"/>
                <a:cs typeface="Arial" panose="020B0604020202020204" pitchFamily="34" charset="0"/>
              </a:rPr>
              <a:t>Workflow Automation</a:t>
            </a:r>
            <a:endParaRPr kumimoji="0" lang="en-US" sz="1000" b="1" i="0" u="none" strike="noStrike" kern="1200" cap="none" spc="0" normalizeH="0" baseline="0" noProof="0">
              <a:ln>
                <a:noFill/>
              </a:ln>
              <a:solidFill>
                <a:srgbClr val="FFFFFF"/>
              </a:solidFill>
              <a:effectLst/>
              <a:uLnTx/>
              <a:uFillTx/>
              <a:latin typeface="Calibri" panose="020F0502020204030204" pitchFamily="34" charset="0"/>
              <a:ea typeface="+mn-ea"/>
              <a:cs typeface="Arial" panose="020B0604020202020204" pitchFamily="34" charset="0"/>
            </a:endParaRPr>
          </a:p>
          <a:p>
            <a:pPr marL="107950" marR="0" lvl="0" indent="-107950" algn="l" defTabSz="914400" rtl="0" eaLnBrk="1" fontAlgn="auto" latinLnBrk="0" hangingPunct="1">
              <a:lnSpc>
                <a:spcPct val="100000"/>
              </a:lnSpc>
              <a:spcBef>
                <a:spcPts val="95"/>
              </a:spcBef>
              <a:spcAft>
                <a:spcPts val="0"/>
              </a:spcAft>
              <a:buClrTx/>
              <a:buSzTx/>
              <a:buFont typeface="Arial"/>
              <a:buChar char="•"/>
              <a:tabLst>
                <a:tab pos="108585" algn="l"/>
              </a:tabLst>
              <a:defRPr/>
            </a:pPr>
            <a:r>
              <a:rPr kumimoji="0" lang="en-US" sz="1000" b="1" i="0" u="none" strike="noStrike" kern="1200" cap="none" spc="-5" normalizeH="0" baseline="0" noProof="0">
                <a:ln>
                  <a:noFill/>
                </a:ln>
                <a:solidFill>
                  <a:srgbClr val="FFFFFF"/>
                </a:solidFill>
                <a:effectLst/>
                <a:uLnTx/>
                <a:uFillTx/>
                <a:latin typeface="Calibri" panose="020F0502020204030204" pitchFamily="34" charset="0"/>
                <a:ea typeface="+mn-ea"/>
                <a:cs typeface="Arial" panose="020B0604020202020204" pitchFamily="34" charset="0"/>
              </a:rPr>
              <a:t>RPA</a:t>
            </a:r>
            <a:endParaRPr kumimoji="0" lang="en-US" sz="1000" b="1" i="0" u="none" strike="noStrike" kern="1200" cap="none" spc="0" normalizeH="0" baseline="0" noProof="0">
              <a:ln>
                <a:noFill/>
              </a:ln>
              <a:solidFill>
                <a:srgbClr val="FFFFFF"/>
              </a:solidFill>
              <a:effectLst/>
              <a:uLnTx/>
              <a:uFillTx/>
              <a:latin typeface="Calibri" panose="020F0502020204030204" pitchFamily="34" charset="0"/>
              <a:ea typeface="+mn-ea"/>
              <a:cs typeface="Arial" panose="020B0604020202020204" pitchFamily="34" charset="0"/>
            </a:endParaRPr>
          </a:p>
        </p:txBody>
      </p:sp>
      <p:sp>
        <p:nvSpPr>
          <p:cNvPr id="173" name="Arrow: Pentagon 85">
            <a:extLst>
              <a:ext uri="{FF2B5EF4-FFF2-40B4-BE49-F238E27FC236}">
                <a16:creationId xmlns:a16="http://schemas.microsoft.com/office/drawing/2014/main" id="{592CBB50-854D-71AA-C1C2-AFE1A14563B1}"/>
              </a:ext>
            </a:extLst>
          </p:cNvPr>
          <p:cNvSpPr/>
          <p:nvPr/>
        </p:nvSpPr>
        <p:spPr>
          <a:xfrm>
            <a:off x="7388846" y="4076836"/>
            <a:ext cx="1097280" cy="474489"/>
          </a:xfrm>
          <a:prstGeom prst="homePlate">
            <a:avLst/>
          </a:prstGeom>
          <a:solidFill>
            <a:schemeClr val="bg1"/>
          </a:solidFill>
          <a:ln w="3175">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5080" lvl="0" indent="0" algn="l" defTabSz="914400" rtl="0" eaLnBrk="1" fontAlgn="auto" latinLnBrk="0" hangingPunct="1">
              <a:lnSpc>
                <a:spcPct val="100000"/>
              </a:lnSpc>
              <a:spcBef>
                <a:spcPts val="105"/>
              </a:spcBef>
              <a:spcAft>
                <a:spcPts val="0"/>
              </a:spcAft>
              <a:buClrTx/>
              <a:buSzTx/>
              <a:buFontTx/>
              <a:buNone/>
              <a:tabLst/>
              <a:defRPr/>
            </a:pPr>
            <a:r>
              <a:rPr kumimoji="0" lang="en-US" sz="1000" b="1" i="0" u="none" strike="noStrike" kern="1200" cap="none" spc="-5"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Decision &amp; data analytics</a:t>
            </a:r>
            <a:endPar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174" name="Oval 173">
            <a:extLst>
              <a:ext uri="{FF2B5EF4-FFF2-40B4-BE49-F238E27FC236}">
                <a16:creationId xmlns:a16="http://schemas.microsoft.com/office/drawing/2014/main" id="{7D703293-4C47-5029-F688-D27559855F23}"/>
              </a:ext>
            </a:extLst>
          </p:cNvPr>
          <p:cNvSpPr/>
          <p:nvPr/>
        </p:nvSpPr>
        <p:spPr>
          <a:xfrm>
            <a:off x="10834414" y="1354185"/>
            <a:ext cx="548640" cy="548640"/>
          </a:xfrm>
          <a:prstGeom prst="ellipse">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pic>
        <p:nvPicPr>
          <p:cNvPr id="175" name="Picture 2">
            <a:extLst>
              <a:ext uri="{FF2B5EF4-FFF2-40B4-BE49-F238E27FC236}">
                <a16:creationId xmlns:a16="http://schemas.microsoft.com/office/drawing/2014/main" id="{B0D335AC-94C8-7831-B476-C04B9C68C2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11755" y="1383879"/>
            <a:ext cx="393958" cy="389094"/>
          </a:xfrm>
          <a:prstGeom prst="rect">
            <a:avLst/>
          </a:prstGeom>
          <a:noFill/>
          <a:extLst>
            <a:ext uri="{909E8E84-426E-40DD-AFC4-6F175D3DCCD1}">
              <a14:hiddenFill xmlns:a14="http://schemas.microsoft.com/office/drawing/2010/main">
                <a:solidFill>
                  <a:srgbClr val="FFFFFF"/>
                </a:solidFill>
              </a14:hiddenFill>
            </a:ext>
          </a:extLst>
        </p:spPr>
      </p:pic>
      <p:sp>
        <p:nvSpPr>
          <p:cNvPr id="176" name="object 13">
            <a:extLst>
              <a:ext uri="{FF2B5EF4-FFF2-40B4-BE49-F238E27FC236}">
                <a16:creationId xmlns:a16="http://schemas.microsoft.com/office/drawing/2014/main" id="{17852139-A6B3-5BE3-62A7-B496FD05F611}"/>
              </a:ext>
            </a:extLst>
          </p:cNvPr>
          <p:cNvSpPr txBox="1"/>
          <p:nvPr/>
        </p:nvSpPr>
        <p:spPr>
          <a:xfrm>
            <a:off x="7264525" y="1910915"/>
            <a:ext cx="2734552" cy="365760"/>
          </a:xfrm>
          <a:prstGeom prst="rect">
            <a:avLst/>
          </a:prstGeom>
          <a:noFill/>
        </p:spPr>
        <p:txBody>
          <a:bodyPr vert="horz" wrap="square" lIns="0" tIns="14604" rIns="0" bIns="0" rtlCol="0" anchor="ctr">
            <a:noAutofit/>
          </a:bodyPr>
          <a:lstStyle>
            <a:defPPr>
              <a:defRPr lang="en-US"/>
            </a:defPPr>
            <a:lvl1pPr marL="480059" marR="0" lvl="0" indent="0" fontAlgn="auto">
              <a:lnSpc>
                <a:spcPct val="100000"/>
              </a:lnSpc>
              <a:spcBef>
                <a:spcPts val="114"/>
              </a:spcBef>
              <a:spcAft>
                <a:spcPts val="0"/>
              </a:spcAft>
              <a:buClrTx/>
              <a:buSzTx/>
              <a:buFontTx/>
              <a:buNone/>
              <a:tabLst/>
              <a:defRPr kumimoji="0" sz="1400" b="1" i="0" u="none" strike="noStrike" cap="none" spc="-5" normalizeH="0" baseline="0">
                <a:ln>
                  <a:noFill/>
                </a:ln>
                <a:solidFill>
                  <a:schemeClr val="tx2"/>
                </a:solidFill>
                <a:effectLst/>
                <a:uLnTx/>
                <a:uFillTx/>
                <a:cs typeface="Arial" panose="020B0604020202020204" pitchFamily="34" charset="0"/>
              </a:defRPr>
            </a:lvl1pPr>
          </a:lstStyle>
          <a:p>
            <a:pPr marL="480059" marR="0" lvl="0" indent="0" algn="l" defTabSz="914400" rtl="0" eaLnBrk="1" fontAlgn="auto" latinLnBrk="0" hangingPunct="1">
              <a:lnSpc>
                <a:spcPct val="100000"/>
              </a:lnSpc>
              <a:spcBef>
                <a:spcPts val="114"/>
              </a:spcBef>
              <a:spcAft>
                <a:spcPts val="0"/>
              </a:spcAft>
              <a:buClrTx/>
              <a:buSzTx/>
              <a:buFontTx/>
              <a:buNone/>
              <a:tabLst/>
              <a:defRPr/>
            </a:pPr>
            <a:r>
              <a:rPr kumimoji="0" lang="en-US" sz="1400" b="1" i="0" u="none" strike="noStrike" kern="1200" cap="none" spc="-5" normalizeH="0" baseline="0" noProof="0">
                <a:ln>
                  <a:noFill/>
                </a:ln>
                <a:solidFill>
                  <a:srgbClr val="005071"/>
                </a:solidFill>
                <a:effectLst/>
                <a:uLnTx/>
                <a:uFillTx/>
                <a:latin typeface="Calibri" panose="020F0502020204030204" pitchFamily="34" charset="0"/>
                <a:ea typeface="+mn-ea"/>
                <a:cs typeface="Arial" panose="020B0604020202020204" pitchFamily="34" charset="0"/>
              </a:rPr>
              <a:t>4. Data flow Automation</a:t>
            </a:r>
          </a:p>
        </p:txBody>
      </p:sp>
      <p:sp>
        <p:nvSpPr>
          <p:cNvPr id="177" name="object 31">
            <a:extLst>
              <a:ext uri="{FF2B5EF4-FFF2-40B4-BE49-F238E27FC236}">
                <a16:creationId xmlns:a16="http://schemas.microsoft.com/office/drawing/2014/main" id="{80055358-EB3A-5893-38DB-01736C3EBBBE}"/>
              </a:ext>
            </a:extLst>
          </p:cNvPr>
          <p:cNvSpPr txBox="1"/>
          <p:nvPr/>
        </p:nvSpPr>
        <p:spPr>
          <a:xfrm>
            <a:off x="7543534" y="2229098"/>
            <a:ext cx="2119635" cy="332783"/>
          </a:xfrm>
          <a:prstGeom prst="rect">
            <a:avLst/>
          </a:prstGeom>
        </p:spPr>
        <p:txBody>
          <a:bodyPr vert="horz" wrap="square" lIns="0" tIns="12065" rIns="0" bIns="0" rtlCol="0">
            <a:spAutoFit/>
          </a:bodyPr>
          <a:lstStyle/>
          <a:p>
            <a:pPr marL="0" marR="0" lvl="0" indent="0" algn="ctr" defTabSz="914400" rtl="0" eaLnBrk="1" fontAlgn="auto" latinLnBrk="0" hangingPunct="1">
              <a:lnSpc>
                <a:spcPct val="100000"/>
              </a:lnSpc>
              <a:spcBef>
                <a:spcPts val="95"/>
              </a:spcBef>
              <a:spcAft>
                <a:spcPts val="0"/>
              </a:spcAft>
              <a:buClrTx/>
              <a:buSzTx/>
              <a:buFontTx/>
              <a:buNone/>
              <a:tabLst/>
              <a:defRPr/>
            </a:pPr>
            <a:r>
              <a:rPr kumimoji="0" lang="en-US" sz="1000" b="0" i="0" u="none" strike="noStrike" kern="1200" cap="none" spc="-5"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Streamline data flow across </a:t>
            </a:r>
          </a:p>
          <a:p>
            <a:pPr marL="0" marR="0" lvl="0" indent="0" algn="ctr" defTabSz="914400" rtl="0" eaLnBrk="1" fontAlgn="auto" latinLnBrk="0" hangingPunct="1">
              <a:lnSpc>
                <a:spcPct val="100000"/>
              </a:lnSpc>
              <a:spcBef>
                <a:spcPts val="95"/>
              </a:spcBef>
              <a:spcAft>
                <a:spcPts val="0"/>
              </a:spcAft>
              <a:buClrTx/>
              <a:buSzTx/>
              <a:buFontTx/>
              <a:buNone/>
              <a:tabLst/>
              <a:defRPr/>
            </a:pPr>
            <a:r>
              <a:rPr kumimoji="0" lang="en-US" sz="1000" b="0" i="0" u="none" strike="noStrike" kern="1200" cap="none" spc="-5"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systems</a:t>
            </a:r>
            <a:endParaRPr kumimoji="0" sz="10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 name="Title 1">
            <a:extLst>
              <a:ext uri="{FF2B5EF4-FFF2-40B4-BE49-F238E27FC236}">
                <a16:creationId xmlns:a16="http://schemas.microsoft.com/office/drawing/2014/main" id="{D77F93A3-AD31-6815-8921-93D21C66F75A}"/>
              </a:ext>
            </a:extLst>
          </p:cNvPr>
          <p:cNvSpPr>
            <a:spLocks noGrp="1"/>
          </p:cNvSpPr>
          <p:nvPr>
            <p:ph type="ctrTitle"/>
          </p:nvPr>
        </p:nvSpPr>
        <p:spPr>
          <a:xfrm>
            <a:off x="457200" y="543491"/>
            <a:ext cx="11277600" cy="672567"/>
          </a:xfrm>
        </p:spPr>
        <p:txBody>
          <a:bodyPr>
            <a:noAutofit/>
          </a:bodyPr>
          <a:lstStyle/>
          <a:p>
            <a:r>
              <a:rPr lang="en-US" sz="2400"/>
              <a:t>Our differentiated approach to Data and AI led transformation helps clients achieve higher automation value and alignment with Target Operating Model</a:t>
            </a:r>
          </a:p>
        </p:txBody>
      </p:sp>
      <p:sp>
        <p:nvSpPr>
          <p:cNvPr id="3" name="Text Placeholder 2">
            <a:extLst>
              <a:ext uri="{FF2B5EF4-FFF2-40B4-BE49-F238E27FC236}">
                <a16:creationId xmlns:a16="http://schemas.microsoft.com/office/drawing/2014/main" id="{0E348A37-BC84-609A-5119-2E7676F8DBBF}"/>
              </a:ext>
            </a:extLst>
          </p:cNvPr>
          <p:cNvSpPr txBox="1">
            <a:spLocks/>
          </p:cNvSpPr>
          <p:nvPr/>
        </p:nvSpPr>
        <p:spPr>
          <a:xfrm>
            <a:off x="457200" y="54360"/>
            <a:ext cx="8308975" cy="227798"/>
          </a:xfrm>
          <a:prstGeom prst="rect">
            <a:avLst/>
          </a:prstGeom>
        </p:spPr>
        <p:txBody>
          <a:bodyPr vert="horz" lIns="0" tIns="0" rIns="0" bIns="0" rtlCol="0">
            <a:noAutofit/>
          </a:bodyPr>
          <a:lstStyle>
            <a:lvl1pPr indent="0" defTabSz="914400">
              <a:lnSpc>
                <a:spcPct val="90000"/>
              </a:lnSpc>
              <a:spcBef>
                <a:spcPts val="1000"/>
              </a:spcBef>
              <a:buClr>
                <a:schemeClr val="tx2"/>
              </a:buClr>
              <a:buFontTx/>
              <a:buNone/>
              <a:defRPr sz="1600" b="1">
                <a:solidFill>
                  <a:schemeClr val="accent3"/>
                </a:solidFill>
              </a:defRPr>
            </a:lvl1pPr>
            <a:lvl2pPr marL="290513" indent="0" defTabSz="914400">
              <a:lnSpc>
                <a:spcPct val="90000"/>
              </a:lnSpc>
              <a:spcBef>
                <a:spcPts val="500"/>
              </a:spcBef>
              <a:buFontTx/>
              <a:buNone/>
              <a:tabLst/>
              <a:defRPr>
                <a:solidFill>
                  <a:schemeClr val="accent3"/>
                </a:solidFill>
              </a:defRPr>
            </a:lvl2pPr>
            <a:lvl3pPr marL="582613" indent="0" defTabSz="914400">
              <a:lnSpc>
                <a:spcPct val="90000"/>
              </a:lnSpc>
              <a:spcBef>
                <a:spcPts val="500"/>
              </a:spcBef>
              <a:buFontTx/>
              <a:buNone/>
              <a:tabLst/>
              <a:defRPr>
                <a:solidFill>
                  <a:schemeClr val="accent3"/>
                </a:solidFill>
              </a:defRPr>
            </a:lvl3pPr>
            <a:lvl4pPr marL="855663" indent="0" defTabSz="914400">
              <a:lnSpc>
                <a:spcPct val="90000"/>
              </a:lnSpc>
              <a:spcBef>
                <a:spcPts val="500"/>
              </a:spcBef>
              <a:buFontTx/>
              <a:buNone/>
              <a:tabLst/>
              <a:defRPr>
                <a:solidFill>
                  <a:schemeClr val="accent3"/>
                </a:solidFill>
              </a:defRPr>
            </a:lvl4pPr>
            <a:lvl5pPr marL="1100138" indent="0" defTabSz="914400">
              <a:lnSpc>
                <a:spcPct val="90000"/>
              </a:lnSpc>
              <a:spcBef>
                <a:spcPts val="500"/>
              </a:spcBef>
              <a:buFontTx/>
              <a:buNone/>
              <a:tabLst/>
              <a:defRPr>
                <a:solidFill>
                  <a:schemeClr val="accent3"/>
                </a:solidFill>
              </a:defRP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a:latin typeface="+mj-lt"/>
              </a:rPr>
              <a:t>Our Approach to Low-code Automation</a:t>
            </a:r>
          </a:p>
        </p:txBody>
      </p:sp>
    </p:spTree>
    <p:extLst>
      <p:ext uri="{BB962C8B-B14F-4D97-AF65-F5344CB8AC3E}">
        <p14:creationId xmlns:p14="http://schemas.microsoft.com/office/powerpoint/2010/main" val="26612465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3CED3E8F-C193-7CBB-FFC9-1B798430080F}"/>
              </a:ext>
            </a:extLst>
          </p:cNvPr>
          <p:cNvSpPr>
            <a:spLocks noGrp="1"/>
          </p:cNvSpPr>
          <p:nvPr>
            <p:ph type="body" sz="quarter" idx="10"/>
          </p:nvPr>
        </p:nvSpPr>
        <p:spPr/>
        <p:txBody>
          <a:bodyPr/>
          <a:lstStyle/>
          <a:p>
            <a:r>
              <a:rPr lang="en-US" sz="3200" kern="0">
                <a:cs typeface="Calibri Light" panose="020F0302020204030204" pitchFamily="34" charset="0"/>
              </a:rPr>
              <a:t>Establishing an enterprise-wide Workflow CoE leveraging Appian</a:t>
            </a:r>
            <a:endParaRPr lang="en-US" sz="3200"/>
          </a:p>
        </p:txBody>
      </p:sp>
      <p:sp>
        <p:nvSpPr>
          <p:cNvPr id="15" name="Text Placeholder 14">
            <a:extLst>
              <a:ext uri="{FF2B5EF4-FFF2-40B4-BE49-F238E27FC236}">
                <a16:creationId xmlns:a16="http://schemas.microsoft.com/office/drawing/2014/main" id="{81E4AFE8-E5A9-B445-894A-2DD0455E291E}"/>
              </a:ext>
            </a:extLst>
          </p:cNvPr>
          <p:cNvSpPr>
            <a:spLocks noGrp="1"/>
          </p:cNvSpPr>
          <p:nvPr>
            <p:ph type="body" sz="quarter" idx="12"/>
          </p:nvPr>
        </p:nvSpPr>
        <p:spPr/>
        <p:txBody>
          <a:bodyPr/>
          <a:lstStyle/>
          <a:p>
            <a:r>
              <a:rPr lang="en-US" kern="0">
                <a:solidFill>
                  <a:schemeClr val="tx1"/>
                </a:solidFill>
                <a:latin typeface="+mn-lt"/>
              </a:rPr>
              <a:t>Enterprise Appian Implementation and Maintenance | Case Study 1.1 – Leading Global Broker</a:t>
            </a:r>
          </a:p>
        </p:txBody>
      </p:sp>
      <p:sp>
        <p:nvSpPr>
          <p:cNvPr id="16" name="Text Placeholder 15">
            <a:extLst>
              <a:ext uri="{FF2B5EF4-FFF2-40B4-BE49-F238E27FC236}">
                <a16:creationId xmlns:a16="http://schemas.microsoft.com/office/drawing/2014/main" id="{2F655E60-D283-3B23-5AA4-8707985E99D8}"/>
              </a:ext>
            </a:extLst>
          </p:cNvPr>
          <p:cNvSpPr>
            <a:spLocks noGrp="1"/>
          </p:cNvSpPr>
          <p:nvPr>
            <p:ph type="body" sz="quarter" idx="13"/>
          </p:nvPr>
        </p:nvSpPr>
        <p:spPr>
          <a:xfrm>
            <a:off x="435429" y="1809520"/>
            <a:ext cx="2201157" cy="282410"/>
          </a:xfrm>
        </p:spPr>
        <p:txBody>
          <a:bodyPr/>
          <a:lstStyle/>
          <a:p>
            <a:r>
              <a:rPr lang="en-US"/>
              <a:t>Client</a:t>
            </a:r>
          </a:p>
        </p:txBody>
      </p:sp>
      <p:sp>
        <p:nvSpPr>
          <p:cNvPr id="17" name="Text Placeholder 16">
            <a:extLst>
              <a:ext uri="{FF2B5EF4-FFF2-40B4-BE49-F238E27FC236}">
                <a16:creationId xmlns:a16="http://schemas.microsoft.com/office/drawing/2014/main" id="{7A6E5DB0-E987-8C9E-24B2-31DAAC2B0140}"/>
              </a:ext>
            </a:extLst>
          </p:cNvPr>
          <p:cNvSpPr>
            <a:spLocks noGrp="1"/>
          </p:cNvSpPr>
          <p:nvPr>
            <p:ph type="body" sz="quarter" idx="14"/>
          </p:nvPr>
        </p:nvSpPr>
        <p:spPr>
          <a:xfrm>
            <a:off x="439616" y="2164141"/>
            <a:ext cx="2196206" cy="282411"/>
          </a:xfrm>
        </p:spPr>
        <p:txBody>
          <a:bodyPr/>
          <a:lstStyle/>
          <a:p>
            <a:r>
              <a:rPr lang="en-US"/>
              <a:t>Top Global Broker</a:t>
            </a:r>
          </a:p>
        </p:txBody>
      </p:sp>
      <p:sp>
        <p:nvSpPr>
          <p:cNvPr id="18" name="Text Placeholder 17">
            <a:extLst>
              <a:ext uri="{FF2B5EF4-FFF2-40B4-BE49-F238E27FC236}">
                <a16:creationId xmlns:a16="http://schemas.microsoft.com/office/drawing/2014/main" id="{7EC34074-469D-FE33-195A-5CFC08A09D27}"/>
              </a:ext>
            </a:extLst>
          </p:cNvPr>
          <p:cNvSpPr>
            <a:spLocks noGrp="1"/>
          </p:cNvSpPr>
          <p:nvPr>
            <p:ph type="body" sz="quarter" idx="15"/>
          </p:nvPr>
        </p:nvSpPr>
        <p:spPr>
          <a:xfrm>
            <a:off x="434665" y="2789749"/>
            <a:ext cx="2201157" cy="282410"/>
          </a:xfrm>
        </p:spPr>
        <p:txBody>
          <a:bodyPr/>
          <a:lstStyle/>
          <a:p>
            <a:r>
              <a:rPr lang="en-US"/>
              <a:t>Client Challenges</a:t>
            </a:r>
          </a:p>
        </p:txBody>
      </p:sp>
      <p:sp>
        <p:nvSpPr>
          <p:cNvPr id="19" name="Text Placeholder 18">
            <a:extLst>
              <a:ext uri="{FF2B5EF4-FFF2-40B4-BE49-F238E27FC236}">
                <a16:creationId xmlns:a16="http://schemas.microsoft.com/office/drawing/2014/main" id="{7A29278A-8BA9-CDA6-D2E0-2A72B745C456}"/>
              </a:ext>
            </a:extLst>
          </p:cNvPr>
          <p:cNvSpPr>
            <a:spLocks noGrp="1"/>
          </p:cNvSpPr>
          <p:nvPr>
            <p:ph type="body" sz="quarter" idx="16"/>
          </p:nvPr>
        </p:nvSpPr>
        <p:spPr>
          <a:xfrm>
            <a:off x="316402" y="3201949"/>
            <a:ext cx="2201157" cy="1891188"/>
          </a:xfrm>
        </p:spPr>
        <p:txBody>
          <a:bodyPr/>
          <a:lstStyle/>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Lack of end-to-end strategic platform to support Client data gathering, Policy Management and Accounting </a:t>
            </a:r>
          </a:p>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Current manual solution is not robust enough to support the business growth aspirations, nor the client’s requirements</a:t>
            </a:r>
          </a:p>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Disparate data sources and siloed tracking methods remained key challenges for internal and external stakeholders</a:t>
            </a:r>
          </a:p>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Lack of visibility on work allocation &amp; accountability due to multiple handoffs, leading to high turn-around time</a:t>
            </a:r>
          </a:p>
        </p:txBody>
      </p:sp>
      <p:sp>
        <p:nvSpPr>
          <p:cNvPr id="22" name="Text Placeholder 21">
            <a:extLst>
              <a:ext uri="{FF2B5EF4-FFF2-40B4-BE49-F238E27FC236}">
                <a16:creationId xmlns:a16="http://schemas.microsoft.com/office/drawing/2014/main" id="{2D768661-85FC-F92E-B6D9-E2728FF65915}"/>
              </a:ext>
            </a:extLst>
          </p:cNvPr>
          <p:cNvSpPr>
            <a:spLocks noGrp="1"/>
          </p:cNvSpPr>
          <p:nvPr>
            <p:ph type="body" sz="quarter" idx="19"/>
          </p:nvPr>
        </p:nvSpPr>
        <p:spPr>
          <a:xfrm>
            <a:off x="2960461" y="2816563"/>
            <a:ext cx="2414504" cy="282410"/>
          </a:xfrm>
        </p:spPr>
        <p:txBody>
          <a:bodyPr/>
          <a:lstStyle/>
          <a:p>
            <a:r>
              <a:rPr lang="en-US"/>
              <a:t>EXL Solution</a:t>
            </a:r>
          </a:p>
        </p:txBody>
      </p:sp>
      <p:sp>
        <p:nvSpPr>
          <p:cNvPr id="2" name="Text Placeholder 17">
            <a:extLst>
              <a:ext uri="{FF2B5EF4-FFF2-40B4-BE49-F238E27FC236}">
                <a16:creationId xmlns:a16="http://schemas.microsoft.com/office/drawing/2014/main" id="{16AA89B6-CA0D-0C12-8523-6550FA1D607D}"/>
              </a:ext>
            </a:extLst>
          </p:cNvPr>
          <p:cNvSpPr txBox="1">
            <a:spLocks/>
          </p:cNvSpPr>
          <p:nvPr/>
        </p:nvSpPr>
        <p:spPr>
          <a:xfrm>
            <a:off x="2943707" y="1809520"/>
            <a:ext cx="5233827" cy="28241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tx2"/>
              </a:buClr>
              <a:buFontTx/>
              <a:buNone/>
              <a:defRPr sz="1600" b="1" kern="1200">
                <a:solidFill>
                  <a:schemeClr val="accent3"/>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a:ea typeface="+mn-ea"/>
                <a:cs typeface="+mn-cs"/>
              </a:rPr>
              <a:t>EXL Engagement</a:t>
            </a:r>
          </a:p>
        </p:txBody>
      </p:sp>
      <p:sp>
        <p:nvSpPr>
          <p:cNvPr id="3" name="Text Placeholder 18">
            <a:extLst>
              <a:ext uri="{FF2B5EF4-FFF2-40B4-BE49-F238E27FC236}">
                <a16:creationId xmlns:a16="http://schemas.microsoft.com/office/drawing/2014/main" id="{7DC8A477-06CD-55E6-BBDE-EF24CBB5A96D}"/>
              </a:ext>
            </a:extLst>
          </p:cNvPr>
          <p:cNvSpPr txBox="1">
            <a:spLocks/>
          </p:cNvSpPr>
          <p:nvPr/>
        </p:nvSpPr>
        <p:spPr>
          <a:xfrm>
            <a:off x="2941344" y="2162725"/>
            <a:ext cx="5233827" cy="769633"/>
          </a:xfrm>
          <a:prstGeom prst="rect">
            <a:avLst/>
          </a:prstGeom>
        </p:spPr>
        <p:txBody>
          <a:bodyPr vert="horz" lIns="0" tIns="0" rIns="0" bIns="0" rtlCol="0">
            <a:noAutofit/>
          </a:bodyPr>
          <a:lstStyle>
            <a:lvl1pPr marL="112713" indent="-112713" algn="l" defTabSz="914400" rtl="0" eaLnBrk="1" latinLnBrk="0" hangingPunct="1">
              <a:lnSpc>
                <a:spcPct val="90000"/>
              </a:lnSpc>
              <a:spcBef>
                <a:spcPts val="200"/>
              </a:spcBef>
              <a:spcAft>
                <a:spcPts val="200"/>
              </a:spcAft>
              <a:buClr>
                <a:schemeClr val="accent3"/>
              </a:buClr>
              <a:buFont typeface="Arial" panose="020B0604020202020204" pitchFamily="34" charset="0"/>
              <a:buChar char="•"/>
              <a:defRPr sz="1100" kern="1200">
                <a:solidFill>
                  <a:schemeClr val="tx1"/>
                </a:solidFill>
                <a:latin typeface="+mj-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None/>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Build and Deploy Workflow automations at scale – multiple use cases across Geos and LOBs -  working in partnership with client’s business, transformation and IT teams</a:t>
            </a:r>
          </a:p>
        </p:txBody>
      </p:sp>
      <p:sp>
        <p:nvSpPr>
          <p:cNvPr id="6" name="TextBox 5">
            <a:extLst>
              <a:ext uri="{FF2B5EF4-FFF2-40B4-BE49-F238E27FC236}">
                <a16:creationId xmlns:a16="http://schemas.microsoft.com/office/drawing/2014/main" id="{1DF09DB5-D4F6-3EA0-6BD5-129D2FA50B2F}"/>
              </a:ext>
            </a:extLst>
          </p:cNvPr>
          <p:cNvSpPr txBox="1"/>
          <p:nvPr/>
        </p:nvSpPr>
        <p:spPr>
          <a:xfrm>
            <a:off x="9230440" y="2170835"/>
            <a:ext cx="2834640" cy="3074207"/>
          </a:xfrm>
          <a:prstGeom prst="rect">
            <a:avLst/>
          </a:prstGeom>
          <a:noFill/>
        </p:spPr>
        <p:txBody>
          <a:bodyPr wrap="square" lIns="0" rIns="0" rtlCol="0" anchor="t" anchorCtr="0">
            <a:noAutofit/>
          </a:bodyPr>
          <a:lstStyle/>
          <a:p>
            <a:pPr marL="171450" marR="0" lvl="0" indent="-171450" algn="l" defTabSz="914400" rtl="0" eaLnBrk="1" fontAlgn="auto" latinLnBrk="0" hangingPunct="1">
              <a:lnSpc>
                <a:spcPct val="90000"/>
              </a:lnSpc>
              <a:spcBef>
                <a:spcPts val="200"/>
              </a:spcBef>
              <a:spcAft>
                <a:spcPts val="200"/>
              </a:spcAft>
              <a:buClr>
                <a:srgbClr val="FB4D0A"/>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Revenue Protection $3.4M</a:t>
            </a:r>
          </a:p>
          <a:p>
            <a:pPr marL="171450" marR="0" lvl="0" indent="-171450" algn="l" defTabSz="914400" rtl="0" eaLnBrk="1" fontAlgn="auto" latinLnBrk="0" hangingPunct="1">
              <a:lnSpc>
                <a:spcPct val="90000"/>
              </a:lnSpc>
              <a:spcBef>
                <a:spcPts val="200"/>
              </a:spcBef>
              <a:spcAft>
                <a:spcPts val="200"/>
              </a:spcAft>
              <a:buClr>
                <a:srgbClr val="FB4D0A"/>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Growth Strategy $1.4M</a:t>
            </a:r>
          </a:p>
          <a:p>
            <a:pPr marL="171450" marR="0" lvl="0" indent="-171450" algn="l" defTabSz="914400" rtl="0" eaLnBrk="1" fontAlgn="auto" latinLnBrk="0" hangingPunct="1">
              <a:lnSpc>
                <a:spcPct val="90000"/>
              </a:lnSpc>
              <a:spcBef>
                <a:spcPts val="200"/>
              </a:spcBef>
              <a:spcAft>
                <a:spcPts val="200"/>
              </a:spcAft>
              <a:buClr>
                <a:srgbClr val="FB4D0A"/>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Knowledge Retention $0.1M</a:t>
            </a:r>
          </a:p>
          <a:p>
            <a:pPr marL="171450" marR="0" lvl="0" indent="-171450" algn="l" defTabSz="914400" rtl="0" eaLnBrk="1" fontAlgn="auto" latinLnBrk="0" hangingPunct="1">
              <a:lnSpc>
                <a:spcPct val="90000"/>
              </a:lnSpc>
              <a:spcBef>
                <a:spcPts val="200"/>
              </a:spcBef>
              <a:spcAft>
                <a:spcPts val="200"/>
              </a:spcAft>
              <a:buClr>
                <a:srgbClr val="FB4D0A"/>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Reduction in manual efforts ~40%</a:t>
            </a:r>
          </a:p>
          <a:p>
            <a:pPr marL="171450" marR="0" lvl="0" indent="-171450" algn="l" defTabSz="914400" rtl="0" eaLnBrk="1" fontAlgn="auto" latinLnBrk="0" hangingPunct="1">
              <a:lnSpc>
                <a:spcPct val="90000"/>
              </a:lnSpc>
              <a:spcBef>
                <a:spcPts val="200"/>
              </a:spcBef>
              <a:spcAft>
                <a:spcPts val="200"/>
              </a:spcAft>
              <a:buClr>
                <a:srgbClr val="FB4D0A"/>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7 workflows for an integrated end-to-process</a:t>
            </a:r>
          </a:p>
          <a:p>
            <a:pPr marL="171450" marR="0" lvl="0" indent="-171450" algn="l" defTabSz="914400" rtl="0" eaLnBrk="1" fontAlgn="auto" latinLnBrk="0" hangingPunct="1">
              <a:lnSpc>
                <a:spcPct val="90000"/>
              </a:lnSpc>
              <a:spcBef>
                <a:spcPts val="200"/>
              </a:spcBef>
              <a:spcAft>
                <a:spcPts val="200"/>
              </a:spcAft>
              <a:buClr>
                <a:srgbClr val="FB4D0A"/>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1.8K Premium calculations rules across multiple adjustment types and coverages</a:t>
            </a:r>
          </a:p>
          <a:p>
            <a:pPr marL="171450" marR="0" lvl="0" indent="-171450" algn="l" defTabSz="914400" rtl="0" eaLnBrk="1" fontAlgn="auto" latinLnBrk="0" hangingPunct="1">
              <a:lnSpc>
                <a:spcPct val="90000"/>
              </a:lnSpc>
              <a:spcBef>
                <a:spcPts val="200"/>
              </a:spcBef>
              <a:spcAft>
                <a:spcPts val="200"/>
              </a:spcAft>
              <a:buClr>
                <a:srgbClr val="FB4D0A"/>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700+ User Stories for 350+ screens &amp; ~20 modules</a:t>
            </a:r>
          </a:p>
          <a:p>
            <a:pPr marL="171450" marR="0" lvl="0" indent="-171450" algn="l" defTabSz="914400" rtl="0" eaLnBrk="1" fontAlgn="auto" latinLnBrk="0" hangingPunct="1">
              <a:lnSpc>
                <a:spcPct val="90000"/>
              </a:lnSpc>
              <a:spcBef>
                <a:spcPts val="200"/>
              </a:spcBef>
              <a:spcAft>
                <a:spcPts val="200"/>
              </a:spcAft>
              <a:buClr>
                <a:srgbClr val="FB4D0A"/>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1.8K data fields across 45+ data forms </a:t>
            </a:r>
          </a:p>
        </p:txBody>
      </p:sp>
      <p:sp>
        <p:nvSpPr>
          <p:cNvPr id="78" name="Text Placeholder 23">
            <a:extLst>
              <a:ext uri="{FF2B5EF4-FFF2-40B4-BE49-F238E27FC236}">
                <a16:creationId xmlns:a16="http://schemas.microsoft.com/office/drawing/2014/main" id="{A4362AD2-F9A3-7C54-2206-47DC8241154B}"/>
              </a:ext>
            </a:extLst>
          </p:cNvPr>
          <p:cNvSpPr txBox="1">
            <a:spLocks/>
          </p:cNvSpPr>
          <p:nvPr/>
        </p:nvSpPr>
        <p:spPr>
          <a:xfrm>
            <a:off x="9230440" y="1809520"/>
            <a:ext cx="2677207" cy="28241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tx2"/>
              </a:buClr>
              <a:buFontTx/>
              <a:buNone/>
              <a:defRPr sz="1600" b="1" kern="1200">
                <a:solidFill>
                  <a:schemeClr val="tx2"/>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a:ea typeface="+mn-ea"/>
                <a:cs typeface="+mn-cs"/>
              </a:rPr>
              <a:t>Outcomes</a:t>
            </a:r>
          </a:p>
        </p:txBody>
      </p:sp>
      <p:sp>
        <p:nvSpPr>
          <p:cNvPr id="7" name="TextBox 6">
            <a:extLst>
              <a:ext uri="{FF2B5EF4-FFF2-40B4-BE49-F238E27FC236}">
                <a16:creationId xmlns:a16="http://schemas.microsoft.com/office/drawing/2014/main" id="{82CA8A0A-BC56-8F54-7C03-4A01EAC2A0A6}"/>
              </a:ext>
            </a:extLst>
          </p:cNvPr>
          <p:cNvSpPr txBox="1"/>
          <p:nvPr/>
        </p:nvSpPr>
        <p:spPr>
          <a:xfrm>
            <a:off x="2757651" y="3201949"/>
            <a:ext cx="6114205" cy="2292935"/>
          </a:xfrm>
          <a:prstGeom prst="rect">
            <a:avLst/>
          </a:prstGeom>
          <a:noFill/>
        </p:spPr>
        <p:txBody>
          <a:bodyPr wrap="square">
            <a:spAutoFit/>
          </a:bodyPr>
          <a:lstStyle/>
          <a:p>
            <a:pPr marL="171450" indent="-171450">
              <a:buFont typeface="Arial" panose="020B0604020202020204" pitchFamily="34" charset="0"/>
              <a:buChar char="•"/>
            </a:pPr>
            <a:r>
              <a:rPr lang="en-US" sz="1100">
                <a:solidFill>
                  <a:srgbClr val="000000"/>
                </a:solidFill>
                <a:latin typeface="Calibri Light" panose="020F0302020204030204"/>
              </a:rPr>
              <a:t>Workflow solution replaces current Excel based process with implementation of a customized state-of-an-art Digital Real Estate platform</a:t>
            </a:r>
          </a:p>
          <a:p>
            <a:pPr marL="171450" indent="-171450">
              <a:buFont typeface="Arial" panose="020B0604020202020204" pitchFamily="34" charset="0"/>
              <a:buChar char="•"/>
            </a:pPr>
            <a:r>
              <a:rPr lang="en-US" sz="1100">
                <a:solidFill>
                  <a:srgbClr val="000000"/>
                </a:solidFill>
                <a:latin typeface="Calibri Light" panose="020F0302020204030204"/>
              </a:rPr>
              <a:t>Appian based solution equipped with automated work allocation, task creation and tracking</a:t>
            </a:r>
          </a:p>
          <a:p>
            <a:pPr marL="171450" indent="-171450">
              <a:buFont typeface="Arial" panose="020B0604020202020204" pitchFamily="34" charset="0"/>
              <a:buChar char="•"/>
            </a:pPr>
            <a:r>
              <a:rPr lang="en-US" sz="1100">
                <a:solidFill>
                  <a:srgbClr val="000000"/>
                </a:solidFill>
                <a:latin typeface="Calibri Light" panose="020F0302020204030204"/>
              </a:rPr>
              <a:t>Covers Client and Partner/Subsidiaries data management at Policy, Locations/Unit/Property and Master Program/Coverages level to generate quotes, perform renewals, quarterly or mid-term adjustments and premium allocations to create endorsements and invoices at policy and location levels</a:t>
            </a:r>
          </a:p>
          <a:p>
            <a:pPr marL="171450" indent="-171450">
              <a:buFont typeface="Arial" panose="020B0604020202020204" pitchFamily="34" charset="0"/>
              <a:buChar char="•"/>
            </a:pPr>
            <a:r>
              <a:rPr lang="en-US" sz="1100">
                <a:solidFill>
                  <a:srgbClr val="000000"/>
                </a:solidFill>
                <a:latin typeface="Calibri Light" panose="020F0302020204030204"/>
              </a:rPr>
              <a:t>Offers in-built premium calculation model which is dynamic per policy coverages/tax rates/country currency</a:t>
            </a:r>
          </a:p>
          <a:p>
            <a:pPr marL="171450" indent="-171450">
              <a:buFont typeface="Arial" panose="020B0604020202020204" pitchFamily="34" charset="0"/>
              <a:buChar char="•"/>
            </a:pPr>
            <a:r>
              <a:rPr lang="en-US" sz="1100">
                <a:solidFill>
                  <a:srgbClr val="000000"/>
                </a:solidFill>
                <a:latin typeface="Calibri Light" panose="020F0302020204030204"/>
              </a:rPr>
              <a:t>Generates standardized reports/dashboards and client specific certificates</a:t>
            </a:r>
          </a:p>
          <a:p>
            <a:pPr marL="171450" indent="-171450">
              <a:buFont typeface="Arial" panose="020B0604020202020204" pitchFamily="34" charset="0"/>
              <a:buChar char="•"/>
            </a:pPr>
            <a:r>
              <a:rPr lang="en-US" sz="1100">
                <a:solidFill>
                  <a:srgbClr val="000000"/>
                </a:solidFill>
                <a:latin typeface="Calibri Light" panose="020F0302020204030204"/>
              </a:rPr>
              <a:t>Offers end-to-end automated operating model which is secure, stable, robust and scalable to meet dynamic end client requirements. Also contains pre-defined email templates for automated email notifications</a:t>
            </a:r>
          </a:p>
        </p:txBody>
      </p:sp>
      <p:sp>
        <p:nvSpPr>
          <p:cNvPr id="10" name="Text Placeholder 23">
            <a:extLst>
              <a:ext uri="{FF2B5EF4-FFF2-40B4-BE49-F238E27FC236}">
                <a16:creationId xmlns:a16="http://schemas.microsoft.com/office/drawing/2014/main" id="{8A1720D5-E6CF-A3C2-91BC-EB5733E9FD53}"/>
              </a:ext>
            </a:extLst>
          </p:cNvPr>
          <p:cNvSpPr txBox="1">
            <a:spLocks/>
          </p:cNvSpPr>
          <p:nvPr/>
        </p:nvSpPr>
        <p:spPr>
          <a:xfrm>
            <a:off x="9230440" y="4359457"/>
            <a:ext cx="2760985" cy="28241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tx2"/>
              </a:buClr>
              <a:buFontTx/>
              <a:buNone/>
              <a:defRPr sz="1600" b="1" kern="1200">
                <a:solidFill>
                  <a:schemeClr val="tx2"/>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a:ea typeface="+mn-ea"/>
                <a:cs typeface="+mn-cs"/>
              </a:rPr>
              <a:t>Client VOC</a:t>
            </a:r>
          </a:p>
        </p:txBody>
      </p:sp>
      <p:sp>
        <p:nvSpPr>
          <p:cNvPr id="11" name="TextBox 10">
            <a:extLst>
              <a:ext uri="{FF2B5EF4-FFF2-40B4-BE49-F238E27FC236}">
                <a16:creationId xmlns:a16="http://schemas.microsoft.com/office/drawing/2014/main" id="{C12D51AB-01EA-1E00-0093-E251E5F5ACBC}"/>
              </a:ext>
            </a:extLst>
          </p:cNvPr>
          <p:cNvSpPr txBox="1"/>
          <p:nvPr/>
        </p:nvSpPr>
        <p:spPr>
          <a:xfrm>
            <a:off x="9230440" y="4749633"/>
            <a:ext cx="2700302" cy="93871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“Great job by everyone involved. This is really a big step for the team and the first stage of us having differentiating client facing software in this space!”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16957437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3CED3E8F-C193-7CBB-FFC9-1B798430080F}"/>
              </a:ext>
            </a:extLst>
          </p:cNvPr>
          <p:cNvSpPr>
            <a:spLocks noGrp="1"/>
          </p:cNvSpPr>
          <p:nvPr>
            <p:ph type="body" sz="quarter" idx="10"/>
          </p:nvPr>
        </p:nvSpPr>
        <p:spPr/>
        <p:txBody>
          <a:bodyPr/>
          <a:lstStyle/>
          <a:p>
            <a:r>
              <a:rPr lang="en-US" sz="3200" kern="0">
                <a:cs typeface="Calibri Light" panose="020F0302020204030204" pitchFamily="34" charset="0"/>
              </a:rPr>
              <a:t>Digital Policy Management leveraging Appian</a:t>
            </a:r>
            <a:endParaRPr lang="en-US" sz="3200"/>
          </a:p>
        </p:txBody>
      </p:sp>
      <p:sp>
        <p:nvSpPr>
          <p:cNvPr id="15" name="Text Placeholder 14">
            <a:extLst>
              <a:ext uri="{FF2B5EF4-FFF2-40B4-BE49-F238E27FC236}">
                <a16:creationId xmlns:a16="http://schemas.microsoft.com/office/drawing/2014/main" id="{81E4AFE8-E5A9-B445-894A-2DD0455E291E}"/>
              </a:ext>
            </a:extLst>
          </p:cNvPr>
          <p:cNvSpPr>
            <a:spLocks noGrp="1"/>
          </p:cNvSpPr>
          <p:nvPr>
            <p:ph type="body" sz="quarter" idx="12"/>
          </p:nvPr>
        </p:nvSpPr>
        <p:spPr/>
        <p:txBody>
          <a:bodyPr/>
          <a:lstStyle/>
          <a:p>
            <a:r>
              <a:rPr lang="en-US" kern="0">
                <a:solidFill>
                  <a:schemeClr val="tx1"/>
                </a:solidFill>
                <a:latin typeface="+mn-lt"/>
              </a:rPr>
              <a:t>Enterprise Appian Implementation and Maintenance | Case Study 1.2 – Leading Global Broker</a:t>
            </a:r>
          </a:p>
        </p:txBody>
      </p:sp>
      <p:sp>
        <p:nvSpPr>
          <p:cNvPr id="16" name="Text Placeholder 15">
            <a:extLst>
              <a:ext uri="{FF2B5EF4-FFF2-40B4-BE49-F238E27FC236}">
                <a16:creationId xmlns:a16="http://schemas.microsoft.com/office/drawing/2014/main" id="{2F655E60-D283-3B23-5AA4-8707985E99D8}"/>
              </a:ext>
            </a:extLst>
          </p:cNvPr>
          <p:cNvSpPr>
            <a:spLocks noGrp="1"/>
          </p:cNvSpPr>
          <p:nvPr>
            <p:ph type="body" sz="quarter" idx="13"/>
          </p:nvPr>
        </p:nvSpPr>
        <p:spPr>
          <a:xfrm>
            <a:off x="435430" y="1737742"/>
            <a:ext cx="2201157" cy="282410"/>
          </a:xfrm>
        </p:spPr>
        <p:txBody>
          <a:bodyPr/>
          <a:lstStyle/>
          <a:p>
            <a:r>
              <a:rPr lang="en-US"/>
              <a:t>Client</a:t>
            </a:r>
          </a:p>
        </p:txBody>
      </p:sp>
      <p:sp>
        <p:nvSpPr>
          <p:cNvPr id="17" name="Text Placeholder 16">
            <a:extLst>
              <a:ext uri="{FF2B5EF4-FFF2-40B4-BE49-F238E27FC236}">
                <a16:creationId xmlns:a16="http://schemas.microsoft.com/office/drawing/2014/main" id="{7A6E5DB0-E987-8C9E-24B2-31DAAC2B0140}"/>
              </a:ext>
            </a:extLst>
          </p:cNvPr>
          <p:cNvSpPr>
            <a:spLocks noGrp="1"/>
          </p:cNvSpPr>
          <p:nvPr>
            <p:ph type="body" sz="quarter" idx="14"/>
          </p:nvPr>
        </p:nvSpPr>
        <p:spPr>
          <a:xfrm>
            <a:off x="439617" y="2092363"/>
            <a:ext cx="2196206" cy="282411"/>
          </a:xfrm>
        </p:spPr>
        <p:txBody>
          <a:bodyPr/>
          <a:lstStyle/>
          <a:p>
            <a:r>
              <a:rPr lang="en-US"/>
              <a:t>Top Global Broker</a:t>
            </a:r>
          </a:p>
        </p:txBody>
      </p:sp>
      <p:sp>
        <p:nvSpPr>
          <p:cNvPr id="18" name="Text Placeholder 17">
            <a:extLst>
              <a:ext uri="{FF2B5EF4-FFF2-40B4-BE49-F238E27FC236}">
                <a16:creationId xmlns:a16="http://schemas.microsoft.com/office/drawing/2014/main" id="{7EC34074-469D-FE33-195A-5CFC08A09D27}"/>
              </a:ext>
            </a:extLst>
          </p:cNvPr>
          <p:cNvSpPr>
            <a:spLocks noGrp="1"/>
          </p:cNvSpPr>
          <p:nvPr>
            <p:ph type="body" sz="quarter" idx="15"/>
          </p:nvPr>
        </p:nvSpPr>
        <p:spPr>
          <a:xfrm>
            <a:off x="434666" y="2717971"/>
            <a:ext cx="2201157" cy="282410"/>
          </a:xfrm>
        </p:spPr>
        <p:txBody>
          <a:bodyPr/>
          <a:lstStyle/>
          <a:p>
            <a:r>
              <a:rPr lang="en-US"/>
              <a:t>Client Challenges</a:t>
            </a:r>
          </a:p>
        </p:txBody>
      </p:sp>
      <p:sp>
        <p:nvSpPr>
          <p:cNvPr id="19" name="Text Placeholder 18">
            <a:extLst>
              <a:ext uri="{FF2B5EF4-FFF2-40B4-BE49-F238E27FC236}">
                <a16:creationId xmlns:a16="http://schemas.microsoft.com/office/drawing/2014/main" id="{7A29278A-8BA9-CDA6-D2E0-2A72B745C456}"/>
              </a:ext>
            </a:extLst>
          </p:cNvPr>
          <p:cNvSpPr>
            <a:spLocks noGrp="1"/>
          </p:cNvSpPr>
          <p:nvPr>
            <p:ph type="body" sz="quarter" idx="16"/>
          </p:nvPr>
        </p:nvSpPr>
        <p:spPr>
          <a:xfrm>
            <a:off x="316403" y="3130171"/>
            <a:ext cx="2201157" cy="2872280"/>
          </a:xfrm>
        </p:spPr>
        <p:txBody>
          <a:bodyPr/>
          <a:lstStyle/>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Legacy SharePoint application offers limited automation leading to error prone manual processing </a:t>
            </a:r>
          </a:p>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Several features desired by business unavailable in the existing solution such as lack of visibility around SLAs</a:t>
            </a:r>
          </a:p>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Disparate data sources and siloed tracking methods remained key challenges for internal and external stakeholders</a:t>
            </a:r>
          </a:p>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Disparate data sources and siloed tracking methods remained key challenges for client executives</a:t>
            </a:r>
          </a:p>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Current solution was built on SharePoint 2010, Windows 2008 and SQL 2008, with 3 open GSS PEPs</a:t>
            </a:r>
          </a:p>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endPar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endParaRPr>
          </a:p>
        </p:txBody>
      </p:sp>
      <p:sp>
        <p:nvSpPr>
          <p:cNvPr id="22" name="Text Placeholder 21">
            <a:extLst>
              <a:ext uri="{FF2B5EF4-FFF2-40B4-BE49-F238E27FC236}">
                <a16:creationId xmlns:a16="http://schemas.microsoft.com/office/drawing/2014/main" id="{2D768661-85FC-F92E-B6D9-E2728FF65915}"/>
              </a:ext>
            </a:extLst>
          </p:cNvPr>
          <p:cNvSpPr>
            <a:spLocks noGrp="1"/>
          </p:cNvSpPr>
          <p:nvPr>
            <p:ph type="body" sz="quarter" idx="19"/>
          </p:nvPr>
        </p:nvSpPr>
        <p:spPr>
          <a:xfrm>
            <a:off x="2960462" y="2744785"/>
            <a:ext cx="2414504" cy="282410"/>
          </a:xfrm>
        </p:spPr>
        <p:txBody>
          <a:bodyPr/>
          <a:lstStyle/>
          <a:p>
            <a:r>
              <a:rPr lang="en-US"/>
              <a:t>EXL Solution</a:t>
            </a:r>
          </a:p>
        </p:txBody>
      </p:sp>
      <p:sp>
        <p:nvSpPr>
          <p:cNvPr id="2" name="Text Placeholder 17">
            <a:extLst>
              <a:ext uri="{FF2B5EF4-FFF2-40B4-BE49-F238E27FC236}">
                <a16:creationId xmlns:a16="http://schemas.microsoft.com/office/drawing/2014/main" id="{16AA89B6-CA0D-0C12-8523-6550FA1D607D}"/>
              </a:ext>
            </a:extLst>
          </p:cNvPr>
          <p:cNvSpPr txBox="1">
            <a:spLocks/>
          </p:cNvSpPr>
          <p:nvPr/>
        </p:nvSpPr>
        <p:spPr>
          <a:xfrm>
            <a:off x="2943708" y="1737742"/>
            <a:ext cx="5233827" cy="28241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tx2"/>
              </a:buClr>
              <a:buFontTx/>
              <a:buNone/>
              <a:defRPr sz="1600" b="1" kern="1200">
                <a:solidFill>
                  <a:schemeClr val="accent3"/>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a:ea typeface="+mn-ea"/>
                <a:cs typeface="+mn-cs"/>
              </a:rPr>
              <a:t>EXL Engagement</a:t>
            </a:r>
          </a:p>
        </p:txBody>
      </p:sp>
      <p:sp>
        <p:nvSpPr>
          <p:cNvPr id="3" name="Text Placeholder 18">
            <a:extLst>
              <a:ext uri="{FF2B5EF4-FFF2-40B4-BE49-F238E27FC236}">
                <a16:creationId xmlns:a16="http://schemas.microsoft.com/office/drawing/2014/main" id="{7DC8A477-06CD-55E6-BBDE-EF24CBB5A96D}"/>
              </a:ext>
            </a:extLst>
          </p:cNvPr>
          <p:cNvSpPr txBox="1">
            <a:spLocks/>
          </p:cNvSpPr>
          <p:nvPr/>
        </p:nvSpPr>
        <p:spPr>
          <a:xfrm>
            <a:off x="2941345" y="2090947"/>
            <a:ext cx="5233827" cy="769633"/>
          </a:xfrm>
          <a:prstGeom prst="rect">
            <a:avLst/>
          </a:prstGeom>
        </p:spPr>
        <p:txBody>
          <a:bodyPr vert="horz" lIns="0" tIns="0" rIns="0" bIns="0" rtlCol="0">
            <a:noAutofit/>
          </a:bodyPr>
          <a:lstStyle>
            <a:lvl1pPr marL="112713" indent="-112713" algn="l" defTabSz="914400" rtl="0" eaLnBrk="1" latinLnBrk="0" hangingPunct="1">
              <a:lnSpc>
                <a:spcPct val="90000"/>
              </a:lnSpc>
              <a:spcBef>
                <a:spcPts val="200"/>
              </a:spcBef>
              <a:spcAft>
                <a:spcPts val="200"/>
              </a:spcAft>
              <a:buClr>
                <a:schemeClr val="accent3"/>
              </a:buClr>
              <a:buFont typeface="Arial" panose="020B0604020202020204" pitchFamily="34" charset="0"/>
              <a:buChar char="•"/>
              <a:defRPr sz="1100" kern="1200">
                <a:solidFill>
                  <a:schemeClr val="tx1"/>
                </a:solidFill>
                <a:latin typeface="+mj-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None/>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The process deals with end-to-end New Business, Endorsement and Renewal lifecycle for Commercial risk products. It includes request creation, risk placement, proposal acceptance, issuance and release of policy documents. </a:t>
            </a:r>
          </a:p>
        </p:txBody>
      </p:sp>
      <p:sp>
        <p:nvSpPr>
          <p:cNvPr id="6" name="TextBox 5">
            <a:extLst>
              <a:ext uri="{FF2B5EF4-FFF2-40B4-BE49-F238E27FC236}">
                <a16:creationId xmlns:a16="http://schemas.microsoft.com/office/drawing/2014/main" id="{1DF09DB5-D4F6-3EA0-6BD5-129D2FA50B2F}"/>
              </a:ext>
            </a:extLst>
          </p:cNvPr>
          <p:cNvSpPr txBox="1"/>
          <p:nvPr/>
        </p:nvSpPr>
        <p:spPr>
          <a:xfrm>
            <a:off x="9230441" y="2099057"/>
            <a:ext cx="2834640" cy="1497651"/>
          </a:xfrm>
          <a:prstGeom prst="rect">
            <a:avLst/>
          </a:prstGeom>
          <a:noFill/>
        </p:spPr>
        <p:txBody>
          <a:bodyPr wrap="square" lIns="0" rIns="0" rtlCol="0" anchor="t" anchorCtr="0">
            <a:noAutofit/>
          </a:bodyPr>
          <a:lstStyle/>
          <a:p>
            <a:pPr marL="171450" marR="0" lvl="0" indent="-171450" algn="l" defTabSz="914400" rtl="0" eaLnBrk="1" fontAlgn="auto" latinLnBrk="0" hangingPunct="1">
              <a:lnSpc>
                <a:spcPct val="90000"/>
              </a:lnSpc>
              <a:spcBef>
                <a:spcPts val="200"/>
              </a:spcBef>
              <a:spcAft>
                <a:spcPts val="200"/>
              </a:spcAft>
              <a:buClr>
                <a:srgbClr val="FB4D0A"/>
              </a:buClr>
              <a:buSzTx/>
              <a:buFont typeface="Arial" panose="020B0604020202020204" pitchFamily="34" charset="0"/>
              <a:buChar char="•"/>
              <a:tabLst/>
              <a:defRPr/>
            </a:pPr>
            <a:r>
              <a:rPr lang="en-US" sz="1100">
                <a:solidFill>
                  <a:srgbClr val="000000"/>
                </a:solidFill>
                <a:latin typeface="Calibri Light" panose="020F0302020204030204"/>
              </a:rPr>
              <a:t>Standardization of reporting Dashboard for better visibility to Brazil Leadership</a:t>
            </a:r>
          </a:p>
          <a:p>
            <a:pPr marL="171450" marR="0" lvl="0" indent="-171450" algn="l" defTabSz="914400" rtl="0" eaLnBrk="1" fontAlgn="auto" latinLnBrk="0" hangingPunct="1">
              <a:lnSpc>
                <a:spcPct val="90000"/>
              </a:lnSpc>
              <a:spcBef>
                <a:spcPts val="200"/>
              </a:spcBef>
              <a:spcAft>
                <a:spcPts val="200"/>
              </a:spcAft>
              <a:buClr>
                <a:srgbClr val="FB4D0A"/>
              </a:buClr>
              <a:buSzTx/>
              <a:buFont typeface="Arial" panose="020B0604020202020204" pitchFamily="34" charset="0"/>
              <a:buChar char="•"/>
              <a:tabLst/>
              <a:defRPr/>
            </a:pPr>
            <a:r>
              <a:rPr lang="en-US" sz="1100">
                <a:solidFill>
                  <a:srgbClr val="000000"/>
                </a:solidFill>
                <a:latin typeface="Calibri Light" panose="020F0302020204030204"/>
              </a:rPr>
              <a:t>Elimination and optimization of steps from the current workflow</a:t>
            </a:r>
          </a:p>
          <a:p>
            <a:pPr marL="171450" indent="-171450" defTabSz="914400">
              <a:lnSpc>
                <a:spcPct val="90000"/>
              </a:lnSpc>
              <a:spcBef>
                <a:spcPts val="200"/>
              </a:spcBef>
              <a:spcAft>
                <a:spcPts val="200"/>
              </a:spcAft>
              <a:buClr>
                <a:srgbClr val="FB4D0A"/>
              </a:buClr>
              <a:buFont typeface="Arial" panose="020B0604020202020204" pitchFamily="34" charset="0"/>
              <a:buChar char="•"/>
              <a:defRPr/>
            </a:pPr>
            <a:r>
              <a:rPr lang="en-US" altLang="en-US" sz="1100">
                <a:solidFill>
                  <a:srgbClr val="000000"/>
                </a:solidFill>
                <a:latin typeface="Calibri Light" panose="020F0302020204030204"/>
              </a:rPr>
              <a:t>process tracking with enhanced reporting and controls</a:t>
            </a:r>
          </a:p>
          <a:p>
            <a:pPr marL="171450" indent="-171450" defTabSz="914400">
              <a:lnSpc>
                <a:spcPct val="90000"/>
              </a:lnSpc>
              <a:spcBef>
                <a:spcPts val="200"/>
              </a:spcBef>
              <a:spcAft>
                <a:spcPts val="200"/>
              </a:spcAft>
              <a:buClr>
                <a:srgbClr val="FB4D0A"/>
              </a:buClr>
              <a:buFont typeface="Arial" panose="020B0604020202020204" pitchFamily="34" charset="0"/>
              <a:buChar char="•"/>
              <a:defRPr/>
            </a:pPr>
            <a:r>
              <a:rPr lang="en-US" altLang="en-US" sz="1100" b="1">
                <a:solidFill>
                  <a:srgbClr val="000000"/>
                </a:solidFill>
                <a:latin typeface="Calibri Light" panose="020F0302020204030204"/>
              </a:rPr>
              <a:t>$759K </a:t>
            </a:r>
            <a:r>
              <a:rPr lang="en-US" altLang="en-US" sz="1100">
                <a:solidFill>
                  <a:srgbClr val="000000"/>
                </a:solidFill>
                <a:latin typeface="Calibri Light" panose="020F0302020204030204"/>
              </a:rPr>
              <a:t>Cost Avoidance</a:t>
            </a:r>
            <a:endParaRPr lang="en-US" altLang="en-US" sz="1100">
              <a:latin typeface="+mj-lt"/>
            </a:endParaRPr>
          </a:p>
        </p:txBody>
      </p:sp>
      <p:sp>
        <p:nvSpPr>
          <p:cNvPr id="78" name="Text Placeholder 23">
            <a:extLst>
              <a:ext uri="{FF2B5EF4-FFF2-40B4-BE49-F238E27FC236}">
                <a16:creationId xmlns:a16="http://schemas.microsoft.com/office/drawing/2014/main" id="{A4362AD2-F9A3-7C54-2206-47DC8241154B}"/>
              </a:ext>
            </a:extLst>
          </p:cNvPr>
          <p:cNvSpPr txBox="1">
            <a:spLocks/>
          </p:cNvSpPr>
          <p:nvPr/>
        </p:nvSpPr>
        <p:spPr>
          <a:xfrm>
            <a:off x="9230441" y="1737742"/>
            <a:ext cx="2677207" cy="28241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tx2"/>
              </a:buClr>
              <a:buFontTx/>
              <a:buNone/>
              <a:defRPr sz="1600" b="1" kern="1200">
                <a:solidFill>
                  <a:schemeClr val="tx2"/>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a:ea typeface="+mn-ea"/>
                <a:cs typeface="+mn-cs"/>
              </a:rPr>
              <a:t>Outcomes</a:t>
            </a:r>
          </a:p>
        </p:txBody>
      </p:sp>
      <p:sp>
        <p:nvSpPr>
          <p:cNvPr id="7" name="TextBox 6">
            <a:extLst>
              <a:ext uri="{FF2B5EF4-FFF2-40B4-BE49-F238E27FC236}">
                <a16:creationId xmlns:a16="http://schemas.microsoft.com/office/drawing/2014/main" id="{82CA8A0A-BC56-8F54-7C03-4A01EAC2A0A6}"/>
              </a:ext>
            </a:extLst>
          </p:cNvPr>
          <p:cNvSpPr txBox="1"/>
          <p:nvPr/>
        </p:nvSpPr>
        <p:spPr>
          <a:xfrm>
            <a:off x="2757653" y="3130171"/>
            <a:ext cx="5733206" cy="2123658"/>
          </a:xfrm>
          <a:prstGeom prst="rect">
            <a:avLst/>
          </a:prstGeom>
          <a:noFill/>
        </p:spPr>
        <p:txBody>
          <a:bodyPr wrap="square">
            <a:spAutoFit/>
          </a:bodyPr>
          <a:lstStyle/>
          <a:p>
            <a:pPr marL="171450" indent="-171450">
              <a:buFont typeface="Arial" panose="020B0604020202020204" pitchFamily="34" charset="0"/>
              <a:buChar char="•"/>
            </a:pPr>
            <a:r>
              <a:rPr lang="en-US" sz="1100">
                <a:solidFill>
                  <a:srgbClr val="000000"/>
                </a:solidFill>
                <a:latin typeface="Calibri Light" panose="020F0302020204030204"/>
              </a:rPr>
              <a:t>Workflow COE replaced legacy system with a state-of-the-art Digital Policy Management workflow which enables all features of the existing application as well as offers a secure, stable, robust, and scalable environment – compliant with Aon standards.</a:t>
            </a:r>
          </a:p>
          <a:p>
            <a:pPr marL="171450" indent="-171450">
              <a:buFont typeface="Arial" panose="020B0604020202020204" pitchFamily="34" charset="0"/>
              <a:buChar char="•"/>
            </a:pPr>
            <a:r>
              <a:rPr lang="en-US" sz="1100">
                <a:solidFill>
                  <a:srgbClr val="000000"/>
                </a:solidFill>
                <a:latin typeface="Calibri Light" panose="020F0302020204030204"/>
              </a:rPr>
              <a:t>Includes additional features to improve controls, reduce errors and streamline process such as automated endorsement / renewal creation leveraging integration with Aon Access, bulk request creation and cancellation for improved efficiency, automated work allocation and real time tracking of SLAs. New solution is multilingual (English, Spanish &amp; Portuguese) and can handle multi-currency formats.</a:t>
            </a:r>
          </a:p>
          <a:p>
            <a:pPr marL="171450" indent="-171450">
              <a:buFont typeface="Arial" panose="020B0604020202020204" pitchFamily="34" charset="0"/>
              <a:buChar char="•"/>
            </a:pPr>
            <a:r>
              <a:rPr lang="en-US" sz="1100">
                <a:solidFill>
                  <a:srgbClr val="000000"/>
                </a:solidFill>
                <a:latin typeface="Calibri Light" panose="020F0302020204030204"/>
              </a:rPr>
              <a:t> The solution is equipped with pre-defined email template and automated notification management</a:t>
            </a:r>
          </a:p>
          <a:p>
            <a:pPr marL="171450" indent="-171450">
              <a:buFont typeface="Arial" panose="020B0604020202020204" pitchFamily="34" charset="0"/>
              <a:buChar char="•"/>
            </a:pPr>
            <a:r>
              <a:rPr lang="en-US" sz="1100">
                <a:solidFill>
                  <a:srgbClr val="000000"/>
                </a:solidFill>
                <a:latin typeface="Calibri Light" panose="020F0302020204030204"/>
              </a:rPr>
              <a:t>To ensure seamless business operations and switch-over, the team migrated ~7,500 workflow cases and ~45K documents from legacy application to new application</a:t>
            </a:r>
          </a:p>
        </p:txBody>
      </p:sp>
      <p:sp>
        <p:nvSpPr>
          <p:cNvPr id="10" name="Text Placeholder 23">
            <a:extLst>
              <a:ext uri="{FF2B5EF4-FFF2-40B4-BE49-F238E27FC236}">
                <a16:creationId xmlns:a16="http://schemas.microsoft.com/office/drawing/2014/main" id="{8A1720D5-E6CF-A3C2-91BC-EB5733E9FD53}"/>
              </a:ext>
            </a:extLst>
          </p:cNvPr>
          <p:cNvSpPr txBox="1">
            <a:spLocks/>
          </p:cNvSpPr>
          <p:nvPr/>
        </p:nvSpPr>
        <p:spPr>
          <a:xfrm>
            <a:off x="9251265" y="3895793"/>
            <a:ext cx="2760985" cy="28241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tx2"/>
              </a:buClr>
              <a:buFontTx/>
              <a:buNone/>
              <a:defRPr sz="1600" b="1" kern="1200">
                <a:solidFill>
                  <a:schemeClr val="tx2"/>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a:ea typeface="+mn-ea"/>
                <a:cs typeface="+mn-cs"/>
              </a:rPr>
              <a:t>Client VOC</a:t>
            </a:r>
          </a:p>
        </p:txBody>
      </p:sp>
      <p:sp>
        <p:nvSpPr>
          <p:cNvPr id="11" name="TextBox 10">
            <a:extLst>
              <a:ext uri="{FF2B5EF4-FFF2-40B4-BE49-F238E27FC236}">
                <a16:creationId xmlns:a16="http://schemas.microsoft.com/office/drawing/2014/main" id="{C12D51AB-01EA-1E00-0093-E251E5F5ACBC}"/>
              </a:ext>
            </a:extLst>
          </p:cNvPr>
          <p:cNvSpPr txBox="1"/>
          <p:nvPr/>
        </p:nvSpPr>
        <p:spPr>
          <a:xfrm>
            <a:off x="9251265" y="4285969"/>
            <a:ext cx="2700302"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a:solidFill>
                  <a:srgbClr val="000000"/>
                </a:solidFill>
                <a:latin typeface="Calibri Light" panose="020F0302020204030204"/>
              </a:rPr>
              <a:t>“T</a:t>
            </a: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hanks a lot for your leadership and commitment, it is a big achievement for our region, and I hope that this could also be a good example and solution globally.  Congratulations to the entire Project Team! It is a first step but deserves celebration and recognition”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9331220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3CED3E8F-C193-7CBB-FFC9-1B798430080F}"/>
              </a:ext>
            </a:extLst>
          </p:cNvPr>
          <p:cNvSpPr>
            <a:spLocks noGrp="1"/>
          </p:cNvSpPr>
          <p:nvPr>
            <p:ph type="body" sz="quarter" idx="10"/>
          </p:nvPr>
        </p:nvSpPr>
        <p:spPr/>
        <p:txBody>
          <a:bodyPr/>
          <a:lstStyle/>
          <a:p>
            <a:r>
              <a:rPr lang="en-US" sz="3200" kern="0">
                <a:cs typeface="Calibri Light" panose="020F0302020204030204" pitchFamily="34" charset="0"/>
              </a:rPr>
              <a:t>Commercial Risk Management leveraging Appian</a:t>
            </a:r>
            <a:endParaRPr lang="en-US" sz="3200"/>
          </a:p>
        </p:txBody>
      </p:sp>
      <p:sp>
        <p:nvSpPr>
          <p:cNvPr id="15" name="Text Placeholder 14">
            <a:extLst>
              <a:ext uri="{FF2B5EF4-FFF2-40B4-BE49-F238E27FC236}">
                <a16:creationId xmlns:a16="http://schemas.microsoft.com/office/drawing/2014/main" id="{81E4AFE8-E5A9-B445-894A-2DD0455E291E}"/>
              </a:ext>
            </a:extLst>
          </p:cNvPr>
          <p:cNvSpPr>
            <a:spLocks noGrp="1"/>
          </p:cNvSpPr>
          <p:nvPr>
            <p:ph type="body" sz="quarter" idx="12"/>
          </p:nvPr>
        </p:nvSpPr>
        <p:spPr/>
        <p:txBody>
          <a:bodyPr/>
          <a:lstStyle/>
          <a:p>
            <a:r>
              <a:rPr lang="en-US" kern="0">
                <a:solidFill>
                  <a:schemeClr val="tx1"/>
                </a:solidFill>
                <a:latin typeface="+mn-lt"/>
              </a:rPr>
              <a:t>Enterprise Appian Implementation and Maintenance | Case Study 1.3 – Leading Global Broker</a:t>
            </a:r>
          </a:p>
        </p:txBody>
      </p:sp>
      <p:sp>
        <p:nvSpPr>
          <p:cNvPr id="16" name="Text Placeholder 15">
            <a:extLst>
              <a:ext uri="{FF2B5EF4-FFF2-40B4-BE49-F238E27FC236}">
                <a16:creationId xmlns:a16="http://schemas.microsoft.com/office/drawing/2014/main" id="{2F655E60-D283-3B23-5AA4-8707985E99D8}"/>
              </a:ext>
            </a:extLst>
          </p:cNvPr>
          <p:cNvSpPr>
            <a:spLocks noGrp="1"/>
          </p:cNvSpPr>
          <p:nvPr>
            <p:ph type="body" sz="quarter" idx="13"/>
          </p:nvPr>
        </p:nvSpPr>
        <p:spPr>
          <a:xfrm>
            <a:off x="435429" y="1755091"/>
            <a:ext cx="2201157" cy="282410"/>
          </a:xfrm>
        </p:spPr>
        <p:txBody>
          <a:bodyPr/>
          <a:lstStyle/>
          <a:p>
            <a:r>
              <a:rPr lang="en-US"/>
              <a:t>Client</a:t>
            </a:r>
          </a:p>
        </p:txBody>
      </p:sp>
      <p:sp>
        <p:nvSpPr>
          <p:cNvPr id="17" name="Text Placeholder 16">
            <a:extLst>
              <a:ext uri="{FF2B5EF4-FFF2-40B4-BE49-F238E27FC236}">
                <a16:creationId xmlns:a16="http://schemas.microsoft.com/office/drawing/2014/main" id="{7A6E5DB0-E987-8C9E-24B2-31DAAC2B0140}"/>
              </a:ext>
            </a:extLst>
          </p:cNvPr>
          <p:cNvSpPr>
            <a:spLocks noGrp="1"/>
          </p:cNvSpPr>
          <p:nvPr>
            <p:ph type="body" sz="quarter" idx="14"/>
          </p:nvPr>
        </p:nvSpPr>
        <p:spPr>
          <a:xfrm>
            <a:off x="439616" y="2109712"/>
            <a:ext cx="2196206" cy="282411"/>
          </a:xfrm>
        </p:spPr>
        <p:txBody>
          <a:bodyPr/>
          <a:lstStyle/>
          <a:p>
            <a:r>
              <a:rPr lang="en-US"/>
              <a:t>Top Global Broker</a:t>
            </a:r>
          </a:p>
        </p:txBody>
      </p:sp>
      <p:sp>
        <p:nvSpPr>
          <p:cNvPr id="18" name="Text Placeholder 17">
            <a:extLst>
              <a:ext uri="{FF2B5EF4-FFF2-40B4-BE49-F238E27FC236}">
                <a16:creationId xmlns:a16="http://schemas.microsoft.com/office/drawing/2014/main" id="{7EC34074-469D-FE33-195A-5CFC08A09D27}"/>
              </a:ext>
            </a:extLst>
          </p:cNvPr>
          <p:cNvSpPr>
            <a:spLocks noGrp="1"/>
          </p:cNvSpPr>
          <p:nvPr>
            <p:ph type="body" sz="quarter" idx="15"/>
          </p:nvPr>
        </p:nvSpPr>
        <p:spPr>
          <a:xfrm>
            <a:off x="423779" y="2948724"/>
            <a:ext cx="2201157" cy="282410"/>
          </a:xfrm>
        </p:spPr>
        <p:txBody>
          <a:bodyPr/>
          <a:lstStyle/>
          <a:p>
            <a:r>
              <a:rPr lang="en-US"/>
              <a:t>Client Challenges</a:t>
            </a:r>
          </a:p>
        </p:txBody>
      </p:sp>
      <p:sp>
        <p:nvSpPr>
          <p:cNvPr id="19" name="Text Placeholder 18">
            <a:extLst>
              <a:ext uri="{FF2B5EF4-FFF2-40B4-BE49-F238E27FC236}">
                <a16:creationId xmlns:a16="http://schemas.microsoft.com/office/drawing/2014/main" id="{7A29278A-8BA9-CDA6-D2E0-2A72B745C456}"/>
              </a:ext>
            </a:extLst>
          </p:cNvPr>
          <p:cNvSpPr>
            <a:spLocks noGrp="1"/>
          </p:cNvSpPr>
          <p:nvPr>
            <p:ph type="body" sz="quarter" idx="16"/>
          </p:nvPr>
        </p:nvSpPr>
        <p:spPr>
          <a:xfrm>
            <a:off x="305516" y="3360924"/>
            <a:ext cx="2201157" cy="2325503"/>
          </a:xfrm>
        </p:spPr>
        <p:txBody>
          <a:bodyPr/>
          <a:lstStyle/>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Legacy application used by Business  had several open security and support issues requiring it to be replaced with a more modern solution.</a:t>
            </a:r>
          </a:p>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Lack of automation related to document upload and lack of follow-ups leading to lower colleague efficiency</a:t>
            </a:r>
          </a:p>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Lack of visibility on real time reports and request tracking</a:t>
            </a:r>
          </a:p>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Lack of automated notifications on process control points</a:t>
            </a:r>
          </a:p>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endPar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endParaRPr>
          </a:p>
        </p:txBody>
      </p:sp>
      <p:sp>
        <p:nvSpPr>
          <p:cNvPr id="22" name="Text Placeholder 21">
            <a:extLst>
              <a:ext uri="{FF2B5EF4-FFF2-40B4-BE49-F238E27FC236}">
                <a16:creationId xmlns:a16="http://schemas.microsoft.com/office/drawing/2014/main" id="{2D768661-85FC-F92E-B6D9-E2728FF65915}"/>
              </a:ext>
            </a:extLst>
          </p:cNvPr>
          <p:cNvSpPr>
            <a:spLocks noGrp="1"/>
          </p:cNvSpPr>
          <p:nvPr>
            <p:ph type="body" sz="quarter" idx="19"/>
          </p:nvPr>
        </p:nvSpPr>
        <p:spPr>
          <a:xfrm>
            <a:off x="2949575" y="2975538"/>
            <a:ext cx="2414504" cy="282410"/>
          </a:xfrm>
        </p:spPr>
        <p:txBody>
          <a:bodyPr/>
          <a:lstStyle/>
          <a:p>
            <a:r>
              <a:rPr lang="en-US"/>
              <a:t>EXL Solution</a:t>
            </a:r>
          </a:p>
        </p:txBody>
      </p:sp>
      <p:sp>
        <p:nvSpPr>
          <p:cNvPr id="2" name="Text Placeholder 17">
            <a:extLst>
              <a:ext uri="{FF2B5EF4-FFF2-40B4-BE49-F238E27FC236}">
                <a16:creationId xmlns:a16="http://schemas.microsoft.com/office/drawing/2014/main" id="{16AA89B6-CA0D-0C12-8523-6550FA1D607D}"/>
              </a:ext>
            </a:extLst>
          </p:cNvPr>
          <p:cNvSpPr txBox="1">
            <a:spLocks/>
          </p:cNvSpPr>
          <p:nvPr/>
        </p:nvSpPr>
        <p:spPr>
          <a:xfrm>
            <a:off x="2943707" y="1755091"/>
            <a:ext cx="5233827" cy="28241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tx2"/>
              </a:buClr>
              <a:buFontTx/>
              <a:buNone/>
              <a:defRPr sz="1600" b="1" kern="1200">
                <a:solidFill>
                  <a:schemeClr val="accent3"/>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a:ea typeface="+mn-ea"/>
                <a:cs typeface="+mn-cs"/>
              </a:rPr>
              <a:t>EXL Engagement</a:t>
            </a:r>
          </a:p>
        </p:txBody>
      </p:sp>
      <p:sp>
        <p:nvSpPr>
          <p:cNvPr id="3" name="Text Placeholder 18">
            <a:extLst>
              <a:ext uri="{FF2B5EF4-FFF2-40B4-BE49-F238E27FC236}">
                <a16:creationId xmlns:a16="http://schemas.microsoft.com/office/drawing/2014/main" id="{7DC8A477-06CD-55E6-BBDE-EF24CBB5A96D}"/>
              </a:ext>
            </a:extLst>
          </p:cNvPr>
          <p:cNvSpPr txBox="1">
            <a:spLocks/>
          </p:cNvSpPr>
          <p:nvPr/>
        </p:nvSpPr>
        <p:spPr>
          <a:xfrm>
            <a:off x="2941344" y="2108296"/>
            <a:ext cx="5233827" cy="769633"/>
          </a:xfrm>
          <a:prstGeom prst="rect">
            <a:avLst/>
          </a:prstGeom>
        </p:spPr>
        <p:txBody>
          <a:bodyPr vert="horz" lIns="0" tIns="0" rIns="0" bIns="0" rtlCol="0">
            <a:noAutofit/>
          </a:bodyPr>
          <a:lstStyle>
            <a:lvl1pPr marL="112713" indent="-112713" algn="l" defTabSz="914400" rtl="0" eaLnBrk="1" latinLnBrk="0" hangingPunct="1">
              <a:lnSpc>
                <a:spcPct val="90000"/>
              </a:lnSpc>
              <a:spcBef>
                <a:spcPts val="200"/>
              </a:spcBef>
              <a:spcAft>
                <a:spcPts val="200"/>
              </a:spcAft>
              <a:buClr>
                <a:schemeClr val="accent3"/>
              </a:buClr>
              <a:buFont typeface="Arial" panose="020B0604020202020204" pitchFamily="34" charset="0"/>
              <a:buChar char="•"/>
              <a:defRPr sz="1100" kern="1200">
                <a:solidFill>
                  <a:schemeClr val="tx1"/>
                </a:solidFill>
                <a:latin typeface="+mj-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None/>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The Workflow COE replaced the legacy ‘</a:t>
            </a:r>
            <a:r>
              <a:rPr kumimoji="0" lang="en-US" sz="1100" b="0" i="0" u="none" strike="noStrike" kern="1200" cap="none" spc="0" normalizeH="0" baseline="0" noProof="0" err="1">
                <a:ln>
                  <a:noFill/>
                </a:ln>
                <a:solidFill>
                  <a:srgbClr val="000000"/>
                </a:solidFill>
                <a:effectLst/>
                <a:uLnTx/>
                <a:uFillTx/>
                <a:latin typeface="Calibri Light" panose="020F0302020204030204"/>
                <a:ea typeface="+mn-ea"/>
                <a:cs typeface="+mn-cs"/>
              </a:rPr>
              <a:t>Documentos</a:t>
            </a: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 </a:t>
            </a:r>
            <a:r>
              <a:rPr kumimoji="0" lang="en-US" sz="1100" b="0" i="0" u="none" strike="noStrike" kern="1200" cap="none" spc="0" normalizeH="0" baseline="0" noProof="0" err="1">
                <a:ln>
                  <a:noFill/>
                </a:ln>
                <a:solidFill>
                  <a:srgbClr val="000000"/>
                </a:solidFill>
                <a:effectLst/>
                <a:uLnTx/>
                <a:uFillTx/>
                <a:latin typeface="Calibri Light" panose="020F0302020204030204"/>
                <a:ea typeface="+mn-ea"/>
                <a:cs typeface="+mn-cs"/>
              </a:rPr>
              <a:t>Básicos</a:t>
            </a: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 de </a:t>
            </a:r>
            <a:r>
              <a:rPr kumimoji="0" lang="en-US" sz="1100" b="0" i="0" u="none" strike="noStrike" kern="1200" cap="none" spc="0" normalizeH="0" baseline="0" noProof="0" err="1">
                <a:ln>
                  <a:noFill/>
                </a:ln>
                <a:solidFill>
                  <a:srgbClr val="000000"/>
                </a:solidFill>
                <a:effectLst/>
                <a:uLnTx/>
                <a:uFillTx/>
                <a:latin typeface="Calibri Light" panose="020F0302020204030204"/>
                <a:ea typeface="+mn-ea"/>
                <a:cs typeface="+mn-cs"/>
              </a:rPr>
              <a:t>Empresa</a:t>
            </a: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 (DBE) application with a new application called ‘Solicitudes </a:t>
            </a:r>
            <a:r>
              <a:rPr kumimoji="0" lang="en-US" sz="1100" b="0" i="0" u="none" strike="noStrike" kern="1200" cap="none" spc="0" normalizeH="0" baseline="0" noProof="0" err="1">
                <a:ln>
                  <a:noFill/>
                </a:ln>
                <a:solidFill>
                  <a:srgbClr val="000000"/>
                </a:solidFill>
                <a:effectLst/>
                <a:uLnTx/>
                <a:uFillTx/>
                <a:latin typeface="Calibri Light" panose="020F0302020204030204"/>
                <a:ea typeface="+mn-ea"/>
                <a:cs typeface="+mn-cs"/>
              </a:rPr>
              <a:t>Actualizaciones</a:t>
            </a: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 Maestros’ (SAM) on a modern technology platform </a:t>
            </a:r>
          </a:p>
        </p:txBody>
      </p:sp>
      <p:sp>
        <p:nvSpPr>
          <p:cNvPr id="6" name="TextBox 5">
            <a:extLst>
              <a:ext uri="{FF2B5EF4-FFF2-40B4-BE49-F238E27FC236}">
                <a16:creationId xmlns:a16="http://schemas.microsoft.com/office/drawing/2014/main" id="{1DF09DB5-D4F6-3EA0-6BD5-129D2FA50B2F}"/>
              </a:ext>
            </a:extLst>
          </p:cNvPr>
          <p:cNvSpPr txBox="1"/>
          <p:nvPr/>
        </p:nvSpPr>
        <p:spPr>
          <a:xfrm>
            <a:off x="9230440" y="2116406"/>
            <a:ext cx="2834640" cy="1497651"/>
          </a:xfrm>
          <a:prstGeom prst="rect">
            <a:avLst/>
          </a:prstGeom>
          <a:noFill/>
        </p:spPr>
        <p:txBody>
          <a:bodyPr wrap="square" lIns="0" rIns="0" rtlCol="0" anchor="t" anchorCtr="0">
            <a:noAutofit/>
          </a:bodyPr>
          <a:lstStyle/>
          <a:p>
            <a:pPr marL="171450" marR="0" lvl="0" indent="-171450" algn="l" defTabSz="914400" rtl="0" eaLnBrk="1" fontAlgn="auto" latinLnBrk="0" hangingPunct="1">
              <a:lnSpc>
                <a:spcPct val="90000"/>
              </a:lnSpc>
              <a:spcBef>
                <a:spcPts val="200"/>
              </a:spcBef>
              <a:spcAft>
                <a:spcPts val="200"/>
              </a:spcAft>
              <a:buClr>
                <a:srgbClr val="FB4D0A"/>
              </a:buClr>
              <a:buSzTx/>
              <a:buFont typeface="Arial" panose="020B0604020202020204" pitchFamily="34" charset="0"/>
              <a:buChar char="•"/>
              <a:tabLst/>
              <a:defRPr/>
            </a:pPr>
            <a:r>
              <a:rPr lang="en-US" sz="1100">
                <a:solidFill>
                  <a:srgbClr val="000000"/>
                </a:solidFill>
                <a:latin typeface="Calibri Light" panose="020F0302020204030204"/>
              </a:rPr>
              <a:t>Annual FTE  savings </a:t>
            </a:r>
          </a:p>
          <a:p>
            <a:pPr marL="171450" marR="0" lvl="0" indent="-171450" algn="l" defTabSz="914400" rtl="0" eaLnBrk="1" fontAlgn="auto" latinLnBrk="0" hangingPunct="1">
              <a:lnSpc>
                <a:spcPct val="90000"/>
              </a:lnSpc>
              <a:spcBef>
                <a:spcPts val="200"/>
              </a:spcBef>
              <a:spcAft>
                <a:spcPts val="200"/>
              </a:spcAft>
              <a:buClr>
                <a:srgbClr val="FB4D0A"/>
              </a:buClr>
              <a:buSzTx/>
              <a:buFont typeface="Arial" panose="020B0604020202020204" pitchFamily="34" charset="0"/>
              <a:buChar char="•"/>
              <a:tabLst/>
              <a:defRPr/>
            </a:pPr>
            <a:r>
              <a:rPr lang="en-US" sz="1100">
                <a:solidFill>
                  <a:srgbClr val="000000"/>
                </a:solidFill>
                <a:latin typeface="Calibri Light" panose="020F0302020204030204"/>
              </a:rPr>
              <a:t>Cost Savings - $1M</a:t>
            </a:r>
          </a:p>
          <a:p>
            <a:pPr marL="171450" marR="0" lvl="0" indent="-171450" algn="l" defTabSz="914400" rtl="0" eaLnBrk="1" fontAlgn="auto" latinLnBrk="0" hangingPunct="1">
              <a:lnSpc>
                <a:spcPct val="90000"/>
              </a:lnSpc>
              <a:spcBef>
                <a:spcPts val="200"/>
              </a:spcBef>
              <a:spcAft>
                <a:spcPts val="200"/>
              </a:spcAft>
              <a:buClr>
                <a:srgbClr val="FB4D0A"/>
              </a:buClr>
              <a:buSzTx/>
              <a:buFont typeface="Arial" panose="020B0604020202020204" pitchFamily="34" charset="0"/>
              <a:buChar char="•"/>
              <a:tabLst/>
              <a:defRPr/>
            </a:pPr>
            <a:r>
              <a:rPr lang="en-US" sz="1100">
                <a:solidFill>
                  <a:srgbClr val="000000"/>
                </a:solidFill>
                <a:latin typeface="Calibri Light" panose="020F0302020204030204"/>
              </a:rPr>
              <a:t>Improvement in governance requirements with a single workflow capturing all information and data </a:t>
            </a:r>
          </a:p>
          <a:p>
            <a:pPr marL="171450" marR="0" lvl="0" indent="-171450" algn="l" defTabSz="914400" rtl="0" eaLnBrk="1" fontAlgn="auto" latinLnBrk="0" hangingPunct="1">
              <a:lnSpc>
                <a:spcPct val="90000"/>
              </a:lnSpc>
              <a:spcBef>
                <a:spcPts val="200"/>
              </a:spcBef>
              <a:spcAft>
                <a:spcPts val="200"/>
              </a:spcAft>
              <a:buClr>
                <a:srgbClr val="FB4D0A"/>
              </a:buClr>
              <a:buSzTx/>
              <a:buFont typeface="Arial" panose="020B0604020202020204" pitchFamily="34" charset="0"/>
              <a:buChar char="•"/>
              <a:tabLst/>
              <a:defRPr/>
            </a:pPr>
            <a:r>
              <a:rPr lang="en-US" sz="1100">
                <a:solidFill>
                  <a:srgbClr val="000000"/>
                </a:solidFill>
                <a:latin typeface="Calibri Light" panose="020F0302020204030204"/>
              </a:rPr>
              <a:t>Process optimization by reducing handoff’s, automatic reminders in cases of missing information from client</a:t>
            </a:r>
          </a:p>
          <a:p>
            <a:pPr marL="171450" marR="0" lvl="0" indent="-171450" algn="l" defTabSz="914400" rtl="0" eaLnBrk="1" fontAlgn="auto" latinLnBrk="0" hangingPunct="1">
              <a:lnSpc>
                <a:spcPct val="90000"/>
              </a:lnSpc>
              <a:spcBef>
                <a:spcPts val="200"/>
              </a:spcBef>
              <a:spcAft>
                <a:spcPts val="200"/>
              </a:spcAft>
              <a:buClr>
                <a:srgbClr val="FB4D0A"/>
              </a:buClr>
              <a:buSzTx/>
              <a:buFont typeface="Arial" panose="020B0604020202020204" pitchFamily="34" charset="0"/>
              <a:buChar char="•"/>
              <a:tabLst/>
              <a:defRPr/>
            </a:pPr>
            <a:endParaRPr lang="en-US" sz="1100">
              <a:solidFill>
                <a:srgbClr val="000000"/>
              </a:solidFill>
              <a:latin typeface="Calibri Light" panose="020F0302020204030204"/>
            </a:endParaRPr>
          </a:p>
        </p:txBody>
      </p:sp>
      <p:sp>
        <p:nvSpPr>
          <p:cNvPr id="78" name="Text Placeholder 23">
            <a:extLst>
              <a:ext uri="{FF2B5EF4-FFF2-40B4-BE49-F238E27FC236}">
                <a16:creationId xmlns:a16="http://schemas.microsoft.com/office/drawing/2014/main" id="{A4362AD2-F9A3-7C54-2206-47DC8241154B}"/>
              </a:ext>
            </a:extLst>
          </p:cNvPr>
          <p:cNvSpPr txBox="1">
            <a:spLocks/>
          </p:cNvSpPr>
          <p:nvPr/>
        </p:nvSpPr>
        <p:spPr>
          <a:xfrm>
            <a:off x="9230440" y="1755091"/>
            <a:ext cx="2677207" cy="28241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tx2"/>
              </a:buClr>
              <a:buFontTx/>
              <a:buNone/>
              <a:defRPr sz="1600" b="1" kern="1200">
                <a:solidFill>
                  <a:schemeClr val="tx2"/>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a:ea typeface="+mn-ea"/>
                <a:cs typeface="+mn-cs"/>
              </a:rPr>
              <a:t>Outcomes</a:t>
            </a:r>
          </a:p>
        </p:txBody>
      </p:sp>
      <p:sp>
        <p:nvSpPr>
          <p:cNvPr id="7" name="TextBox 6">
            <a:extLst>
              <a:ext uri="{FF2B5EF4-FFF2-40B4-BE49-F238E27FC236}">
                <a16:creationId xmlns:a16="http://schemas.microsoft.com/office/drawing/2014/main" id="{82CA8A0A-BC56-8F54-7C03-4A01EAC2A0A6}"/>
              </a:ext>
            </a:extLst>
          </p:cNvPr>
          <p:cNvSpPr txBox="1"/>
          <p:nvPr/>
        </p:nvSpPr>
        <p:spPr>
          <a:xfrm>
            <a:off x="2746765" y="3360924"/>
            <a:ext cx="5787633" cy="2292935"/>
          </a:xfrm>
          <a:prstGeom prst="rect">
            <a:avLst/>
          </a:prstGeom>
          <a:noFill/>
        </p:spPr>
        <p:txBody>
          <a:bodyPr wrap="square">
            <a:spAutoFit/>
          </a:bodyPr>
          <a:lstStyle/>
          <a:p>
            <a:pPr marL="171450" indent="-171450">
              <a:buFont typeface="Arial" panose="020B0604020202020204" pitchFamily="34" charset="0"/>
              <a:buChar char="•"/>
            </a:pPr>
            <a:r>
              <a:rPr lang="en-US" sz="1100">
                <a:solidFill>
                  <a:srgbClr val="000000"/>
                </a:solidFill>
                <a:latin typeface="Calibri Light" panose="020F0302020204030204"/>
              </a:rPr>
              <a:t>It offers single platform for all users for all the 16 process flows which allows business to push Account Executives to accomplish the procedures and Aon compliance policies</a:t>
            </a:r>
          </a:p>
          <a:p>
            <a:pPr marL="171450" indent="-171450">
              <a:buFont typeface="Arial" panose="020B0604020202020204" pitchFamily="34" charset="0"/>
              <a:buChar char="•"/>
            </a:pPr>
            <a:r>
              <a:rPr lang="en-US" sz="1100">
                <a:solidFill>
                  <a:srgbClr val="000000"/>
                </a:solidFill>
                <a:latin typeface="Calibri Light" panose="020F0302020204030204"/>
              </a:rPr>
              <a:t>SAM covers placement workflows with other key languages like Spanish/Portuguese and integrate with platforms like Xpress, FileNet and Outlook.</a:t>
            </a:r>
          </a:p>
          <a:p>
            <a:pPr marL="171450" indent="-171450">
              <a:buFont typeface="Arial" panose="020B0604020202020204" pitchFamily="34" charset="0"/>
              <a:buChar char="•"/>
            </a:pPr>
            <a:r>
              <a:rPr lang="en-US" sz="1100">
                <a:solidFill>
                  <a:srgbClr val="000000"/>
                </a:solidFill>
                <a:latin typeface="Calibri Light" panose="020F0302020204030204"/>
              </a:rPr>
              <a:t>The solution helps Optimize Workflow to include checklist &amp; reduce transactions being sent with missing information and Optimize Workflow to send notifications with rejection reasons as well on all the approvals – eliminate need to send emails. </a:t>
            </a:r>
          </a:p>
          <a:p>
            <a:pPr marL="171450" indent="-171450">
              <a:buFont typeface="Arial" panose="020B0604020202020204" pitchFamily="34" charset="0"/>
              <a:buChar char="•"/>
            </a:pPr>
            <a:r>
              <a:rPr lang="en-US" sz="1100">
                <a:solidFill>
                  <a:srgbClr val="000000"/>
                </a:solidFill>
                <a:latin typeface="Calibri Light" panose="020F0302020204030204"/>
              </a:rPr>
              <a:t>The new application led to process standardization with controlled environment for executing service requests and admin configurations. It included analytical reports and dashboards for better governance, automated reminders to reduce manual follow up, audit trail to improve tracking, removal of any manual intervention to upload details in existing database storage application, removal of any manual intervention by uploading all contract documents and client emails on Workflow solution</a:t>
            </a:r>
          </a:p>
        </p:txBody>
      </p:sp>
      <p:sp>
        <p:nvSpPr>
          <p:cNvPr id="10" name="Text Placeholder 23">
            <a:extLst>
              <a:ext uri="{FF2B5EF4-FFF2-40B4-BE49-F238E27FC236}">
                <a16:creationId xmlns:a16="http://schemas.microsoft.com/office/drawing/2014/main" id="{8A1720D5-E6CF-A3C2-91BC-EB5733E9FD53}"/>
              </a:ext>
            </a:extLst>
          </p:cNvPr>
          <p:cNvSpPr txBox="1">
            <a:spLocks/>
          </p:cNvSpPr>
          <p:nvPr/>
        </p:nvSpPr>
        <p:spPr>
          <a:xfrm>
            <a:off x="9251264" y="3913142"/>
            <a:ext cx="2760985" cy="28241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tx2"/>
              </a:buClr>
              <a:buFontTx/>
              <a:buNone/>
              <a:defRPr sz="1600" b="1" kern="1200">
                <a:solidFill>
                  <a:schemeClr val="tx2"/>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a:ea typeface="+mn-ea"/>
                <a:cs typeface="+mn-cs"/>
              </a:rPr>
              <a:t>Client VOC</a:t>
            </a:r>
          </a:p>
        </p:txBody>
      </p:sp>
      <p:sp>
        <p:nvSpPr>
          <p:cNvPr id="11" name="TextBox 10">
            <a:extLst>
              <a:ext uri="{FF2B5EF4-FFF2-40B4-BE49-F238E27FC236}">
                <a16:creationId xmlns:a16="http://schemas.microsoft.com/office/drawing/2014/main" id="{C12D51AB-01EA-1E00-0093-E251E5F5ACBC}"/>
              </a:ext>
            </a:extLst>
          </p:cNvPr>
          <p:cNvSpPr txBox="1"/>
          <p:nvPr/>
        </p:nvSpPr>
        <p:spPr>
          <a:xfrm>
            <a:off x="9251264" y="4303318"/>
            <a:ext cx="2700302"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a:solidFill>
                  <a:srgbClr val="000000"/>
                </a:solidFill>
                <a:latin typeface="Calibri Light" panose="020F0302020204030204"/>
              </a:rPr>
              <a:t>“T</a:t>
            </a: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hanks a lot for your leadership and commitment, it is a big achievement for our region, and I hope that this could also be a good example and solution globally.  Congratulations to the entire Project Team! It is a first step but deserves celebration and recognition”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36266324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3CED3E8F-C193-7CBB-FFC9-1B798430080F}"/>
              </a:ext>
            </a:extLst>
          </p:cNvPr>
          <p:cNvSpPr>
            <a:spLocks noGrp="1"/>
          </p:cNvSpPr>
          <p:nvPr>
            <p:ph type="body" sz="quarter" idx="10"/>
          </p:nvPr>
        </p:nvSpPr>
        <p:spPr/>
        <p:txBody>
          <a:bodyPr/>
          <a:lstStyle/>
          <a:p>
            <a:r>
              <a:rPr lang="en-US" sz="2400" kern="0">
                <a:cs typeface="Calibri Light" panose="020F0302020204030204" pitchFamily="34" charset="0"/>
              </a:rPr>
              <a:t>Enhancing customer service through a transformative approach leveraging Appian</a:t>
            </a:r>
            <a:endParaRPr lang="en-US" sz="2400"/>
          </a:p>
        </p:txBody>
      </p:sp>
      <p:sp>
        <p:nvSpPr>
          <p:cNvPr id="15" name="Text Placeholder 14">
            <a:extLst>
              <a:ext uri="{FF2B5EF4-FFF2-40B4-BE49-F238E27FC236}">
                <a16:creationId xmlns:a16="http://schemas.microsoft.com/office/drawing/2014/main" id="{81E4AFE8-E5A9-B445-894A-2DD0455E291E}"/>
              </a:ext>
            </a:extLst>
          </p:cNvPr>
          <p:cNvSpPr>
            <a:spLocks noGrp="1"/>
          </p:cNvSpPr>
          <p:nvPr>
            <p:ph type="body" sz="quarter" idx="12"/>
          </p:nvPr>
        </p:nvSpPr>
        <p:spPr/>
        <p:txBody>
          <a:bodyPr/>
          <a:lstStyle/>
          <a:p>
            <a:r>
              <a:rPr lang="en-US" kern="0">
                <a:solidFill>
                  <a:schemeClr val="tx1"/>
                </a:solidFill>
                <a:latin typeface="+mn-lt"/>
              </a:rPr>
              <a:t>Appian Based Digital Transformation | Case Study 4 – Leading Property Manager</a:t>
            </a:r>
          </a:p>
        </p:txBody>
      </p:sp>
      <p:sp>
        <p:nvSpPr>
          <p:cNvPr id="16" name="Text Placeholder 15">
            <a:extLst>
              <a:ext uri="{FF2B5EF4-FFF2-40B4-BE49-F238E27FC236}">
                <a16:creationId xmlns:a16="http://schemas.microsoft.com/office/drawing/2014/main" id="{2F655E60-D283-3B23-5AA4-8707985E99D8}"/>
              </a:ext>
            </a:extLst>
          </p:cNvPr>
          <p:cNvSpPr>
            <a:spLocks noGrp="1"/>
          </p:cNvSpPr>
          <p:nvPr>
            <p:ph type="body" sz="quarter" idx="13"/>
          </p:nvPr>
        </p:nvSpPr>
        <p:spPr>
          <a:xfrm>
            <a:off x="473148" y="1413748"/>
            <a:ext cx="2201157" cy="282410"/>
          </a:xfrm>
        </p:spPr>
        <p:txBody>
          <a:bodyPr/>
          <a:lstStyle/>
          <a:p>
            <a:r>
              <a:rPr lang="en-US"/>
              <a:t>Client</a:t>
            </a:r>
          </a:p>
        </p:txBody>
      </p:sp>
      <p:sp>
        <p:nvSpPr>
          <p:cNvPr id="17" name="Text Placeholder 16">
            <a:extLst>
              <a:ext uri="{FF2B5EF4-FFF2-40B4-BE49-F238E27FC236}">
                <a16:creationId xmlns:a16="http://schemas.microsoft.com/office/drawing/2014/main" id="{7A6E5DB0-E987-8C9E-24B2-31DAAC2B0140}"/>
              </a:ext>
            </a:extLst>
          </p:cNvPr>
          <p:cNvSpPr>
            <a:spLocks noGrp="1"/>
          </p:cNvSpPr>
          <p:nvPr>
            <p:ph type="body" sz="quarter" idx="14"/>
          </p:nvPr>
        </p:nvSpPr>
        <p:spPr>
          <a:xfrm>
            <a:off x="477335" y="1771698"/>
            <a:ext cx="2196206" cy="282411"/>
          </a:xfrm>
        </p:spPr>
        <p:txBody>
          <a:bodyPr/>
          <a:lstStyle/>
          <a:p>
            <a:r>
              <a:rPr lang="en-US" sz="1600"/>
              <a:t>Leading Property Manager</a:t>
            </a:r>
          </a:p>
        </p:txBody>
      </p:sp>
      <p:sp>
        <p:nvSpPr>
          <p:cNvPr id="18" name="Text Placeholder 17">
            <a:extLst>
              <a:ext uri="{FF2B5EF4-FFF2-40B4-BE49-F238E27FC236}">
                <a16:creationId xmlns:a16="http://schemas.microsoft.com/office/drawing/2014/main" id="{7EC34074-469D-FE33-195A-5CFC08A09D27}"/>
              </a:ext>
            </a:extLst>
          </p:cNvPr>
          <p:cNvSpPr>
            <a:spLocks noGrp="1"/>
          </p:cNvSpPr>
          <p:nvPr>
            <p:ph type="body" sz="quarter" idx="15"/>
          </p:nvPr>
        </p:nvSpPr>
        <p:spPr>
          <a:xfrm>
            <a:off x="456437" y="2332846"/>
            <a:ext cx="2201157" cy="282410"/>
          </a:xfrm>
        </p:spPr>
        <p:txBody>
          <a:bodyPr/>
          <a:lstStyle/>
          <a:p>
            <a:r>
              <a:rPr lang="en-US"/>
              <a:t>Strategic Objectives</a:t>
            </a:r>
          </a:p>
        </p:txBody>
      </p:sp>
      <p:sp>
        <p:nvSpPr>
          <p:cNvPr id="19" name="Text Placeholder 18">
            <a:extLst>
              <a:ext uri="{FF2B5EF4-FFF2-40B4-BE49-F238E27FC236}">
                <a16:creationId xmlns:a16="http://schemas.microsoft.com/office/drawing/2014/main" id="{7A29278A-8BA9-CDA6-D2E0-2A72B745C456}"/>
              </a:ext>
            </a:extLst>
          </p:cNvPr>
          <p:cNvSpPr>
            <a:spLocks noGrp="1"/>
          </p:cNvSpPr>
          <p:nvPr>
            <p:ph type="body" sz="quarter" idx="16"/>
          </p:nvPr>
        </p:nvSpPr>
        <p:spPr>
          <a:xfrm>
            <a:off x="393880" y="2667813"/>
            <a:ext cx="2911510" cy="2337744"/>
          </a:xfrm>
        </p:spPr>
        <p:txBody>
          <a:bodyPr/>
          <a:lstStyle/>
          <a:p>
            <a:pPr marL="171450" indent="-171450">
              <a:lnSpc>
                <a:spcPct val="100000"/>
              </a:lnSpc>
              <a:buClr>
                <a:srgbClr val="FF6503"/>
              </a:buClr>
              <a:defRPr/>
            </a:pPr>
            <a:r>
              <a:rPr lang="en-US" b="1">
                <a:solidFill>
                  <a:srgbClr val="000000"/>
                </a:solidFill>
                <a:latin typeface="Calibri Light" panose="020F0302020204030204"/>
              </a:rPr>
              <a:t>Automation for Better Customer Service: </a:t>
            </a:r>
            <a:r>
              <a:rPr lang="en-US" sz="1050">
                <a:solidFill>
                  <a:srgbClr val="000000"/>
                </a:solidFill>
                <a:latin typeface="Calibri Light" panose="020F0302020204030204"/>
              </a:rPr>
              <a:t>The idea behind it was embarking on a </a:t>
            </a:r>
            <a:r>
              <a:rPr lang="en-US">
                <a:solidFill>
                  <a:srgbClr val="000000"/>
                </a:solidFill>
                <a:latin typeface="Calibri Light" panose="020F0302020204030204"/>
              </a:rPr>
              <a:t>transformative journey where BPA and RPA are combined to take customer service to another level</a:t>
            </a:r>
          </a:p>
          <a:p>
            <a:pPr marL="171450" indent="-171450">
              <a:lnSpc>
                <a:spcPct val="100000"/>
              </a:lnSpc>
              <a:buClr>
                <a:srgbClr val="FF6503"/>
              </a:buClr>
              <a:buFont typeface="Arial" panose="020B0604020202020204" pitchFamily="34" charset="0"/>
              <a:buChar char="•"/>
              <a:defRPr/>
            </a:pPr>
            <a:r>
              <a:rPr lang="en-US" b="1">
                <a:solidFill>
                  <a:srgbClr val="000000"/>
                </a:solidFill>
                <a:latin typeface="Calibri Light" panose="020F0302020204030204"/>
              </a:rPr>
              <a:t>Operational Excellence: </a:t>
            </a:r>
            <a:r>
              <a:rPr lang="en-US">
                <a:solidFill>
                  <a:srgbClr val="000000"/>
                </a:solidFill>
                <a:latin typeface="Calibri Light" panose="020F0302020204030204"/>
              </a:rPr>
              <a:t>By testing multiple systems aimed at delivering operational excellence; once successful ones were found they could be deployed across board to maximize operational efficiency gains realized therefrom.</a:t>
            </a:r>
          </a:p>
          <a:p>
            <a:pPr marL="171450" indent="-171450">
              <a:lnSpc>
                <a:spcPts val="1600"/>
              </a:lnSpc>
              <a:buClr>
                <a:srgbClr val="FF6503"/>
              </a:buClr>
              <a:buFont typeface="Arial" panose="020B0604020202020204" pitchFamily="34" charset="0"/>
              <a:buChar char="•"/>
              <a:defRPr/>
            </a:pPr>
            <a:endParaRPr lang="en-US">
              <a:solidFill>
                <a:srgbClr val="000000"/>
              </a:solidFill>
              <a:latin typeface="Calibri Light" panose="020F0302020204030204"/>
            </a:endParaRPr>
          </a:p>
          <a:p>
            <a:pPr marL="0" indent="0">
              <a:lnSpc>
                <a:spcPts val="1600"/>
              </a:lnSpc>
              <a:buClr>
                <a:srgbClr val="FF6503"/>
              </a:buClr>
              <a:buNone/>
              <a:defRPr/>
            </a:pPr>
            <a:endParaRPr lang="en-US">
              <a:solidFill>
                <a:srgbClr val="000000"/>
              </a:solidFill>
              <a:latin typeface="Calibri Light" panose="020F0302020204030204"/>
            </a:endParaRPr>
          </a:p>
        </p:txBody>
      </p:sp>
      <p:sp>
        <p:nvSpPr>
          <p:cNvPr id="20" name="Text Placeholder 19">
            <a:extLst>
              <a:ext uri="{FF2B5EF4-FFF2-40B4-BE49-F238E27FC236}">
                <a16:creationId xmlns:a16="http://schemas.microsoft.com/office/drawing/2014/main" id="{5989208A-EEFC-A3ED-19A8-46742521DE5C}"/>
              </a:ext>
            </a:extLst>
          </p:cNvPr>
          <p:cNvSpPr>
            <a:spLocks noGrp="1"/>
          </p:cNvSpPr>
          <p:nvPr>
            <p:ph type="body" sz="quarter" idx="17"/>
          </p:nvPr>
        </p:nvSpPr>
        <p:spPr>
          <a:xfrm>
            <a:off x="3823745" y="1388804"/>
            <a:ext cx="2310807" cy="282410"/>
          </a:xfrm>
        </p:spPr>
        <p:txBody>
          <a:bodyPr/>
          <a:lstStyle/>
          <a:p>
            <a:r>
              <a:rPr lang="en-US"/>
              <a:t>Engagement Objectives</a:t>
            </a:r>
          </a:p>
        </p:txBody>
      </p:sp>
      <p:sp>
        <p:nvSpPr>
          <p:cNvPr id="22" name="Text Placeholder 21">
            <a:extLst>
              <a:ext uri="{FF2B5EF4-FFF2-40B4-BE49-F238E27FC236}">
                <a16:creationId xmlns:a16="http://schemas.microsoft.com/office/drawing/2014/main" id="{2D768661-85FC-F92E-B6D9-E2728FF65915}"/>
              </a:ext>
            </a:extLst>
          </p:cNvPr>
          <p:cNvSpPr>
            <a:spLocks noGrp="1"/>
          </p:cNvSpPr>
          <p:nvPr>
            <p:ph type="body" sz="quarter" idx="19"/>
          </p:nvPr>
        </p:nvSpPr>
        <p:spPr>
          <a:xfrm>
            <a:off x="3832098" y="3183717"/>
            <a:ext cx="1875381" cy="282410"/>
          </a:xfrm>
        </p:spPr>
        <p:txBody>
          <a:bodyPr/>
          <a:lstStyle/>
          <a:p>
            <a:r>
              <a:rPr lang="en-US"/>
              <a:t>EXL Engagement</a:t>
            </a:r>
          </a:p>
        </p:txBody>
      </p:sp>
      <p:grpSp>
        <p:nvGrpSpPr>
          <p:cNvPr id="30" name="Group 29">
            <a:extLst>
              <a:ext uri="{FF2B5EF4-FFF2-40B4-BE49-F238E27FC236}">
                <a16:creationId xmlns:a16="http://schemas.microsoft.com/office/drawing/2014/main" id="{AD1069B7-C37E-1A46-384C-7D5BAED17815}"/>
              </a:ext>
            </a:extLst>
          </p:cNvPr>
          <p:cNvGrpSpPr/>
          <p:nvPr/>
        </p:nvGrpSpPr>
        <p:grpSpPr>
          <a:xfrm>
            <a:off x="3789731" y="1761845"/>
            <a:ext cx="4604991" cy="1109619"/>
            <a:chOff x="3012315" y="1918154"/>
            <a:chExt cx="5928806" cy="919335"/>
          </a:xfrm>
        </p:grpSpPr>
        <p:sp>
          <p:nvSpPr>
            <p:cNvPr id="5" name="Rounded Rectangle 30">
              <a:extLst>
                <a:ext uri="{FF2B5EF4-FFF2-40B4-BE49-F238E27FC236}">
                  <a16:creationId xmlns:a16="http://schemas.microsoft.com/office/drawing/2014/main" id="{D9BCBC21-80F6-5A1D-9FC3-C814B074AD98}"/>
                </a:ext>
              </a:extLst>
            </p:cNvPr>
            <p:cNvSpPr/>
            <p:nvPr/>
          </p:nvSpPr>
          <p:spPr>
            <a:xfrm>
              <a:off x="3066862" y="1949112"/>
              <a:ext cx="2603445" cy="888377"/>
            </a:xfrm>
            <a:prstGeom prst="roundRect">
              <a:avLst/>
            </a:prstGeom>
            <a:noFill/>
            <a:ln>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7475"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 </a:t>
              </a:r>
              <a:r>
                <a:rPr lang="en-US" sz="1100">
                  <a:solidFill>
                    <a:srgbClr val="000000"/>
                  </a:solidFill>
                  <a:latin typeface="Calibri Light" panose="020F0302020204030204"/>
                </a:rPr>
                <a:t>Enhance</a:t>
              </a: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 customer service through a transformative approach combining BPA and RPA</a:t>
              </a:r>
            </a:p>
          </p:txBody>
        </p:sp>
        <p:sp>
          <p:nvSpPr>
            <p:cNvPr id="7" name="Rounded Rectangle 31">
              <a:extLst>
                <a:ext uri="{FF2B5EF4-FFF2-40B4-BE49-F238E27FC236}">
                  <a16:creationId xmlns:a16="http://schemas.microsoft.com/office/drawing/2014/main" id="{AFC151A8-FEFC-966B-1F66-6C6A0CF856E6}"/>
                </a:ext>
              </a:extLst>
            </p:cNvPr>
            <p:cNvSpPr/>
            <p:nvPr/>
          </p:nvSpPr>
          <p:spPr>
            <a:xfrm>
              <a:off x="6337676" y="1934912"/>
              <a:ext cx="2603445" cy="902577"/>
            </a:xfrm>
            <a:prstGeom prst="roundRect">
              <a:avLst/>
            </a:prstGeom>
            <a:noFill/>
            <a:ln>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7475"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B4D0A"/>
                  </a:solidFill>
                  <a:effectLst/>
                  <a:uLnTx/>
                  <a:uFillTx/>
                  <a:latin typeface="Calibri Light" panose="020F0302020204030204"/>
                  <a:ea typeface="+mn-ea"/>
                  <a:cs typeface="+mn-cs"/>
                </a:rPr>
                <a:t>  </a:t>
              </a: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 Testing various systems for operational excellence, successful ones were planned for deployment across the board to maximize efficiency gains.</a:t>
              </a:r>
            </a:p>
          </p:txBody>
        </p:sp>
        <p:sp>
          <p:nvSpPr>
            <p:cNvPr id="8" name="Oval 7">
              <a:extLst>
                <a:ext uri="{FF2B5EF4-FFF2-40B4-BE49-F238E27FC236}">
                  <a16:creationId xmlns:a16="http://schemas.microsoft.com/office/drawing/2014/main" id="{61E66CD3-2531-B8B8-23F7-147418A43720}"/>
                </a:ext>
              </a:extLst>
            </p:cNvPr>
            <p:cNvSpPr/>
            <p:nvPr/>
          </p:nvSpPr>
          <p:spPr>
            <a:xfrm>
              <a:off x="3012315" y="1918154"/>
              <a:ext cx="353180" cy="227278"/>
            </a:xfrm>
            <a:prstGeom prst="ellipse">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latin typeface="Calibri Light" panose="020F0302020204030204"/>
                </a:rPr>
                <a:t>1</a:t>
              </a:r>
            </a:p>
          </p:txBody>
        </p:sp>
        <p:sp>
          <p:nvSpPr>
            <p:cNvPr id="9" name="Oval 8">
              <a:extLst>
                <a:ext uri="{FF2B5EF4-FFF2-40B4-BE49-F238E27FC236}">
                  <a16:creationId xmlns:a16="http://schemas.microsoft.com/office/drawing/2014/main" id="{8C86E197-C017-85B9-B926-72F5818CA563}"/>
                </a:ext>
              </a:extLst>
            </p:cNvPr>
            <p:cNvSpPr/>
            <p:nvPr/>
          </p:nvSpPr>
          <p:spPr>
            <a:xfrm>
              <a:off x="6292849" y="1918154"/>
              <a:ext cx="353180" cy="227278"/>
            </a:xfrm>
            <a:prstGeom prst="ellipse">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latin typeface="Calibri Light" panose="020F0302020204030204"/>
                </a:rPr>
                <a:t>2</a:t>
              </a:r>
            </a:p>
          </p:txBody>
        </p:sp>
      </p:grpSp>
      <p:sp>
        <p:nvSpPr>
          <p:cNvPr id="11" name="TextBox 10">
            <a:extLst>
              <a:ext uri="{FF2B5EF4-FFF2-40B4-BE49-F238E27FC236}">
                <a16:creationId xmlns:a16="http://schemas.microsoft.com/office/drawing/2014/main" id="{7E6B49CA-34D8-5C31-DE12-9E7D304FD87A}"/>
              </a:ext>
            </a:extLst>
          </p:cNvPr>
          <p:cNvSpPr txBox="1"/>
          <p:nvPr/>
        </p:nvSpPr>
        <p:spPr>
          <a:xfrm>
            <a:off x="3789730" y="3423480"/>
            <a:ext cx="4732426" cy="3118530"/>
          </a:xfrm>
          <a:prstGeom prst="rect">
            <a:avLst/>
          </a:prstGeom>
          <a:noFill/>
          <a:ln w="6350">
            <a:noFill/>
          </a:ln>
        </p:spPr>
        <p:txBody>
          <a:bodyPr wrap="square" lIns="45720" tIns="45720" rIns="45720" bIns="45720" rtlCol="0" anchor="t" anchorCtr="1">
            <a:noAutofit/>
          </a:bodyPr>
          <a:lstStyle/>
          <a:p>
            <a:pPr marL="0" marR="0" lvl="0" indent="0" algn="just" defTabSz="914400" rtl="0" eaLnBrk="1" fontAlgn="auto" latinLnBrk="0" hangingPunct="1">
              <a:lnSpc>
                <a:spcPct val="100000"/>
              </a:lnSpc>
              <a:spcBef>
                <a:spcPts val="0"/>
              </a:spcBef>
              <a:spcAft>
                <a:spcPts val="0"/>
              </a:spcAft>
              <a:buClr>
                <a:srgbClr val="0093FF"/>
              </a:buClr>
              <a:buSzTx/>
              <a:buFontTx/>
              <a:buNone/>
              <a:tabLst/>
              <a:defRPr/>
            </a:pPr>
            <a:endPar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endParaRPr>
          </a:p>
          <a:p>
            <a:pPr marR="0" lvl="0" algn="just" defTabSz="914400" rtl="0" eaLnBrk="1" fontAlgn="base" latinLnBrk="0" hangingPunct="1">
              <a:lnSpc>
                <a:spcPct val="100000"/>
              </a:lnSpc>
              <a:spcBef>
                <a:spcPts val="0"/>
              </a:spcBef>
              <a:spcAft>
                <a:spcPts val="0"/>
              </a:spcAft>
              <a:buClrTx/>
              <a:buSzPct val="100000"/>
              <a:tabLst/>
              <a:defRPr/>
            </a:pPr>
            <a:r>
              <a:rPr lang="en-US" sz="1100">
                <a:solidFill>
                  <a:srgbClr val="000000"/>
                </a:solidFill>
                <a:latin typeface="Calibri Light" panose="020F0302020204030204"/>
              </a:rPr>
              <a:t>EXL oversaw all stages from ideation to development, reducing reliance on the client. The project concentrated on Execute Renewal and Underwriting Process Automation to showcase the effectiveness of automated solutions in critical business areas. </a:t>
            </a:r>
          </a:p>
          <a:p>
            <a:pPr marR="0" lvl="0" algn="just" defTabSz="914400" rtl="0" eaLnBrk="1" fontAlgn="base" latinLnBrk="0" hangingPunct="1">
              <a:lnSpc>
                <a:spcPct val="100000"/>
              </a:lnSpc>
              <a:spcBef>
                <a:spcPts val="0"/>
              </a:spcBef>
              <a:spcAft>
                <a:spcPts val="0"/>
              </a:spcAft>
              <a:buClrTx/>
              <a:buSzPct val="100000"/>
              <a:tabLst/>
              <a:defRPr/>
            </a:pPr>
            <a:endParaRPr lang="en-US" sz="1100">
              <a:solidFill>
                <a:srgbClr val="000000"/>
              </a:solidFill>
              <a:latin typeface="Calibri Light" panose="020F0302020204030204"/>
            </a:endParaRPr>
          </a:p>
          <a:p>
            <a:pPr marL="171450" marR="0" lvl="0" indent="-171450" algn="just" defTabSz="914400" rtl="0" eaLnBrk="1" fontAlgn="base" latinLnBrk="0" hangingPunct="1">
              <a:lnSpc>
                <a:spcPct val="100000"/>
              </a:lnSpc>
              <a:spcBef>
                <a:spcPts val="0"/>
              </a:spcBef>
              <a:spcAft>
                <a:spcPts val="0"/>
              </a:spcAft>
              <a:buClrTx/>
              <a:buSzPct val="100000"/>
              <a:buFont typeface="Arial" panose="020B0604020202020204" pitchFamily="34" charset="0"/>
              <a:buChar char="•"/>
              <a:tabLst/>
              <a:defRPr/>
            </a:pPr>
            <a:r>
              <a:rPr lang="en-US" sz="1100">
                <a:solidFill>
                  <a:srgbClr val="000000"/>
                </a:solidFill>
                <a:latin typeface="Calibri Light" panose="020F0302020204030204"/>
              </a:rPr>
              <a:t>EXL optimized and automated the end-to-end lease renewal process. Key features included.​</a:t>
            </a:r>
          </a:p>
          <a:p>
            <a:pPr marL="171450" marR="0" lvl="0" indent="-171450" algn="just" defTabSz="914400" rtl="0" eaLnBrk="1" fontAlgn="base" latinLnBrk="0" hangingPunct="1">
              <a:lnSpc>
                <a:spcPct val="100000"/>
              </a:lnSpc>
              <a:spcBef>
                <a:spcPts val="0"/>
              </a:spcBef>
              <a:spcAft>
                <a:spcPts val="0"/>
              </a:spcAft>
              <a:buClrTx/>
              <a:buSzPct val="100000"/>
              <a:buFont typeface="Arial" panose="020B0604020202020204" pitchFamily="34" charset="0"/>
              <a:buChar char="•"/>
              <a:tabLst/>
              <a:defRPr/>
            </a:pPr>
            <a:r>
              <a:rPr lang="en-US" sz="1100">
                <a:solidFill>
                  <a:srgbClr val="000000"/>
                </a:solidFill>
                <a:latin typeface="Calibri Light" panose="020F0302020204030204"/>
              </a:rPr>
              <a:t>API + RPA integrations with their property management, and tenant screening systems.​ System-drove internal review, and approval process​</a:t>
            </a:r>
          </a:p>
          <a:p>
            <a:pPr marL="171450" marR="0" lvl="0" indent="-171450" algn="just" defTabSz="914400" rtl="0" eaLnBrk="1" fontAlgn="base" latinLnBrk="0" hangingPunct="1">
              <a:lnSpc>
                <a:spcPct val="100000"/>
              </a:lnSpc>
              <a:spcBef>
                <a:spcPts val="0"/>
              </a:spcBef>
              <a:spcAft>
                <a:spcPts val="0"/>
              </a:spcAft>
              <a:buClrTx/>
              <a:buSzPct val="100000"/>
              <a:buFont typeface="Arial" panose="020B0604020202020204" pitchFamily="34" charset="0"/>
              <a:buChar char="•"/>
              <a:tabLst/>
              <a:defRPr/>
            </a:pPr>
            <a:r>
              <a:rPr lang="en-US" sz="1100">
                <a:solidFill>
                  <a:srgbClr val="000000"/>
                </a:solidFill>
                <a:latin typeface="Calibri Light" panose="020F0302020204030204"/>
              </a:rPr>
              <a:t>Auto-generation of lease documents based on laws of all 50 states.​</a:t>
            </a:r>
          </a:p>
          <a:p>
            <a:pPr marL="171450" marR="0" lvl="0" indent="-171450" algn="just" defTabSz="914400" rtl="0" eaLnBrk="1" fontAlgn="base" latinLnBrk="0" hangingPunct="1">
              <a:lnSpc>
                <a:spcPct val="100000"/>
              </a:lnSpc>
              <a:spcBef>
                <a:spcPts val="0"/>
              </a:spcBef>
              <a:spcAft>
                <a:spcPts val="0"/>
              </a:spcAft>
              <a:buClrTx/>
              <a:buSzPct val="100000"/>
              <a:buFont typeface="Arial" panose="020B0604020202020204" pitchFamily="34" charset="0"/>
              <a:buChar char="•"/>
              <a:tabLst/>
              <a:defRPr/>
            </a:pPr>
            <a:r>
              <a:rPr lang="en-US" sz="1100">
                <a:solidFill>
                  <a:srgbClr val="000000"/>
                </a:solidFill>
                <a:latin typeface="Calibri Light" panose="020F0302020204030204"/>
              </a:rPr>
              <a:t>Automated NPS request, and tracking post renewal</a:t>
            </a:r>
          </a:p>
          <a:p>
            <a:pPr marR="0" lvl="0" algn="l" defTabSz="914400" rtl="0" eaLnBrk="1" fontAlgn="base" latinLnBrk="0" hangingPunct="1">
              <a:lnSpc>
                <a:spcPct val="100000"/>
              </a:lnSpc>
              <a:spcBef>
                <a:spcPts val="0"/>
              </a:spcBef>
              <a:spcAft>
                <a:spcPts val="0"/>
              </a:spcAft>
              <a:buClrTx/>
              <a:buSzPct val="100000"/>
              <a:tabLst/>
              <a:defRPr/>
            </a:pPr>
            <a:endPar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endParaRPr>
          </a:p>
        </p:txBody>
      </p:sp>
      <p:sp>
        <p:nvSpPr>
          <p:cNvPr id="25" name="Text Placeholder 21">
            <a:extLst>
              <a:ext uri="{FF2B5EF4-FFF2-40B4-BE49-F238E27FC236}">
                <a16:creationId xmlns:a16="http://schemas.microsoft.com/office/drawing/2014/main" id="{C379CEDF-DCEC-FD7D-17CD-E7EDA5ACBF35}"/>
              </a:ext>
            </a:extLst>
          </p:cNvPr>
          <p:cNvSpPr txBox="1">
            <a:spLocks/>
          </p:cNvSpPr>
          <p:nvPr/>
        </p:nvSpPr>
        <p:spPr>
          <a:xfrm>
            <a:off x="8766174" y="1388804"/>
            <a:ext cx="1875381" cy="28241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tx2"/>
              </a:buClr>
              <a:buFontTx/>
              <a:buNone/>
              <a:defRPr sz="1600" b="1" kern="1200">
                <a:solidFill>
                  <a:schemeClr val="accent3"/>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a:ea typeface="+mn-ea"/>
                <a:cs typeface="+mn-cs"/>
              </a:rPr>
              <a:t>Outcomes</a:t>
            </a:r>
          </a:p>
        </p:txBody>
      </p:sp>
      <p:sp>
        <p:nvSpPr>
          <p:cNvPr id="27" name="TextBox 26">
            <a:extLst>
              <a:ext uri="{FF2B5EF4-FFF2-40B4-BE49-F238E27FC236}">
                <a16:creationId xmlns:a16="http://schemas.microsoft.com/office/drawing/2014/main" id="{0747AD14-E7FF-7D81-541C-BEA239CD9034}"/>
              </a:ext>
            </a:extLst>
          </p:cNvPr>
          <p:cNvSpPr txBox="1"/>
          <p:nvPr/>
        </p:nvSpPr>
        <p:spPr>
          <a:xfrm>
            <a:off x="8766174" y="1732063"/>
            <a:ext cx="2729139" cy="2253054"/>
          </a:xfrm>
          <a:prstGeom prst="rect">
            <a:avLst/>
          </a:prstGeom>
          <a:noFill/>
          <a:ln w="6350">
            <a:noFill/>
          </a:ln>
        </p:spPr>
        <p:txBody>
          <a:bodyPr wrap="square" lIns="45720" tIns="45720" rIns="45720" bIns="45720" rtlCol="0" anchor="t" anchorCtr="1">
            <a:noAutofit/>
          </a:bodyPr>
          <a:lstStyle/>
          <a:p>
            <a:pPr marL="0" marR="0" lvl="0" indent="0" algn="ctr" defTabSz="914400" rtl="0" eaLnBrk="1" fontAlgn="auto" latinLnBrk="0" hangingPunct="1">
              <a:lnSpc>
                <a:spcPct val="100000"/>
              </a:lnSpc>
              <a:spcBef>
                <a:spcPts val="0"/>
              </a:spcBef>
              <a:spcAft>
                <a:spcPts val="0"/>
              </a:spcAft>
              <a:buClr>
                <a:srgbClr val="0093FF"/>
              </a:buClr>
              <a:buSzTx/>
              <a:buFontTx/>
              <a:buNone/>
              <a:tabLst/>
              <a:defRPr/>
            </a:pPr>
            <a:endParaRPr kumimoji="0" lang="en-US" sz="600" b="1" i="0" u="none" strike="noStrike" kern="1200" cap="none" spc="0" normalizeH="0" baseline="0" noProof="0">
              <a:ln>
                <a:noFill/>
              </a:ln>
              <a:solidFill>
                <a:srgbClr val="000000"/>
              </a:solidFill>
              <a:effectLst/>
              <a:uLnTx/>
              <a:uFillTx/>
              <a:latin typeface="Calibri Light" panose="020F0302020204030204"/>
              <a:ea typeface="+mn-ea"/>
              <a:cs typeface="+mn-cs"/>
            </a:endParaRP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050">
                <a:solidFill>
                  <a:srgbClr val="000000"/>
                </a:solidFill>
                <a:latin typeface="Calibri Light" panose="020F0302020204030204"/>
              </a:rPr>
              <a:t>I</a:t>
            </a:r>
            <a:r>
              <a:rPr kumimoji="0" lang="en-US" sz="1050" b="0" i="0" u="none" strike="noStrike" kern="1200" cap="none" spc="0" normalizeH="0" baseline="0" noProof="0" err="1">
                <a:ln>
                  <a:noFill/>
                </a:ln>
                <a:solidFill>
                  <a:srgbClr val="000000"/>
                </a:solidFill>
                <a:effectLst/>
                <a:uLnTx/>
                <a:uFillTx/>
                <a:latin typeface="Calibri Light" panose="020F0302020204030204"/>
                <a:ea typeface="+mn-ea"/>
                <a:cs typeface="+mn-cs"/>
              </a:rPr>
              <a:t>mproved</a:t>
            </a:r>
            <a:r>
              <a:rPr kumimoji="0" lang="en-US" sz="1050" b="0" i="0" u="none" strike="noStrike" kern="1200" cap="none" spc="0" normalizeH="0" baseline="0" noProof="0">
                <a:ln>
                  <a:noFill/>
                </a:ln>
                <a:solidFill>
                  <a:srgbClr val="000000"/>
                </a:solidFill>
                <a:effectLst/>
                <a:uLnTx/>
                <a:uFillTx/>
                <a:latin typeface="Calibri Light" panose="020F0302020204030204"/>
                <a:ea typeface="+mn-ea"/>
                <a:cs typeface="+mn-cs"/>
              </a:rPr>
              <a:t> lease processing speed, quality, and compliance. </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Calibri Light" panose="020F0302020204030204"/>
                <a:ea typeface="+mn-ea"/>
                <a:cs typeface="+mn-cs"/>
              </a:rPr>
              <a:t>Effective management of seasonal fluctuations.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050">
                <a:solidFill>
                  <a:srgbClr val="000000"/>
                </a:solidFill>
                <a:latin typeface="Calibri Light" panose="020F0302020204030204"/>
              </a:rPr>
              <a:t>50% </a:t>
            </a:r>
            <a:r>
              <a:rPr kumimoji="0" lang="en-US" sz="1050" b="0" i="0" u="none" strike="noStrike" kern="1200" cap="none" spc="0" normalizeH="0" baseline="0" noProof="0">
                <a:ln>
                  <a:noFill/>
                </a:ln>
                <a:solidFill>
                  <a:srgbClr val="000000"/>
                </a:solidFill>
                <a:effectLst/>
                <a:uLnTx/>
                <a:uFillTx/>
                <a:latin typeface="Calibri Light" panose="020F0302020204030204"/>
                <a:ea typeface="+mn-ea"/>
                <a:cs typeface="+mn-cs"/>
              </a:rPr>
              <a:t> reduced dependency on manual processes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050">
                <a:solidFill>
                  <a:srgbClr val="000000"/>
                </a:solidFill>
                <a:latin typeface="Calibri Light" panose="020F0302020204030204"/>
              </a:rPr>
              <a:t>40% </a:t>
            </a:r>
            <a:r>
              <a:rPr kumimoji="0" lang="en-US" sz="1050" b="0" i="0" u="none" strike="noStrike" kern="1200" cap="none" spc="0" normalizeH="0" baseline="0" noProof="0">
                <a:ln>
                  <a:noFill/>
                </a:ln>
                <a:solidFill>
                  <a:srgbClr val="000000"/>
                </a:solidFill>
                <a:effectLst/>
                <a:uLnTx/>
                <a:uFillTx/>
                <a:latin typeface="Calibri Light" panose="020F0302020204030204"/>
                <a:ea typeface="+mn-ea"/>
                <a:cs typeface="+mn-cs"/>
              </a:rPr>
              <a:t>enhanced customer satisfaction</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050">
                <a:solidFill>
                  <a:srgbClr val="000000"/>
                </a:solidFill>
                <a:latin typeface="Calibri Light" panose="020F0302020204030204"/>
              </a:rPr>
              <a:t>35% </a:t>
            </a:r>
            <a:r>
              <a:rPr kumimoji="0" lang="en-US" sz="1050" b="0" i="0" u="none" strike="noStrike" kern="1200" cap="none" spc="0" normalizeH="0" baseline="0" noProof="0">
                <a:ln>
                  <a:noFill/>
                </a:ln>
                <a:solidFill>
                  <a:srgbClr val="000000"/>
                </a:solidFill>
                <a:effectLst/>
                <a:uLnTx/>
                <a:uFillTx/>
                <a:latin typeface="Calibri Light" panose="020F0302020204030204"/>
                <a:ea typeface="+mn-ea"/>
                <a:cs typeface="+mn-cs"/>
              </a:rPr>
              <a:t> Improved Turnaround Time for lease execution process.</a:t>
            </a:r>
          </a:p>
        </p:txBody>
      </p:sp>
    </p:spTree>
    <p:extLst>
      <p:ext uri="{BB962C8B-B14F-4D97-AF65-F5344CB8AC3E}">
        <p14:creationId xmlns:p14="http://schemas.microsoft.com/office/powerpoint/2010/main" val="1386245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8">
            <a:extLst>
              <a:ext uri="{FF2B5EF4-FFF2-40B4-BE49-F238E27FC236}">
                <a16:creationId xmlns:a16="http://schemas.microsoft.com/office/drawing/2014/main" id="{96B6A092-2FD2-0832-3375-65145B01F46B}"/>
              </a:ext>
            </a:extLst>
          </p:cNvPr>
          <p:cNvSpPr txBox="1">
            <a:spLocks/>
          </p:cNvSpPr>
          <p:nvPr/>
        </p:nvSpPr>
        <p:spPr>
          <a:xfrm>
            <a:off x="3051156" y="1924655"/>
            <a:ext cx="5971237" cy="1013131"/>
          </a:xfrm>
          <a:prstGeom prst="rect">
            <a:avLst/>
          </a:prstGeom>
        </p:spPr>
        <p:txBody>
          <a:bodyPr vert="horz" lIns="0" tIns="0" rIns="0" bIns="0" rtlCol="0">
            <a:noAutofit/>
          </a:bodyPr>
          <a:lstStyle>
            <a:lvl1pPr marL="112713" indent="-112713" algn="l" defTabSz="914400" rtl="0" eaLnBrk="1" latinLnBrk="0" hangingPunct="1">
              <a:lnSpc>
                <a:spcPct val="90000"/>
              </a:lnSpc>
              <a:spcBef>
                <a:spcPts val="200"/>
              </a:spcBef>
              <a:spcAft>
                <a:spcPts val="200"/>
              </a:spcAft>
              <a:buClr>
                <a:schemeClr val="accent3"/>
              </a:buClr>
              <a:buFont typeface="Arial" panose="020B0604020202020204" pitchFamily="34" charset="0"/>
              <a:buChar char="•"/>
              <a:defRPr sz="1100" kern="1200">
                <a:solidFill>
                  <a:schemeClr val="tx1"/>
                </a:solidFill>
                <a:latin typeface="+mj-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None/>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A platform which can enable the client to reach out to their clients for getting valuable inputs from the services which they render.</a:t>
            </a:r>
          </a:p>
          <a:p>
            <a:pPr marL="0" marR="0" lvl="0" indent="0"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None/>
              <a:tabLst/>
              <a:defRPr/>
            </a:pPr>
            <a:r>
              <a:rPr lang="en-US">
                <a:solidFill>
                  <a:srgbClr val="000000"/>
                </a:solidFill>
                <a:latin typeface="Calibri Light" panose="020F0302020204030204"/>
              </a:rPr>
              <a:t>To establish an </a:t>
            </a: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easy to  access platform, and integrate it with their data source, provide inputs to fill up the form and then trigger surveys to collate data and then finally integrate the system with RPA to create a seamless end to end cohesive system.</a:t>
            </a:r>
          </a:p>
        </p:txBody>
      </p:sp>
      <p:sp>
        <p:nvSpPr>
          <p:cNvPr id="14" name="Text Placeholder 13">
            <a:extLst>
              <a:ext uri="{FF2B5EF4-FFF2-40B4-BE49-F238E27FC236}">
                <a16:creationId xmlns:a16="http://schemas.microsoft.com/office/drawing/2014/main" id="{3CED3E8F-C193-7CBB-FFC9-1B798430080F}"/>
              </a:ext>
            </a:extLst>
          </p:cNvPr>
          <p:cNvSpPr>
            <a:spLocks noGrp="1"/>
          </p:cNvSpPr>
          <p:nvPr>
            <p:ph type="body" sz="quarter" idx="10"/>
          </p:nvPr>
        </p:nvSpPr>
        <p:spPr/>
        <p:txBody>
          <a:bodyPr/>
          <a:lstStyle/>
          <a:p>
            <a:r>
              <a:rPr lang="en-US" sz="3200" kern="0">
                <a:cs typeface="Calibri Light" panose="020F0302020204030204" pitchFamily="34" charset="0"/>
              </a:rPr>
              <a:t>Transforming seamless customer engagement through Appian Portal </a:t>
            </a:r>
          </a:p>
        </p:txBody>
      </p:sp>
      <p:sp>
        <p:nvSpPr>
          <p:cNvPr id="15" name="Text Placeholder 14">
            <a:extLst>
              <a:ext uri="{FF2B5EF4-FFF2-40B4-BE49-F238E27FC236}">
                <a16:creationId xmlns:a16="http://schemas.microsoft.com/office/drawing/2014/main" id="{81E4AFE8-E5A9-B445-894A-2DD0455E291E}"/>
              </a:ext>
            </a:extLst>
          </p:cNvPr>
          <p:cNvSpPr>
            <a:spLocks noGrp="1"/>
          </p:cNvSpPr>
          <p:nvPr>
            <p:ph type="body" sz="quarter" idx="12"/>
          </p:nvPr>
        </p:nvSpPr>
        <p:spPr>
          <a:xfrm>
            <a:off x="457200" y="855549"/>
            <a:ext cx="9688286" cy="301050"/>
          </a:xfrm>
        </p:spPr>
        <p:txBody>
          <a:bodyPr/>
          <a:lstStyle/>
          <a:p>
            <a:r>
              <a:rPr lang="en-US" kern="0">
                <a:solidFill>
                  <a:schemeClr val="tx1"/>
                </a:solidFill>
                <a:latin typeface="+mn-lt"/>
              </a:rPr>
              <a:t>Enterprise Appian Implementation and Maintenance | Case Study 5 – Global Leader for Workforce Management</a:t>
            </a:r>
          </a:p>
        </p:txBody>
      </p:sp>
      <p:sp>
        <p:nvSpPr>
          <p:cNvPr id="16" name="Text Placeholder 15">
            <a:extLst>
              <a:ext uri="{FF2B5EF4-FFF2-40B4-BE49-F238E27FC236}">
                <a16:creationId xmlns:a16="http://schemas.microsoft.com/office/drawing/2014/main" id="{2F655E60-D283-3B23-5AA4-8707985E99D8}"/>
              </a:ext>
            </a:extLst>
          </p:cNvPr>
          <p:cNvSpPr>
            <a:spLocks noGrp="1"/>
          </p:cNvSpPr>
          <p:nvPr>
            <p:ph type="body" sz="quarter" idx="13"/>
          </p:nvPr>
        </p:nvSpPr>
        <p:spPr/>
        <p:txBody>
          <a:bodyPr/>
          <a:lstStyle/>
          <a:p>
            <a:r>
              <a:rPr lang="en-US"/>
              <a:t>Client</a:t>
            </a:r>
          </a:p>
        </p:txBody>
      </p:sp>
      <p:sp>
        <p:nvSpPr>
          <p:cNvPr id="17" name="Text Placeholder 16">
            <a:extLst>
              <a:ext uri="{FF2B5EF4-FFF2-40B4-BE49-F238E27FC236}">
                <a16:creationId xmlns:a16="http://schemas.microsoft.com/office/drawing/2014/main" id="{7A6E5DB0-E987-8C9E-24B2-31DAAC2B0140}"/>
              </a:ext>
            </a:extLst>
          </p:cNvPr>
          <p:cNvSpPr>
            <a:spLocks noGrp="1"/>
          </p:cNvSpPr>
          <p:nvPr>
            <p:ph type="body" sz="quarter" idx="14"/>
          </p:nvPr>
        </p:nvSpPr>
        <p:spPr>
          <a:xfrm>
            <a:off x="461388" y="1924655"/>
            <a:ext cx="2196206" cy="282411"/>
          </a:xfrm>
        </p:spPr>
        <p:txBody>
          <a:bodyPr/>
          <a:lstStyle/>
          <a:p>
            <a:r>
              <a:rPr lang="en-US" sz="1400"/>
              <a:t>Global Leader for Workforce Management</a:t>
            </a:r>
          </a:p>
        </p:txBody>
      </p:sp>
      <p:sp>
        <p:nvSpPr>
          <p:cNvPr id="18" name="Text Placeholder 17">
            <a:extLst>
              <a:ext uri="{FF2B5EF4-FFF2-40B4-BE49-F238E27FC236}">
                <a16:creationId xmlns:a16="http://schemas.microsoft.com/office/drawing/2014/main" id="{7EC34074-469D-FE33-195A-5CFC08A09D27}"/>
              </a:ext>
            </a:extLst>
          </p:cNvPr>
          <p:cNvSpPr>
            <a:spLocks noGrp="1"/>
          </p:cNvSpPr>
          <p:nvPr>
            <p:ph type="body" sz="quarter" idx="15"/>
          </p:nvPr>
        </p:nvSpPr>
        <p:spPr>
          <a:xfrm>
            <a:off x="451485" y="2796581"/>
            <a:ext cx="2201157" cy="282410"/>
          </a:xfrm>
        </p:spPr>
        <p:txBody>
          <a:bodyPr/>
          <a:lstStyle/>
          <a:p>
            <a:r>
              <a:rPr lang="en-US"/>
              <a:t>Client Challenges</a:t>
            </a:r>
          </a:p>
        </p:txBody>
      </p:sp>
      <p:sp>
        <p:nvSpPr>
          <p:cNvPr id="19" name="Text Placeholder 18">
            <a:extLst>
              <a:ext uri="{FF2B5EF4-FFF2-40B4-BE49-F238E27FC236}">
                <a16:creationId xmlns:a16="http://schemas.microsoft.com/office/drawing/2014/main" id="{7A29278A-8BA9-CDA6-D2E0-2A72B745C456}"/>
              </a:ext>
            </a:extLst>
          </p:cNvPr>
          <p:cNvSpPr>
            <a:spLocks noGrp="1"/>
          </p:cNvSpPr>
          <p:nvPr>
            <p:ph type="body" sz="quarter" idx="16"/>
          </p:nvPr>
        </p:nvSpPr>
        <p:spPr>
          <a:xfrm>
            <a:off x="456437" y="3155128"/>
            <a:ext cx="2201157" cy="2612251"/>
          </a:xfrm>
        </p:spPr>
        <p:txBody>
          <a:bodyPr/>
          <a:lstStyle/>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Manual processes to classify all user-subscribed subscriptions and issue email notifications requesting manual completion of the form details. </a:t>
            </a:r>
          </a:p>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In this project, historical challenges are not applicable as there was no predefined approach or process followed</a:t>
            </a:r>
          </a:p>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The concept of creating a survey portal originated from Client’s requirements, and the aim was to implement and conduct a trial with a small number of users to assess its functionality</a:t>
            </a:r>
          </a:p>
        </p:txBody>
      </p:sp>
      <p:sp>
        <p:nvSpPr>
          <p:cNvPr id="20" name="Text Placeholder 19">
            <a:extLst>
              <a:ext uri="{FF2B5EF4-FFF2-40B4-BE49-F238E27FC236}">
                <a16:creationId xmlns:a16="http://schemas.microsoft.com/office/drawing/2014/main" id="{5989208A-EEFC-A3ED-19A8-46742521DE5C}"/>
              </a:ext>
            </a:extLst>
          </p:cNvPr>
          <p:cNvSpPr>
            <a:spLocks noGrp="1"/>
          </p:cNvSpPr>
          <p:nvPr>
            <p:ph type="body" sz="quarter" idx="17"/>
          </p:nvPr>
        </p:nvSpPr>
        <p:spPr>
          <a:xfrm>
            <a:off x="3054221" y="1570034"/>
            <a:ext cx="2975104" cy="282410"/>
          </a:xfrm>
        </p:spPr>
        <p:txBody>
          <a:bodyPr/>
          <a:lstStyle/>
          <a:p>
            <a:r>
              <a:rPr lang="en-US"/>
              <a:t>Engagement Objectives</a:t>
            </a:r>
          </a:p>
        </p:txBody>
      </p:sp>
      <p:sp>
        <p:nvSpPr>
          <p:cNvPr id="6" name="TextBox 5">
            <a:extLst>
              <a:ext uri="{FF2B5EF4-FFF2-40B4-BE49-F238E27FC236}">
                <a16:creationId xmlns:a16="http://schemas.microsoft.com/office/drawing/2014/main" id="{1DF09DB5-D4F6-3EA0-6BD5-129D2FA50B2F}"/>
              </a:ext>
            </a:extLst>
          </p:cNvPr>
          <p:cNvSpPr txBox="1"/>
          <p:nvPr/>
        </p:nvSpPr>
        <p:spPr>
          <a:xfrm>
            <a:off x="9252212" y="1852444"/>
            <a:ext cx="2834640" cy="2175270"/>
          </a:xfrm>
          <a:prstGeom prst="rect">
            <a:avLst/>
          </a:prstGeom>
          <a:noFill/>
        </p:spPr>
        <p:txBody>
          <a:bodyPr wrap="square" lIns="0" rIns="0" rtlCol="0" anchor="t" anchorCtr="0">
            <a:noAutofit/>
          </a:bodyPr>
          <a:lstStyle/>
          <a:p>
            <a:pPr marL="112713" marR="0" lvl="0" indent="-112713" algn="l" defTabSz="914400" rtl="0" eaLnBrk="1" fontAlgn="auto" latinLnBrk="0" hangingPunct="1">
              <a:lnSpc>
                <a:spcPct val="90000"/>
              </a:lnSpc>
              <a:spcBef>
                <a:spcPts val="200"/>
              </a:spcBef>
              <a:spcAft>
                <a:spcPts val="200"/>
              </a:spcAft>
              <a:buClr>
                <a:srgbClr val="FB4D0A"/>
              </a:buClr>
              <a:buSzTx/>
              <a:buFont typeface="Arial" panose="020B0604020202020204" pitchFamily="34" charset="0"/>
              <a:buChar char="•"/>
              <a:tabLst/>
              <a:defRPr/>
            </a:pPr>
            <a:r>
              <a:rPr kumimoji="0" lang="en-US" sz="1100" b="1" i="0" u="none" strike="noStrike" kern="1200" cap="none" spc="0" normalizeH="0" baseline="0" noProof="0">
                <a:ln>
                  <a:noFill/>
                </a:ln>
                <a:solidFill>
                  <a:srgbClr val="FB4D0A"/>
                </a:solidFill>
                <a:effectLst/>
                <a:uLnTx/>
                <a:uFillTx/>
                <a:latin typeface="Calibri" panose="020F0502020204030204"/>
                <a:ea typeface="+mn-ea"/>
                <a:cs typeface="+mn-cs"/>
              </a:rPr>
              <a:t>100% </a:t>
            </a:r>
            <a:r>
              <a:rPr lang="en-US" sz="1100">
                <a:solidFill>
                  <a:srgbClr val="000000"/>
                </a:solidFill>
                <a:latin typeface="Calibri Light" panose="020F0302020204030204"/>
              </a:rPr>
              <a:t>automation to rollout surveys across varied clients across the globe by the client</a:t>
            </a:r>
          </a:p>
          <a:p>
            <a:pPr marL="112713" marR="0" lvl="0" indent="-112713" algn="l" defTabSz="914400" rtl="0" eaLnBrk="1" fontAlgn="auto" latinLnBrk="0" hangingPunct="1">
              <a:lnSpc>
                <a:spcPct val="90000"/>
              </a:lnSpc>
              <a:spcBef>
                <a:spcPts val="200"/>
              </a:spcBef>
              <a:spcAft>
                <a:spcPts val="200"/>
              </a:spcAft>
              <a:buClr>
                <a:srgbClr val="FB4D0A"/>
              </a:buClr>
              <a:buSzTx/>
              <a:buFont typeface="Arial" panose="020B0604020202020204" pitchFamily="34" charset="0"/>
              <a:buChar char="•"/>
              <a:tabLst/>
              <a:defRPr/>
            </a:pPr>
            <a:r>
              <a:rPr lang="en-US" sz="1100">
                <a:solidFill>
                  <a:srgbClr val="000000"/>
                </a:solidFill>
                <a:latin typeface="Calibri Light" panose="020F0302020204030204"/>
              </a:rPr>
              <a:t>No human intervention required in the process</a:t>
            </a:r>
          </a:p>
          <a:p>
            <a:pPr marL="112713" marR="0" lvl="0" indent="-112713" algn="l" defTabSz="914400" rtl="0" eaLnBrk="1" fontAlgn="auto" latinLnBrk="0" hangingPunct="1">
              <a:lnSpc>
                <a:spcPct val="90000"/>
              </a:lnSpc>
              <a:spcBef>
                <a:spcPts val="200"/>
              </a:spcBef>
              <a:spcAft>
                <a:spcPts val="200"/>
              </a:spcAft>
              <a:buClr>
                <a:srgbClr val="FB4D0A"/>
              </a:buClr>
              <a:buSzTx/>
              <a:buFont typeface="Arial" panose="020B0604020202020204" pitchFamily="34" charset="0"/>
              <a:buChar char="•"/>
              <a:tabLst/>
              <a:defRPr/>
            </a:pPr>
            <a:r>
              <a:rPr lang="en-US" sz="1100">
                <a:solidFill>
                  <a:srgbClr val="000000"/>
                </a:solidFill>
                <a:latin typeface="Calibri Light" panose="020F0302020204030204"/>
              </a:rPr>
              <a:t> More than </a:t>
            </a:r>
            <a:r>
              <a:rPr lang="en-US" sz="1100" b="1">
                <a:solidFill>
                  <a:srgbClr val="FB4D0A"/>
                </a:solidFill>
                <a:latin typeface="Calibri" panose="020F0502020204030204"/>
              </a:rPr>
              <a:t>80% </a:t>
            </a:r>
            <a:r>
              <a:rPr lang="en-US" sz="1100">
                <a:solidFill>
                  <a:srgbClr val="000000"/>
                </a:solidFill>
                <a:latin typeface="Calibri Light" panose="020F0302020204030204"/>
              </a:rPr>
              <a:t>of time savings</a:t>
            </a:r>
          </a:p>
          <a:p>
            <a:pPr marL="112713" marR="0" lvl="0" indent="-112713" algn="l" defTabSz="914400" rtl="0" eaLnBrk="1" fontAlgn="auto" latinLnBrk="0" hangingPunct="1">
              <a:lnSpc>
                <a:spcPct val="90000"/>
              </a:lnSpc>
              <a:spcBef>
                <a:spcPts val="200"/>
              </a:spcBef>
              <a:spcAft>
                <a:spcPts val="200"/>
              </a:spcAft>
              <a:buClr>
                <a:srgbClr val="FB4D0A"/>
              </a:buClr>
              <a:buSzTx/>
              <a:buFont typeface="Arial" panose="020B0604020202020204" pitchFamily="34" charset="0"/>
              <a:buChar char="•"/>
              <a:tabLst/>
              <a:defRPr/>
            </a:pPr>
            <a:r>
              <a:rPr lang="en-US" sz="1100">
                <a:solidFill>
                  <a:srgbClr val="000000"/>
                </a:solidFill>
                <a:latin typeface="Calibri Light" panose="020F0302020204030204"/>
              </a:rPr>
              <a:t>Elimination of human errors</a:t>
            </a:r>
          </a:p>
          <a:p>
            <a:pPr marL="112713" marR="0" lvl="0" indent="-112713" algn="l" defTabSz="914400" rtl="0" eaLnBrk="1" fontAlgn="auto" latinLnBrk="0" hangingPunct="1">
              <a:lnSpc>
                <a:spcPct val="90000"/>
              </a:lnSpc>
              <a:spcBef>
                <a:spcPts val="200"/>
              </a:spcBef>
              <a:spcAft>
                <a:spcPts val="200"/>
              </a:spcAft>
              <a:buClr>
                <a:srgbClr val="FB4D0A"/>
              </a:buClr>
              <a:buSzTx/>
              <a:buFont typeface="Arial" panose="020B0604020202020204" pitchFamily="34" charset="0"/>
              <a:buChar char="•"/>
              <a:tabLst/>
              <a:defRPr/>
            </a:pPr>
            <a:r>
              <a:rPr lang="en-US" sz="1100">
                <a:solidFill>
                  <a:srgbClr val="000000"/>
                </a:solidFill>
                <a:latin typeface="Calibri Light" panose="020F0302020204030204"/>
              </a:rPr>
              <a:t>Automated validation of data using SFTP &amp; Salesforce data through Appian Portal, leading to increased trust on survey data</a:t>
            </a:r>
          </a:p>
        </p:txBody>
      </p:sp>
      <p:sp>
        <p:nvSpPr>
          <p:cNvPr id="78" name="Text Placeholder 23">
            <a:extLst>
              <a:ext uri="{FF2B5EF4-FFF2-40B4-BE49-F238E27FC236}">
                <a16:creationId xmlns:a16="http://schemas.microsoft.com/office/drawing/2014/main" id="{A4362AD2-F9A3-7C54-2206-47DC8241154B}"/>
              </a:ext>
            </a:extLst>
          </p:cNvPr>
          <p:cNvSpPr txBox="1">
            <a:spLocks/>
          </p:cNvSpPr>
          <p:nvPr/>
        </p:nvSpPr>
        <p:spPr>
          <a:xfrm>
            <a:off x="9252212" y="1570034"/>
            <a:ext cx="2677207" cy="28241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tx2"/>
              </a:buClr>
              <a:buFontTx/>
              <a:buNone/>
              <a:defRPr sz="1600" b="1" kern="1200">
                <a:solidFill>
                  <a:schemeClr val="tx2"/>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a:ea typeface="+mn-ea"/>
                <a:cs typeface="+mn-cs"/>
              </a:rPr>
              <a:t>Outcomes</a:t>
            </a:r>
          </a:p>
        </p:txBody>
      </p:sp>
      <p:sp>
        <p:nvSpPr>
          <p:cNvPr id="10" name="Text Placeholder 21">
            <a:extLst>
              <a:ext uri="{FF2B5EF4-FFF2-40B4-BE49-F238E27FC236}">
                <a16:creationId xmlns:a16="http://schemas.microsoft.com/office/drawing/2014/main" id="{EDCE3241-9C1C-820F-44F7-FCEEBC25586F}"/>
              </a:ext>
            </a:extLst>
          </p:cNvPr>
          <p:cNvSpPr txBox="1">
            <a:spLocks/>
          </p:cNvSpPr>
          <p:nvPr/>
        </p:nvSpPr>
        <p:spPr>
          <a:xfrm>
            <a:off x="3051156" y="3009997"/>
            <a:ext cx="2414504" cy="28241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tx2"/>
              </a:buClr>
              <a:buFontTx/>
              <a:buNone/>
              <a:defRPr sz="1600" b="1" kern="1200">
                <a:solidFill>
                  <a:schemeClr val="accent3"/>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a:ea typeface="+mn-ea"/>
                <a:cs typeface="+mn-cs"/>
              </a:rPr>
              <a:t>EXL Engagement</a:t>
            </a:r>
          </a:p>
        </p:txBody>
      </p:sp>
      <p:sp>
        <p:nvSpPr>
          <p:cNvPr id="11" name="Text Placeholder 18">
            <a:extLst>
              <a:ext uri="{FF2B5EF4-FFF2-40B4-BE49-F238E27FC236}">
                <a16:creationId xmlns:a16="http://schemas.microsoft.com/office/drawing/2014/main" id="{816ADCC2-CF62-0313-5B64-53061BCD58A6}"/>
              </a:ext>
            </a:extLst>
          </p:cNvPr>
          <p:cNvSpPr txBox="1">
            <a:spLocks/>
          </p:cNvSpPr>
          <p:nvPr/>
        </p:nvSpPr>
        <p:spPr>
          <a:xfrm>
            <a:off x="3051156" y="3425012"/>
            <a:ext cx="5971237" cy="2748120"/>
          </a:xfrm>
          <a:prstGeom prst="rect">
            <a:avLst/>
          </a:prstGeom>
        </p:spPr>
        <p:txBody>
          <a:bodyPr vert="horz" lIns="0" tIns="0" rIns="0" bIns="0" rtlCol="0">
            <a:noAutofit/>
          </a:bodyPr>
          <a:lstStyle>
            <a:lvl1pPr marL="112713" indent="-112713" algn="l" defTabSz="914400" rtl="0" eaLnBrk="1" latinLnBrk="0" hangingPunct="1">
              <a:lnSpc>
                <a:spcPct val="90000"/>
              </a:lnSpc>
              <a:spcBef>
                <a:spcPts val="200"/>
              </a:spcBef>
              <a:spcAft>
                <a:spcPts val="200"/>
              </a:spcAft>
              <a:buClr>
                <a:schemeClr val="accent3"/>
              </a:buClr>
              <a:buFont typeface="Arial" panose="020B0604020202020204" pitchFamily="34" charset="0"/>
              <a:buChar char="•"/>
              <a:defRPr sz="1100" kern="1200">
                <a:solidFill>
                  <a:schemeClr val="tx1"/>
                </a:solidFill>
                <a:latin typeface="+mj-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90000"/>
              </a:lnSpc>
              <a:spcBef>
                <a:spcPts val="200"/>
              </a:spcBef>
              <a:spcAft>
                <a:spcPts val="200"/>
              </a:spcAft>
              <a:buClr>
                <a:srgbClr val="005071"/>
              </a:buClr>
              <a:buSzTx/>
              <a:buNone/>
              <a:tabLst/>
              <a:defRPr/>
            </a:pPr>
            <a:r>
              <a:rPr lang="en-US" sz="1150" b="1">
                <a:solidFill>
                  <a:schemeClr val="accent3">
                    <a:lumMod val="50000"/>
                  </a:schemeClr>
                </a:solidFill>
                <a:latin typeface="Calibri Light" panose="020F0302020204030204"/>
              </a:rPr>
              <a:t>EXL automated survey on Appian portal</a:t>
            </a:r>
          </a:p>
          <a:p>
            <a:pPr marL="0" marR="0" lvl="0" indent="0" algn="l" defTabSz="914400" rtl="0" eaLnBrk="1" fontAlgn="auto" latinLnBrk="0" hangingPunct="1">
              <a:lnSpc>
                <a:spcPct val="90000"/>
              </a:lnSpc>
              <a:spcBef>
                <a:spcPts val="200"/>
              </a:spcBef>
              <a:spcAft>
                <a:spcPts val="200"/>
              </a:spcAft>
              <a:buClr>
                <a:srgbClr val="005071"/>
              </a:buClr>
              <a:buSzTx/>
              <a:buNone/>
              <a:tabLst/>
              <a:defRPr/>
            </a:pPr>
            <a:r>
              <a:rPr lang="en-US">
                <a:solidFill>
                  <a:srgbClr val="000000"/>
                </a:solidFill>
                <a:latin typeface="Calibri Light" panose="020F0302020204030204"/>
              </a:rPr>
              <a:t>EXL collaborated with the client to Develop IPC Client portal leveraging Appian infrastructure - EXL to own the end-to-end project from requirement finalization, solution architecting, development, testing and deployment. </a:t>
            </a:r>
          </a:p>
          <a:p>
            <a:pPr marL="112713" marR="0" lvl="0" indent="-112713"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endParaRPr lang="en-US">
              <a:solidFill>
                <a:schemeClr val="accent3">
                  <a:lumMod val="50000"/>
                </a:schemeClr>
              </a:solidFill>
              <a:latin typeface="Calibri Light" panose="020F0302020204030204"/>
            </a:endParaRPr>
          </a:p>
          <a:p>
            <a:pPr marL="0" marR="0" lvl="0" indent="0" defTabSz="914400" rtl="0" eaLnBrk="1" fontAlgn="auto" latinLnBrk="0" hangingPunct="1">
              <a:lnSpc>
                <a:spcPct val="90000"/>
              </a:lnSpc>
              <a:spcBef>
                <a:spcPts val="200"/>
              </a:spcBef>
              <a:spcAft>
                <a:spcPts val="200"/>
              </a:spcAft>
              <a:buClr>
                <a:srgbClr val="005071"/>
              </a:buClr>
              <a:buSzTx/>
              <a:buNone/>
              <a:tabLst/>
              <a:defRPr/>
            </a:pPr>
            <a:r>
              <a:rPr lang="en-US" b="1">
                <a:solidFill>
                  <a:schemeClr val="accent3">
                    <a:lumMod val="50000"/>
                  </a:schemeClr>
                </a:solidFill>
                <a:latin typeface="Calibri Light" panose="020F0302020204030204"/>
              </a:rPr>
              <a:t>The User Interface supports following functionalities:</a:t>
            </a:r>
          </a:p>
          <a:p>
            <a:pPr marL="112713" marR="0" lvl="0" indent="-112713"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endParaRPr lang="en-US">
              <a:solidFill>
                <a:srgbClr val="000000"/>
              </a:solidFill>
              <a:latin typeface="Calibri Light" panose="020F0302020204030204"/>
            </a:endParaRPr>
          </a:p>
          <a:p>
            <a:pPr marL="112713" marR="0" lvl="0" indent="-112713"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lang="en-US">
                <a:solidFill>
                  <a:srgbClr val="000000"/>
                </a:solidFill>
                <a:latin typeface="Calibri Light" panose="020F0302020204030204"/>
              </a:rPr>
              <a:t>Data validations based on data from Salesforce and the client’s DB</a:t>
            </a:r>
          </a:p>
          <a:p>
            <a:pPr marL="112713" marR="0" lvl="0" indent="-112713"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lang="en-US">
                <a:solidFill>
                  <a:srgbClr val="000000"/>
                </a:solidFill>
                <a:latin typeface="Calibri Light" panose="020F0302020204030204"/>
              </a:rPr>
              <a:t>Submitting the entered data to the Appian database.</a:t>
            </a:r>
          </a:p>
          <a:p>
            <a:pPr marL="112713" marR="0" lvl="0" indent="-112713"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lang="en-US">
                <a:solidFill>
                  <a:srgbClr val="000000"/>
                </a:solidFill>
                <a:latin typeface="Calibri Light" panose="020F0302020204030204"/>
              </a:rPr>
              <a:t>Email Nudge for requests that are not completed on time.</a:t>
            </a:r>
          </a:p>
          <a:p>
            <a:pPr marL="112713" marR="0" lvl="0" indent="-112713"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lang="en-US">
                <a:solidFill>
                  <a:srgbClr val="000000"/>
                </a:solidFill>
                <a:latin typeface="Calibri Light" panose="020F0302020204030204"/>
              </a:rPr>
              <a:t>Forms for each of the following services: Onboarding &amp; Hiring, </a:t>
            </a:r>
            <a:r>
              <a:rPr lang="en-US" err="1">
                <a:solidFill>
                  <a:srgbClr val="000000"/>
                </a:solidFill>
                <a:latin typeface="Calibri Light" panose="020F0302020204030204"/>
              </a:rPr>
              <a:t>Patroll</a:t>
            </a:r>
            <a:r>
              <a:rPr lang="en-US">
                <a:solidFill>
                  <a:srgbClr val="000000"/>
                </a:solidFill>
                <a:latin typeface="Calibri Light" panose="020F0302020204030204"/>
              </a:rPr>
              <a:t>, WOTC, </a:t>
            </a:r>
            <a:r>
              <a:rPr lang="en-US" err="1">
                <a:solidFill>
                  <a:srgbClr val="000000"/>
                </a:solidFill>
                <a:latin typeface="Calibri Light" panose="020F0302020204030204"/>
              </a:rPr>
              <a:t>E-verify</a:t>
            </a:r>
            <a:r>
              <a:rPr lang="en-US">
                <a:solidFill>
                  <a:srgbClr val="000000"/>
                </a:solidFill>
                <a:latin typeface="Calibri Light" panose="020F0302020204030204"/>
              </a:rPr>
              <a:t>, BG Check</a:t>
            </a:r>
          </a:p>
          <a:p>
            <a:pPr marL="112713" marR="0" lvl="0" indent="-112713"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lang="en-US">
                <a:solidFill>
                  <a:srgbClr val="000000"/>
                </a:solidFill>
                <a:latin typeface="Calibri Light" panose="020F0302020204030204"/>
              </a:rPr>
              <a:t>Submission success page – Notifying completion of action / anticipated next steps</a:t>
            </a:r>
          </a:p>
          <a:p>
            <a:pPr marL="112713" marR="0" lvl="0" indent="-112713"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lang="en-US">
                <a:solidFill>
                  <a:srgbClr val="000000"/>
                </a:solidFill>
                <a:latin typeface="Calibri Light" panose="020F0302020204030204"/>
              </a:rPr>
              <a:t>Action pending screen – Screen notifying pending action for the user</a:t>
            </a:r>
          </a:p>
          <a:p>
            <a:pPr marL="112713" marR="0" lvl="0" indent="-112713"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lang="en-US">
                <a:solidFill>
                  <a:srgbClr val="000000"/>
                </a:solidFill>
                <a:latin typeface="Calibri Light" panose="020F0302020204030204"/>
              </a:rPr>
              <a:t>Dashboard/ Reporting – Audit trail, Reporting of Request status etc.   .</a:t>
            </a:r>
          </a:p>
        </p:txBody>
      </p:sp>
    </p:spTree>
    <p:extLst>
      <p:ext uri="{BB962C8B-B14F-4D97-AF65-F5344CB8AC3E}">
        <p14:creationId xmlns:p14="http://schemas.microsoft.com/office/powerpoint/2010/main" val="40996983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2F1CD-B3A6-0C47-037B-CA6D6AC8F7DD}"/>
            </a:ext>
          </a:extLst>
        </p:cNvPr>
        <p:cNvGrpSpPr/>
        <p:nvPr/>
      </p:nvGrpSpPr>
      <p:grpSpPr>
        <a:xfrm>
          <a:off x="0" y="0"/>
          <a:ext cx="0" cy="0"/>
          <a:chOff x="0" y="0"/>
          <a:chExt cx="0" cy="0"/>
        </a:xfrm>
      </p:grpSpPr>
      <p:sp>
        <p:nvSpPr>
          <p:cNvPr id="14" name="Text Placeholder 13">
            <a:extLst>
              <a:ext uri="{FF2B5EF4-FFF2-40B4-BE49-F238E27FC236}">
                <a16:creationId xmlns:a16="http://schemas.microsoft.com/office/drawing/2014/main" id="{35C85F6E-A606-4E21-4541-054680DE8235}"/>
              </a:ext>
            </a:extLst>
          </p:cNvPr>
          <p:cNvSpPr>
            <a:spLocks noGrp="1"/>
          </p:cNvSpPr>
          <p:nvPr>
            <p:ph type="body" sz="quarter" idx="10"/>
          </p:nvPr>
        </p:nvSpPr>
        <p:spPr/>
        <p:txBody>
          <a:bodyPr/>
          <a:lstStyle/>
          <a:p>
            <a:r>
              <a:rPr lang="en-US" sz="3200" kern="0">
                <a:cs typeface="Calibri Light" panose="020F0302020204030204" pitchFamily="34" charset="0"/>
              </a:rPr>
              <a:t>Appian based Digital Policy Management solution</a:t>
            </a:r>
            <a:endParaRPr lang="en-US" sz="3200"/>
          </a:p>
        </p:txBody>
      </p:sp>
      <p:sp>
        <p:nvSpPr>
          <p:cNvPr id="15" name="Text Placeholder 14">
            <a:extLst>
              <a:ext uri="{FF2B5EF4-FFF2-40B4-BE49-F238E27FC236}">
                <a16:creationId xmlns:a16="http://schemas.microsoft.com/office/drawing/2014/main" id="{D0B33B8B-54DE-258C-745D-5C8DFE24F6B0}"/>
              </a:ext>
            </a:extLst>
          </p:cNvPr>
          <p:cNvSpPr>
            <a:spLocks noGrp="1"/>
          </p:cNvSpPr>
          <p:nvPr>
            <p:ph type="body" sz="quarter" idx="12"/>
          </p:nvPr>
        </p:nvSpPr>
        <p:spPr/>
        <p:txBody>
          <a:bodyPr vert="horz" lIns="0" tIns="0" rIns="0" bIns="0" rtlCol="0" anchor="t">
            <a:noAutofit/>
          </a:bodyPr>
          <a:lstStyle/>
          <a:p>
            <a:r>
              <a:rPr lang="en-US" kern="0">
                <a:solidFill>
                  <a:schemeClr val="tx1"/>
                </a:solidFill>
                <a:latin typeface="+mn-lt"/>
              </a:rPr>
              <a:t>Enterprise Appian Implementation and Maintenance | Case Study </a:t>
            </a:r>
            <a:r>
              <a:rPr lang="en-US" kern="0">
                <a:solidFill>
                  <a:schemeClr val="tx1"/>
                </a:solidFill>
              </a:rPr>
              <a:t>1.2</a:t>
            </a:r>
            <a:r>
              <a:rPr lang="en-US" kern="0">
                <a:solidFill>
                  <a:schemeClr val="tx1"/>
                </a:solidFill>
                <a:latin typeface="+mn-lt"/>
              </a:rPr>
              <a:t> </a:t>
            </a:r>
          </a:p>
        </p:txBody>
      </p:sp>
      <p:sp>
        <p:nvSpPr>
          <p:cNvPr id="16" name="Text Placeholder 15">
            <a:extLst>
              <a:ext uri="{FF2B5EF4-FFF2-40B4-BE49-F238E27FC236}">
                <a16:creationId xmlns:a16="http://schemas.microsoft.com/office/drawing/2014/main" id="{F7C03DD6-551F-B365-20B0-8FF022312967}"/>
              </a:ext>
            </a:extLst>
          </p:cNvPr>
          <p:cNvSpPr>
            <a:spLocks noGrp="1"/>
          </p:cNvSpPr>
          <p:nvPr>
            <p:ph type="body" sz="quarter" idx="13"/>
          </p:nvPr>
        </p:nvSpPr>
        <p:spPr/>
        <p:txBody>
          <a:bodyPr/>
          <a:lstStyle/>
          <a:p>
            <a:r>
              <a:rPr lang="en-US"/>
              <a:t>Client</a:t>
            </a:r>
          </a:p>
        </p:txBody>
      </p:sp>
      <p:sp>
        <p:nvSpPr>
          <p:cNvPr id="17" name="Text Placeholder 16">
            <a:extLst>
              <a:ext uri="{FF2B5EF4-FFF2-40B4-BE49-F238E27FC236}">
                <a16:creationId xmlns:a16="http://schemas.microsoft.com/office/drawing/2014/main" id="{75CCBB85-3850-424A-1F48-EFF03188CF7B}"/>
              </a:ext>
            </a:extLst>
          </p:cNvPr>
          <p:cNvSpPr>
            <a:spLocks noGrp="1"/>
          </p:cNvSpPr>
          <p:nvPr>
            <p:ph type="body" sz="quarter" idx="14"/>
          </p:nvPr>
        </p:nvSpPr>
        <p:spPr>
          <a:xfrm>
            <a:off x="461388" y="1924655"/>
            <a:ext cx="2196206" cy="282411"/>
          </a:xfrm>
        </p:spPr>
        <p:txBody>
          <a:bodyPr/>
          <a:lstStyle/>
          <a:p>
            <a:r>
              <a:rPr lang="en-US"/>
              <a:t>Top Global Broker</a:t>
            </a:r>
          </a:p>
        </p:txBody>
      </p:sp>
      <p:sp>
        <p:nvSpPr>
          <p:cNvPr id="18" name="Text Placeholder 17">
            <a:extLst>
              <a:ext uri="{FF2B5EF4-FFF2-40B4-BE49-F238E27FC236}">
                <a16:creationId xmlns:a16="http://schemas.microsoft.com/office/drawing/2014/main" id="{A93FEC91-2BD0-0A14-3DEA-B7617D46F402}"/>
              </a:ext>
            </a:extLst>
          </p:cNvPr>
          <p:cNvSpPr>
            <a:spLocks noGrp="1"/>
          </p:cNvSpPr>
          <p:nvPr>
            <p:ph type="body" sz="quarter" idx="15"/>
          </p:nvPr>
        </p:nvSpPr>
        <p:spPr>
          <a:xfrm>
            <a:off x="456436" y="2402964"/>
            <a:ext cx="2201157" cy="282410"/>
          </a:xfrm>
        </p:spPr>
        <p:txBody>
          <a:bodyPr/>
          <a:lstStyle/>
          <a:p>
            <a:r>
              <a:rPr lang="en-US"/>
              <a:t>Client Challenges</a:t>
            </a:r>
          </a:p>
        </p:txBody>
      </p:sp>
      <p:sp>
        <p:nvSpPr>
          <p:cNvPr id="19" name="Text Placeholder 18">
            <a:extLst>
              <a:ext uri="{FF2B5EF4-FFF2-40B4-BE49-F238E27FC236}">
                <a16:creationId xmlns:a16="http://schemas.microsoft.com/office/drawing/2014/main" id="{1381FF6B-87AA-D9CB-2CDA-9759C4511E4D}"/>
              </a:ext>
            </a:extLst>
          </p:cNvPr>
          <p:cNvSpPr>
            <a:spLocks noGrp="1"/>
          </p:cNvSpPr>
          <p:nvPr>
            <p:ph type="body" sz="quarter" idx="16"/>
          </p:nvPr>
        </p:nvSpPr>
        <p:spPr>
          <a:xfrm>
            <a:off x="461388" y="2761512"/>
            <a:ext cx="2201157" cy="1891188"/>
          </a:xfrm>
        </p:spPr>
        <p:txBody>
          <a:bodyPr/>
          <a:lstStyle/>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The legacy SharePoint application offered limited automation, resulting in error-prone manual processing.</a:t>
            </a:r>
          </a:p>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Several features desired by the business were unavailable in the existing solution, such as a lack of visibility around Service Level Agreements (SLAs).</a:t>
            </a:r>
          </a:p>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Disparate data sources and siloed tracking methods remained key challenges for client executives.</a:t>
            </a:r>
          </a:p>
        </p:txBody>
      </p:sp>
      <p:sp>
        <p:nvSpPr>
          <p:cNvPr id="20" name="Text Placeholder 19">
            <a:extLst>
              <a:ext uri="{FF2B5EF4-FFF2-40B4-BE49-F238E27FC236}">
                <a16:creationId xmlns:a16="http://schemas.microsoft.com/office/drawing/2014/main" id="{8FD80E16-F1C1-B743-3043-4441BDADDC11}"/>
              </a:ext>
            </a:extLst>
          </p:cNvPr>
          <p:cNvSpPr>
            <a:spLocks noGrp="1"/>
          </p:cNvSpPr>
          <p:nvPr>
            <p:ph type="body" sz="quarter" idx="17"/>
          </p:nvPr>
        </p:nvSpPr>
        <p:spPr>
          <a:xfrm>
            <a:off x="3054221" y="1570034"/>
            <a:ext cx="2975104" cy="282410"/>
          </a:xfrm>
        </p:spPr>
        <p:txBody>
          <a:bodyPr/>
          <a:lstStyle/>
          <a:p>
            <a:r>
              <a:rPr lang="en-US"/>
              <a:t>EXL Responsibilities</a:t>
            </a:r>
          </a:p>
        </p:txBody>
      </p:sp>
      <p:sp>
        <p:nvSpPr>
          <p:cNvPr id="22" name="Text Placeholder 21">
            <a:extLst>
              <a:ext uri="{FF2B5EF4-FFF2-40B4-BE49-F238E27FC236}">
                <a16:creationId xmlns:a16="http://schemas.microsoft.com/office/drawing/2014/main" id="{97888547-49EE-D18D-9133-9BFED048FE36}"/>
              </a:ext>
            </a:extLst>
          </p:cNvPr>
          <p:cNvSpPr>
            <a:spLocks noGrp="1"/>
          </p:cNvSpPr>
          <p:nvPr>
            <p:ph type="body" sz="quarter" idx="19"/>
          </p:nvPr>
        </p:nvSpPr>
        <p:spPr>
          <a:xfrm>
            <a:off x="3054221" y="2618281"/>
            <a:ext cx="2414504" cy="282410"/>
          </a:xfrm>
        </p:spPr>
        <p:txBody>
          <a:bodyPr/>
          <a:lstStyle/>
          <a:p>
            <a:r>
              <a:rPr lang="en-US"/>
              <a:t>EXL Solution</a:t>
            </a:r>
          </a:p>
        </p:txBody>
      </p:sp>
      <p:sp>
        <p:nvSpPr>
          <p:cNvPr id="2" name="Text Placeholder 17">
            <a:extLst>
              <a:ext uri="{FF2B5EF4-FFF2-40B4-BE49-F238E27FC236}">
                <a16:creationId xmlns:a16="http://schemas.microsoft.com/office/drawing/2014/main" id="{C3487F8A-5CB0-C4BA-FF82-ACD578036704}"/>
              </a:ext>
            </a:extLst>
          </p:cNvPr>
          <p:cNvSpPr txBox="1">
            <a:spLocks/>
          </p:cNvSpPr>
          <p:nvPr/>
        </p:nvSpPr>
        <p:spPr>
          <a:xfrm>
            <a:off x="458798" y="4853941"/>
            <a:ext cx="2201157" cy="28241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tx2"/>
              </a:buClr>
              <a:buFontTx/>
              <a:buNone/>
              <a:defRPr sz="1600" b="1" kern="1200">
                <a:solidFill>
                  <a:schemeClr val="accent3"/>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a:ea typeface="+mn-ea"/>
                <a:cs typeface="+mn-cs"/>
              </a:rPr>
              <a:t>EXL Engagement</a:t>
            </a:r>
          </a:p>
        </p:txBody>
      </p:sp>
      <p:sp>
        <p:nvSpPr>
          <p:cNvPr id="3" name="Text Placeholder 18">
            <a:extLst>
              <a:ext uri="{FF2B5EF4-FFF2-40B4-BE49-F238E27FC236}">
                <a16:creationId xmlns:a16="http://schemas.microsoft.com/office/drawing/2014/main" id="{F8094EDF-BD51-8BB5-DB01-F5AA5D9ABEAF}"/>
              </a:ext>
            </a:extLst>
          </p:cNvPr>
          <p:cNvSpPr txBox="1">
            <a:spLocks/>
          </p:cNvSpPr>
          <p:nvPr/>
        </p:nvSpPr>
        <p:spPr>
          <a:xfrm>
            <a:off x="456435" y="5207146"/>
            <a:ext cx="2201157" cy="769633"/>
          </a:xfrm>
          <a:prstGeom prst="rect">
            <a:avLst/>
          </a:prstGeom>
        </p:spPr>
        <p:txBody>
          <a:bodyPr vert="horz" lIns="0" tIns="0" rIns="0" bIns="0" rtlCol="0">
            <a:noAutofit/>
          </a:bodyPr>
          <a:lstStyle>
            <a:lvl1pPr marL="112713" indent="-112713" algn="l" defTabSz="914400" rtl="0" eaLnBrk="1" latinLnBrk="0" hangingPunct="1">
              <a:lnSpc>
                <a:spcPct val="90000"/>
              </a:lnSpc>
              <a:spcBef>
                <a:spcPts val="200"/>
              </a:spcBef>
              <a:spcAft>
                <a:spcPts val="200"/>
              </a:spcAft>
              <a:buClr>
                <a:schemeClr val="accent3"/>
              </a:buClr>
              <a:buFont typeface="Arial" panose="020B0604020202020204" pitchFamily="34" charset="0"/>
              <a:buChar char="•"/>
              <a:defRPr sz="1100" kern="1200">
                <a:solidFill>
                  <a:schemeClr val="tx1"/>
                </a:solidFill>
                <a:latin typeface="+mj-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None/>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Build and Deploy Workflow automations at scale – multiple use cases across Geos and LOBs -  working in partnership with client’s business, transformation and IT teams</a:t>
            </a:r>
          </a:p>
        </p:txBody>
      </p:sp>
      <p:grpSp>
        <p:nvGrpSpPr>
          <p:cNvPr id="53" name="Group 52">
            <a:extLst>
              <a:ext uri="{FF2B5EF4-FFF2-40B4-BE49-F238E27FC236}">
                <a16:creationId xmlns:a16="http://schemas.microsoft.com/office/drawing/2014/main" id="{0E89AE66-E69C-E5B9-5049-4AD7EE55DF09}"/>
              </a:ext>
            </a:extLst>
          </p:cNvPr>
          <p:cNvGrpSpPr/>
          <p:nvPr/>
        </p:nvGrpSpPr>
        <p:grpSpPr>
          <a:xfrm>
            <a:off x="3054221" y="1924656"/>
            <a:ext cx="5970823" cy="414476"/>
            <a:chOff x="3317137" y="1827736"/>
            <a:chExt cx="6109897" cy="507811"/>
          </a:xfrm>
          <a:noFill/>
        </p:grpSpPr>
        <p:sp>
          <p:nvSpPr>
            <p:cNvPr id="54" name="Pentagon 65">
              <a:extLst>
                <a:ext uri="{FF2B5EF4-FFF2-40B4-BE49-F238E27FC236}">
                  <a16:creationId xmlns:a16="http://schemas.microsoft.com/office/drawing/2014/main" id="{D5BFE333-5C83-BDDC-4B29-EA4C958B038E}"/>
                </a:ext>
              </a:extLst>
            </p:cNvPr>
            <p:cNvSpPr/>
            <p:nvPr/>
          </p:nvSpPr>
          <p:spPr>
            <a:xfrm>
              <a:off x="3317137" y="1827736"/>
              <a:ext cx="1929722" cy="507811"/>
            </a:xfrm>
            <a:prstGeom prst="homePlate">
              <a:avLst/>
            </a:prstGeom>
            <a:grpFill/>
            <a:ln w="952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Assessment and Planning</a:t>
              </a:r>
            </a:p>
          </p:txBody>
        </p:sp>
        <p:sp>
          <p:nvSpPr>
            <p:cNvPr id="55" name="Chevron 66">
              <a:extLst>
                <a:ext uri="{FF2B5EF4-FFF2-40B4-BE49-F238E27FC236}">
                  <a16:creationId xmlns:a16="http://schemas.microsoft.com/office/drawing/2014/main" id="{64DB09A2-7120-F2FC-E94E-C4BF8060DAA7}"/>
                </a:ext>
              </a:extLst>
            </p:cNvPr>
            <p:cNvSpPr/>
            <p:nvPr/>
          </p:nvSpPr>
          <p:spPr>
            <a:xfrm>
              <a:off x="5040183" y="1827736"/>
              <a:ext cx="1370604" cy="507811"/>
            </a:xfrm>
            <a:prstGeom prst="chevron">
              <a:avLst/>
            </a:prstGeom>
            <a:grpFill/>
            <a:ln w="952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Solution design</a:t>
              </a:r>
            </a:p>
          </p:txBody>
        </p:sp>
        <p:sp>
          <p:nvSpPr>
            <p:cNvPr id="56" name="Chevron 67">
              <a:extLst>
                <a:ext uri="{FF2B5EF4-FFF2-40B4-BE49-F238E27FC236}">
                  <a16:creationId xmlns:a16="http://schemas.microsoft.com/office/drawing/2014/main" id="{75121A1B-4478-662C-FF99-BC29A0A3B3C5}"/>
                </a:ext>
              </a:extLst>
            </p:cNvPr>
            <p:cNvSpPr/>
            <p:nvPr/>
          </p:nvSpPr>
          <p:spPr>
            <a:xfrm>
              <a:off x="6204111" y="1827736"/>
              <a:ext cx="1852262" cy="507811"/>
            </a:xfrm>
            <a:prstGeom prst="chevron">
              <a:avLst/>
            </a:prstGeom>
            <a:grpFill/>
            <a:ln w="952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Development and implementation</a:t>
              </a:r>
            </a:p>
          </p:txBody>
        </p:sp>
        <p:sp>
          <p:nvSpPr>
            <p:cNvPr id="57" name="Chevron 68">
              <a:extLst>
                <a:ext uri="{FF2B5EF4-FFF2-40B4-BE49-F238E27FC236}">
                  <a16:creationId xmlns:a16="http://schemas.microsoft.com/office/drawing/2014/main" id="{2ED08F74-F5D4-684D-F7AE-38EDFCA9C620}"/>
                </a:ext>
              </a:extLst>
            </p:cNvPr>
            <p:cNvSpPr/>
            <p:nvPr/>
          </p:nvSpPr>
          <p:spPr>
            <a:xfrm>
              <a:off x="7849696" y="1827736"/>
              <a:ext cx="1577338" cy="507811"/>
            </a:xfrm>
            <a:prstGeom prst="chevron">
              <a:avLst/>
            </a:prstGeom>
            <a:grpFill/>
            <a:ln w="952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Support and maintenance</a:t>
              </a:r>
            </a:p>
          </p:txBody>
        </p:sp>
      </p:grpSp>
      <p:sp>
        <p:nvSpPr>
          <p:cNvPr id="78" name="Text Placeholder 23">
            <a:extLst>
              <a:ext uri="{FF2B5EF4-FFF2-40B4-BE49-F238E27FC236}">
                <a16:creationId xmlns:a16="http://schemas.microsoft.com/office/drawing/2014/main" id="{91DCCDD5-9AA7-7AE0-285A-0BC4269164B4}"/>
              </a:ext>
            </a:extLst>
          </p:cNvPr>
          <p:cNvSpPr txBox="1">
            <a:spLocks/>
          </p:cNvSpPr>
          <p:nvPr/>
        </p:nvSpPr>
        <p:spPr>
          <a:xfrm>
            <a:off x="9252212" y="1570034"/>
            <a:ext cx="2677207" cy="28241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tx2"/>
              </a:buClr>
              <a:buFontTx/>
              <a:buNone/>
              <a:defRPr sz="1600" b="1" kern="1200">
                <a:solidFill>
                  <a:schemeClr val="tx2"/>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a:ea typeface="+mn-ea"/>
                <a:cs typeface="+mn-cs"/>
              </a:rPr>
              <a:t>Outcomes</a:t>
            </a:r>
          </a:p>
        </p:txBody>
      </p:sp>
      <p:sp>
        <p:nvSpPr>
          <p:cNvPr id="5" name="TextBox 4">
            <a:extLst>
              <a:ext uri="{FF2B5EF4-FFF2-40B4-BE49-F238E27FC236}">
                <a16:creationId xmlns:a16="http://schemas.microsoft.com/office/drawing/2014/main" id="{B3B93E62-05A6-5332-AE23-DCCA6A43FC41}"/>
              </a:ext>
            </a:extLst>
          </p:cNvPr>
          <p:cNvSpPr txBox="1"/>
          <p:nvPr/>
        </p:nvSpPr>
        <p:spPr>
          <a:xfrm>
            <a:off x="3054221" y="3179840"/>
            <a:ext cx="6068008" cy="2539157"/>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alibri Light" panose="020F0302020204030204"/>
                <a:ea typeface="+mn-ea"/>
                <a:cs typeface="+mn-cs"/>
              </a:rPr>
              <a:t>EXL replaced legacy system with a state-of-the-art Digital Policy Management workflow which enables all features of the existing application as well as offers a secure, stable, robust, and scalable environment – compliant with industry standards. </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alibri Light" panose="020F0302020204030204"/>
                <a:ea typeface="+mn-ea"/>
                <a:cs typeface="+mn-cs"/>
              </a:rPr>
              <a:t>It also includes additional features to improve controls, reduce errors and streamline process such as automated endorsement / renewal creation leveraging integration with CRM system, bulk request creation and cancellation for improved efficiency, automated work allocation and real time tracking of SLAs. </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alibri Light" panose="020F0302020204030204"/>
                <a:ea typeface="+mn-ea"/>
                <a:cs typeface="+mn-cs"/>
              </a:rPr>
              <a:t>New solution is multilingual (English, Spanish &amp; Portuguese) and can handle multi-currency formats. The solution is equipped with pre-defined email template and automated notification management</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alibri Light" panose="020F0302020204030204"/>
                <a:ea typeface="+mn-ea"/>
                <a:cs typeface="+mn-cs"/>
              </a:rPr>
              <a:t>To ensure seamless business operations and switch-over, the team migrated ~7,500 workflow cases and ~45K documents from legacy application to new application</a:t>
            </a:r>
          </a:p>
        </p:txBody>
      </p:sp>
      <p:sp>
        <p:nvSpPr>
          <p:cNvPr id="7" name="TextBox 6">
            <a:extLst>
              <a:ext uri="{FF2B5EF4-FFF2-40B4-BE49-F238E27FC236}">
                <a16:creationId xmlns:a16="http://schemas.microsoft.com/office/drawing/2014/main" id="{217B1446-AA72-E719-D542-8C24ED788F9F}"/>
              </a:ext>
            </a:extLst>
          </p:cNvPr>
          <p:cNvSpPr txBox="1"/>
          <p:nvPr/>
        </p:nvSpPr>
        <p:spPr>
          <a:xfrm>
            <a:off x="9252212" y="1914429"/>
            <a:ext cx="2729256" cy="227754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B4D0A"/>
                </a:solidFill>
                <a:effectLst/>
                <a:uLnTx/>
                <a:uFillTx/>
                <a:latin typeface="Calibri" panose="020F0502020204030204"/>
                <a:ea typeface="+mn-ea"/>
                <a:cs typeface="+mn-cs"/>
              </a:rPr>
              <a:t>$~759K Cost Avoidance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through migration to new digital platform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B4D0A"/>
                </a:solidFill>
                <a:effectLst/>
                <a:uLnTx/>
                <a:uFillTx/>
                <a:latin typeface="Calibri" panose="020F0502020204030204"/>
                <a:ea typeface="+mn-ea"/>
                <a:cs typeface="+mn-cs"/>
              </a:rPr>
              <a:t>Improvement </a:t>
            </a: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In process tracking with enhanced reporting and controls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B4D0A"/>
                </a:solidFill>
                <a:effectLst/>
                <a:uLnTx/>
                <a:uFillTx/>
                <a:latin typeface="Calibri" panose="020F0502020204030204"/>
                <a:ea typeface="+mn-ea"/>
                <a:cs typeface="+mn-cs"/>
              </a:rPr>
              <a:t>Standardization </a:t>
            </a: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Of reporting Dashboard for better visibility to Client Leadership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B4D0A"/>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B4D0A"/>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B4D0A"/>
              </a:solidFill>
              <a:effectLst/>
              <a:uLnTx/>
              <a:uFillTx/>
              <a:latin typeface="Calibri Light" panose="020F0302020204030204"/>
              <a:ea typeface="+mn-ea"/>
              <a:cs typeface="+mn-cs"/>
            </a:endParaRPr>
          </a:p>
        </p:txBody>
      </p:sp>
      <p:sp>
        <p:nvSpPr>
          <p:cNvPr id="8" name="Rectangle 7">
            <a:extLst>
              <a:ext uri="{FF2B5EF4-FFF2-40B4-BE49-F238E27FC236}">
                <a16:creationId xmlns:a16="http://schemas.microsoft.com/office/drawing/2014/main" id="{67E1E48C-A417-436E-B66A-B68C6CF192DA}"/>
              </a:ext>
            </a:extLst>
          </p:cNvPr>
          <p:cNvSpPr/>
          <p:nvPr/>
        </p:nvSpPr>
        <p:spPr>
          <a:xfrm>
            <a:off x="9350255" y="3744223"/>
            <a:ext cx="2677207" cy="1974774"/>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Light" panose="020F03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000000"/>
                </a:solidFill>
                <a:effectLst/>
                <a:uLnTx/>
                <a:uFillTx/>
                <a:latin typeface="Calibri Light" panose="020F0302020204030204"/>
                <a:ea typeface="+mn-ea"/>
                <a:cs typeface="+mn-cs"/>
              </a:rPr>
              <a:t>“Congratulations and thanks a lot for your leadership and commitment, it is a big achievement for our region, and I hope that this could also be a good example and solution globally.  Congratulations to the entire Project Team!”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Light" panose="020F03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srgbClr val="000000"/>
                </a:solidFill>
                <a:effectLst/>
                <a:uLnTx/>
                <a:uFillTx/>
                <a:latin typeface="Calibri Light" panose="020F0302020204030204"/>
                <a:ea typeface="+mn-ea"/>
                <a:cs typeface="+mn-cs"/>
              </a:rPr>
              <a:t>COO, LATAM Region</a:t>
            </a:r>
            <a:endParaRPr kumimoji="0" lang="en-US" sz="1800" b="1" i="1" u="none" strike="noStrike" kern="1200" cap="none" spc="0" normalizeH="0" baseline="0" noProof="0">
              <a:ln>
                <a:noFill/>
              </a:ln>
              <a:solidFill>
                <a:srgbClr val="000000"/>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3974478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E9910580-956B-E3D8-895B-F5FD1DA17565}"/>
              </a:ext>
            </a:extLst>
          </p:cNvPr>
          <p:cNvPicPr>
            <a:picLocks noChangeAspect="1"/>
          </p:cNvPicPr>
          <p:nvPr/>
        </p:nvPicPr>
        <p:blipFill rotWithShape="1">
          <a:blip r:embed="rId2"/>
          <a:srcRect l="7471" t="41120" r="78600" b="41281"/>
          <a:stretch/>
        </p:blipFill>
        <p:spPr>
          <a:xfrm>
            <a:off x="6538899" y="1490147"/>
            <a:ext cx="1698199" cy="1206974"/>
          </a:xfrm>
          <a:prstGeom prst="rect">
            <a:avLst/>
          </a:prstGeom>
        </p:spPr>
      </p:pic>
      <p:sp>
        <p:nvSpPr>
          <p:cNvPr id="5" name="Title 4">
            <a:extLst>
              <a:ext uri="{FF2B5EF4-FFF2-40B4-BE49-F238E27FC236}">
                <a16:creationId xmlns:a16="http://schemas.microsoft.com/office/drawing/2014/main" id="{18ADC39E-F110-42FF-ACEC-B6B42B78C8AD}"/>
              </a:ext>
            </a:extLst>
          </p:cNvPr>
          <p:cNvSpPr>
            <a:spLocks noGrp="1"/>
          </p:cNvSpPr>
          <p:nvPr>
            <p:ph type="ctrTitle"/>
          </p:nvPr>
        </p:nvSpPr>
        <p:spPr>
          <a:xfrm>
            <a:off x="457200" y="274320"/>
            <a:ext cx="11277600" cy="672567"/>
          </a:xfrm>
        </p:spPr>
        <p:txBody>
          <a:bodyPr vert="horz" lIns="0" tIns="0" rIns="0" bIns="0" rtlCol="0" anchor="t" anchorCtr="0">
            <a:normAutofit/>
          </a:bodyPr>
          <a:lstStyle/>
          <a:p>
            <a:r>
              <a:rPr lang="en-US" sz="2800" b="1" dirty="0">
                <a:solidFill>
                  <a:srgbClr val="FB4E0B"/>
                </a:solidFill>
                <a:latin typeface="Calibri Light" panose="020F0302020204030204"/>
                <a:ea typeface="+mn-ea"/>
                <a:cs typeface="Calibri" panose="020F0502020204030204" pitchFamily="34" charset="0"/>
              </a:rPr>
              <a:t>Recognized as a data and AI leader across industries</a:t>
            </a:r>
          </a:p>
        </p:txBody>
      </p:sp>
      <p:pic>
        <p:nvPicPr>
          <p:cNvPr id="9" name="Picture 8">
            <a:extLst>
              <a:ext uri="{FF2B5EF4-FFF2-40B4-BE49-F238E27FC236}">
                <a16:creationId xmlns:a16="http://schemas.microsoft.com/office/drawing/2014/main" id="{87C03A2B-AFC7-F823-C2A0-7A9BD2980277}"/>
              </a:ext>
            </a:extLst>
          </p:cNvPr>
          <p:cNvPicPr>
            <a:picLocks noChangeAspect="1"/>
          </p:cNvPicPr>
          <p:nvPr/>
        </p:nvPicPr>
        <p:blipFill rotWithShape="1">
          <a:blip r:embed="rId3"/>
          <a:srcRect l="29043" t="6461"/>
          <a:stretch/>
        </p:blipFill>
        <p:spPr>
          <a:xfrm>
            <a:off x="766604" y="2109897"/>
            <a:ext cx="5945205" cy="3570509"/>
          </a:xfrm>
          <a:prstGeom prst="rect">
            <a:avLst/>
          </a:prstGeom>
        </p:spPr>
      </p:pic>
      <p:pic>
        <p:nvPicPr>
          <p:cNvPr id="11" name="Picture 10">
            <a:extLst>
              <a:ext uri="{FF2B5EF4-FFF2-40B4-BE49-F238E27FC236}">
                <a16:creationId xmlns:a16="http://schemas.microsoft.com/office/drawing/2014/main" id="{ED1F7BD9-28A2-B564-33BA-A26DC839CD3E}"/>
              </a:ext>
            </a:extLst>
          </p:cNvPr>
          <p:cNvPicPr>
            <a:picLocks noChangeAspect="1"/>
          </p:cNvPicPr>
          <p:nvPr/>
        </p:nvPicPr>
        <p:blipFill>
          <a:blip r:embed="rId4"/>
          <a:stretch>
            <a:fillRect/>
          </a:stretch>
        </p:blipFill>
        <p:spPr>
          <a:xfrm>
            <a:off x="6629536" y="4288053"/>
            <a:ext cx="1352135" cy="1056711"/>
          </a:xfrm>
          <a:prstGeom prst="rect">
            <a:avLst/>
          </a:prstGeom>
        </p:spPr>
      </p:pic>
      <p:sp>
        <p:nvSpPr>
          <p:cNvPr id="14" name="TextBox 13">
            <a:extLst>
              <a:ext uri="{FF2B5EF4-FFF2-40B4-BE49-F238E27FC236}">
                <a16:creationId xmlns:a16="http://schemas.microsoft.com/office/drawing/2014/main" id="{C5C893F3-A256-5F3E-E044-8788F1595A4B}"/>
              </a:ext>
            </a:extLst>
          </p:cNvPr>
          <p:cNvSpPr txBox="1"/>
          <p:nvPr/>
        </p:nvSpPr>
        <p:spPr>
          <a:xfrm>
            <a:off x="748744" y="1551698"/>
            <a:ext cx="10988365" cy="558199"/>
          </a:xfrm>
          <a:prstGeom prst="rect">
            <a:avLst/>
          </a:prstGeom>
          <a:noFill/>
          <a:ln w="9525">
            <a:noFill/>
            <a:miter lim="800000"/>
            <a:headEnd/>
            <a:tailEnd/>
          </a:ln>
        </p:spPr>
        <p:txBody>
          <a:bodyPr anchor="ctr" anchorCtr="0"/>
          <a:lstStyle>
            <a:defPPr>
              <a:defRPr lang="en-US"/>
            </a:defPPr>
            <a:lvl1pPr eaLnBrk="0" hangingPunct="0">
              <a:defRPr sz="1600" b="1">
                <a:solidFill>
                  <a:schemeClr val="accent1"/>
                </a:solidFill>
                <a:latin typeface="+mj-lt"/>
              </a:defRPr>
            </a:lvl1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005071"/>
                </a:solidFill>
                <a:effectLst/>
                <a:uLnTx/>
                <a:uFillTx/>
                <a:latin typeface="Calibri" panose="020F0502020204030204"/>
                <a:ea typeface="+mn-ea"/>
                <a:cs typeface="+mn-cs"/>
              </a:rPr>
              <a:t>Everest Group Analytics and Artificial Intelligence (AI) </a:t>
            </a:r>
            <a:br>
              <a:rPr kumimoji="0" lang="en-GB" sz="1800" b="1" i="0" u="none" strike="noStrike" kern="1200" cap="none" spc="0" normalizeH="0" baseline="0" noProof="0">
                <a:ln>
                  <a:noFill/>
                </a:ln>
                <a:solidFill>
                  <a:srgbClr val="005071"/>
                </a:solidFill>
                <a:effectLst/>
                <a:uLnTx/>
                <a:uFillTx/>
                <a:latin typeface="Calibri" panose="020F0502020204030204"/>
                <a:ea typeface="+mn-ea"/>
                <a:cs typeface="+mn-cs"/>
              </a:rPr>
            </a:br>
            <a:r>
              <a:rPr kumimoji="0" lang="en-GB" sz="1800" b="1" i="0" u="none" strike="noStrike" kern="1200" cap="none" spc="0" normalizeH="0" baseline="0" noProof="0">
                <a:ln>
                  <a:noFill/>
                </a:ln>
                <a:solidFill>
                  <a:srgbClr val="005071"/>
                </a:solidFill>
                <a:effectLst/>
                <a:uLnTx/>
                <a:uFillTx/>
                <a:latin typeface="Calibri" panose="020F0502020204030204"/>
                <a:ea typeface="+mn-ea"/>
                <a:cs typeface="+mn-cs"/>
              </a:rPr>
              <a:t>Services Specialists PEAK Matrix® Assessment 2024</a:t>
            </a:r>
            <a:endParaRPr kumimoji="0" lang="en-US" sz="1800" b="1" i="0" u="none" strike="noStrike" kern="1200" cap="none" spc="0" normalizeH="0" baseline="0" noProof="0">
              <a:ln>
                <a:noFill/>
              </a:ln>
              <a:solidFill>
                <a:srgbClr val="005071"/>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EA9246DC-2B02-B353-8F51-52D1A03ACA9C}"/>
              </a:ext>
            </a:extLst>
          </p:cNvPr>
          <p:cNvSpPr/>
          <p:nvPr/>
        </p:nvSpPr>
        <p:spPr>
          <a:xfrm>
            <a:off x="758857" y="6166755"/>
            <a:ext cx="6377710" cy="461665"/>
          </a:xfrm>
          <a:prstGeom prst="rect">
            <a:avLst/>
          </a:prstGeom>
        </p:spPr>
        <p:txBody>
          <a:bodyPr wrap="square" lIns="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lumMod val="50000"/>
                  </a:srgbClr>
                </a:solidFill>
                <a:effectLst/>
                <a:uLnTx/>
                <a:uFillTx/>
                <a:latin typeface="Calibri Light" panose="020F0302020204030204"/>
                <a:ea typeface="+mn-ea"/>
                <a:cs typeface="+mn-cs"/>
              </a:rPr>
              <a:t>Source: </a:t>
            </a:r>
            <a:r>
              <a:rPr kumimoji="0" lang="en-US" sz="1200" b="0" i="0" u="none" strike="noStrike" kern="0" cap="none" spc="0" normalizeH="0" baseline="0" noProof="0">
                <a:ln>
                  <a:noFill/>
                </a:ln>
                <a:solidFill>
                  <a:srgbClr val="000000"/>
                </a:solidFill>
                <a:effectLst/>
                <a:uLnTx/>
                <a:uFillTx/>
                <a:latin typeface="Calibri Light" panose="020F0302020204030204"/>
                <a:ea typeface="+mn-ea"/>
                <a:cs typeface="+mn-cs"/>
                <a:hlinkClick r:id="rId5"/>
              </a:rPr>
              <a:t>Analytics and Artificial Intelligence (AI) Services Specialists PEAK Matrix® Assessment 2024</a:t>
            </a:r>
            <a:r>
              <a:rPr kumimoji="0" lang="en-US" sz="1200" b="0" i="0" u="none" strike="noStrike" kern="0" cap="none" spc="0" normalizeH="0" baseline="0" noProof="0">
                <a:ln>
                  <a:noFill/>
                </a:ln>
                <a:solidFill>
                  <a:srgbClr val="000000"/>
                </a:solidFill>
                <a:effectLst/>
                <a:uLnTx/>
                <a:uFillTx/>
                <a:latin typeface="Calibri Light" panose="020F0302020204030204"/>
                <a:ea typeface="+mn-ea"/>
                <a:cs typeface="+mn-cs"/>
              </a:rPr>
              <a:t>, </a:t>
            </a:r>
            <a:r>
              <a:rPr kumimoji="0" lang="en-US" sz="1200" b="0" i="0" u="none" strike="noStrike" kern="0" cap="none" spc="0" normalizeH="0" baseline="0" noProof="0">
                <a:ln>
                  <a:noFill/>
                </a:ln>
                <a:solidFill>
                  <a:srgbClr val="FFFFFF">
                    <a:lumMod val="50000"/>
                  </a:srgbClr>
                </a:solidFill>
                <a:effectLst/>
                <a:uLnTx/>
                <a:uFillTx/>
                <a:latin typeface="Calibri Light" panose="020F0302020204030204"/>
                <a:ea typeface="+mn-ea"/>
                <a:cs typeface="+mn-cs"/>
              </a:rPr>
              <a:t>Everest Group, 21 March 2024. Licensed for use by EXL.</a:t>
            </a:r>
          </a:p>
        </p:txBody>
      </p:sp>
      <p:sp>
        <p:nvSpPr>
          <p:cNvPr id="4" name="TextBox 3">
            <a:extLst>
              <a:ext uri="{FF2B5EF4-FFF2-40B4-BE49-F238E27FC236}">
                <a16:creationId xmlns:a16="http://schemas.microsoft.com/office/drawing/2014/main" id="{D7A9AE04-B27B-1A5E-EA35-6890C1BB6485}"/>
              </a:ext>
            </a:extLst>
          </p:cNvPr>
          <p:cNvSpPr txBox="1"/>
          <p:nvPr/>
        </p:nvSpPr>
        <p:spPr>
          <a:xfrm>
            <a:off x="9625693" y="5041026"/>
            <a:ext cx="1786301" cy="530552"/>
          </a:xfrm>
          <a:prstGeom prst="rect">
            <a:avLst/>
          </a:prstGeom>
          <a:noFill/>
        </p:spPr>
        <p:txBody>
          <a:bodyPr wrap="square" lIns="0" tIns="0" rIns="0" bIns="0" rtlCol="0">
            <a:no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5071"/>
                </a:solidFill>
                <a:effectLst/>
                <a:uLnTx/>
                <a:uFillTx/>
                <a:latin typeface="Calibri" panose="020F0502020204030204"/>
                <a:ea typeface="+mn-ea"/>
                <a:cs typeface="+mn-cs"/>
              </a:rPr>
              <a:t>Major Player</a:t>
            </a: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Calibri" panose="020F0502020204030204"/>
                <a:ea typeface="Aptos" panose="020B0004020202020204" pitchFamily="34" charset="0"/>
                <a:cs typeface="Times New Roman" panose="02020603050405020304" pitchFamily="18" charset="0"/>
              </a:rPr>
              <a:t>IDC </a:t>
            </a:r>
            <a:r>
              <a:rPr kumimoji="0" lang="en-US" sz="900" b="0" i="0" u="none" strike="noStrike" kern="1200" cap="none" spc="0" normalizeH="0" baseline="0" noProof="0" err="1">
                <a:ln>
                  <a:noFill/>
                </a:ln>
                <a:solidFill>
                  <a:srgbClr val="000000"/>
                </a:solidFill>
                <a:effectLst/>
                <a:uLnTx/>
                <a:uFillTx/>
                <a:latin typeface="Calibri" panose="020F0502020204030204"/>
                <a:ea typeface="Aptos" panose="020B0004020202020204" pitchFamily="34" charset="0"/>
                <a:cs typeface="Times New Roman" panose="02020603050405020304" pitchFamily="18" charset="0"/>
              </a:rPr>
              <a:t>MarketScape</a:t>
            </a:r>
            <a:r>
              <a:rPr kumimoji="0" lang="en-US" sz="900" b="0" i="0" u="none" strike="noStrike" kern="1200" cap="none" spc="0" normalizeH="0" baseline="0" noProof="0">
                <a:ln>
                  <a:noFill/>
                </a:ln>
                <a:solidFill>
                  <a:srgbClr val="000000"/>
                </a:solidFill>
                <a:effectLst/>
                <a:uLnTx/>
                <a:uFillTx/>
                <a:latin typeface="Calibri" panose="020F0502020204030204"/>
                <a:ea typeface="Aptos" panose="020B0004020202020204" pitchFamily="34" charset="0"/>
                <a:cs typeface="Times New Roman" panose="02020603050405020304" pitchFamily="18" charset="0"/>
              </a:rPr>
              <a:t>: Worldwide Data Modernization Services 2024</a:t>
            </a: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1F29A167-C974-301A-5286-6F19EA8A4F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34116" y="5169142"/>
            <a:ext cx="902964" cy="274320"/>
          </a:xfrm>
          <a:prstGeom prst="rect">
            <a:avLst/>
          </a:prstGeom>
        </p:spPr>
      </p:pic>
      <p:sp>
        <p:nvSpPr>
          <p:cNvPr id="16" name="TextBox 15">
            <a:extLst>
              <a:ext uri="{FF2B5EF4-FFF2-40B4-BE49-F238E27FC236}">
                <a16:creationId xmlns:a16="http://schemas.microsoft.com/office/drawing/2014/main" id="{57F144F7-DD4A-A969-212F-9B776B3E6B3B}"/>
              </a:ext>
            </a:extLst>
          </p:cNvPr>
          <p:cNvSpPr txBox="1"/>
          <p:nvPr/>
        </p:nvSpPr>
        <p:spPr>
          <a:xfrm>
            <a:off x="9625693" y="1592946"/>
            <a:ext cx="1828800" cy="548640"/>
          </a:xfrm>
          <a:prstGeom prst="rect">
            <a:avLst/>
          </a:prstGeom>
          <a:noFill/>
        </p:spPr>
        <p:txBody>
          <a:bodyPr wrap="square" lIns="0" tIns="0" rIns="0" bIns="0" rtlCol="0" anchor="t">
            <a:no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5071"/>
                </a:solidFill>
                <a:effectLst/>
                <a:uLnTx/>
                <a:uFillTx/>
                <a:latin typeface="Calibri" panose="020F0502020204030204"/>
                <a:ea typeface="+mn-ea"/>
                <a:cs typeface="+mn-cs"/>
              </a:rPr>
              <a:t>Leader</a:t>
            </a:r>
            <a:r>
              <a:rPr kumimoji="0" lang="en-US" sz="900" b="0" i="0" u="none" strike="noStrike" kern="1200" cap="none" spc="0" normalizeH="0" baseline="0" noProof="0">
                <a:ln>
                  <a:noFill/>
                </a:ln>
                <a:solidFill>
                  <a:srgbClr val="005071"/>
                </a:solidFill>
                <a:effectLst/>
                <a:uLnTx/>
                <a:uFillTx/>
                <a:latin typeface="Calibri" panose="020F0502020204030204"/>
                <a:ea typeface="+mn-ea"/>
                <a:cs typeface="+mn-cs"/>
              </a:rPr>
              <a:t> </a:t>
            </a:r>
            <a:br>
              <a:rPr kumimoji="0" lang="en-US" sz="900" b="0" i="0" u="none" strike="noStrike" kern="1200" cap="none" spc="0" normalizeH="0" baseline="0" noProof="0">
                <a:ln>
                  <a:noFill/>
                </a:ln>
                <a:solidFill>
                  <a:srgbClr val="000000"/>
                </a:solidFill>
                <a:effectLst/>
                <a:uLnTx/>
                <a:uFillTx/>
                <a:latin typeface="Calibri" panose="020F0502020204030204"/>
                <a:ea typeface="+mn-ea"/>
                <a:cs typeface="+mn-cs"/>
              </a:rPr>
            </a:br>
            <a:r>
              <a:rPr kumimoji="0" lang="en-US" sz="900" b="0" i="0" u="none" strike="noStrike" kern="1200" cap="none" spc="0" normalizeH="0" baseline="0" noProof="0">
                <a:ln>
                  <a:noFill/>
                </a:ln>
                <a:solidFill>
                  <a:srgbClr val="000000"/>
                </a:solidFill>
                <a:effectLst/>
                <a:uLnTx/>
                <a:uFillTx/>
                <a:latin typeface="Calibri" panose="020F0502020204030204"/>
                <a:ea typeface="+mn-ea"/>
                <a:cs typeface="Times New Roman" panose="02020603050405020304" pitchFamily="18" charset="0"/>
              </a:rPr>
              <a:t>Analytics and Artificial Intelligence (AI) </a:t>
            </a:r>
            <a:br>
              <a:rPr kumimoji="0" lang="en-US" sz="900" b="0" i="0" u="none" strike="noStrike" kern="1200" cap="none" spc="0" normalizeH="0" baseline="0" noProof="0">
                <a:ln>
                  <a:noFill/>
                </a:ln>
                <a:solidFill>
                  <a:srgbClr val="000000"/>
                </a:solidFill>
                <a:effectLst/>
                <a:uLnTx/>
                <a:uFillTx/>
                <a:latin typeface="Calibri" panose="020F0502020204030204"/>
                <a:ea typeface="+mn-ea"/>
                <a:cs typeface="Times New Roman" panose="02020603050405020304" pitchFamily="18" charset="0"/>
              </a:rPr>
            </a:br>
            <a:r>
              <a:rPr kumimoji="0" lang="en-US" sz="900" b="0" i="0" u="none" strike="noStrike" kern="1200" cap="none" spc="0" normalizeH="0" baseline="0" noProof="0">
                <a:ln>
                  <a:noFill/>
                </a:ln>
                <a:solidFill>
                  <a:srgbClr val="000000"/>
                </a:solidFill>
                <a:effectLst/>
                <a:uLnTx/>
                <a:uFillTx/>
                <a:latin typeface="Calibri" panose="020F0502020204030204"/>
                <a:ea typeface="+mn-ea"/>
                <a:cs typeface="Times New Roman" panose="02020603050405020304" pitchFamily="18" charset="0"/>
              </a:rPr>
              <a:t>Services Specialists PEAK Matrix® Assessment 2024</a:t>
            </a: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E364E676-19D6-C0B2-E2D4-15D31D2D66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82678" y="1730107"/>
            <a:ext cx="1005840" cy="265533"/>
          </a:xfrm>
          <a:prstGeom prst="rect">
            <a:avLst/>
          </a:prstGeom>
        </p:spPr>
      </p:pic>
      <p:cxnSp>
        <p:nvCxnSpPr>
          <p:cNvPr id="19" name="Straight Connector 18">
            <a:extLst>
              <a:ext uri="{FF2B5EF4-FFF2-40B4-BE49-F238E27FC236}">
                <a16:creationId xmlns:a16="http://schemas.microsoft.com/office/drawing/2014/main" id="{EB133F04-F767-19D7-7E56-3DAE551C216A}"/>
              </a:ext>
            </a:extLst>
          </p:cNvPr>
          <p:cNvCxnSpPr>
            <a:cxnSpLocks/>
          </p:cNvCxnSpPr>
          <p:nvPr/>
        </p:nvCxnSpPr>
        <p:spPr>
          <a:xfrm>
            <a:off x="8220173" y="1300026"/>
            <a:ext cx="0" cy="446759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C882C74-4575-F9D4-4007-E18A77824F6E}"/>
              </a:ext>
            </a:extLst>
          </p:cNvPr>
          <p:cNvSpPr/>
          <p:nvPr/>
        </p:nvSpPr>
        <p:spPr>
          <a:xfrm>
            <a:off x="9625693" y="2569457"/>
            <a:ext cx="1828800" cy="600164"/>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5071"/>
                </a:solidFill>
                <a:effectLst/>
                <a:uLnTx/>
                <a:uFillTx/>
                <a:latin typeface="Calibri" panose="020F0502020204030204"/>
                <a:ea typeface="+mn-ea"/>
                <a:cs typeface="+mn-cs"/>
              </a:rPr>
              <a:t>Market Leader</a:t>
            </a:r>
            <a:r>
              <a:rPr kumimoji="0" lang="en-US" sz="1200" b="1" i="0" u="none" strike="noStrike" kern="1200" cap="none" spc="0" normalizeH="0" baseline="0" noProof="0">
                <a:ln>
                  <a:noFill/>
                </a:ln>
                <a:solidFill>
                  <a:srgbClr val="000000"/>
                </a:solidFill>
                <a:effectLst/>
                <a:uLnTx/>
                <a:uFillTx/>
                <a:latin typeface="Calibri" panose="020F0502020204030204"/>
                <a:ea typeface="+mn-ea"/>
                <a:cs typeface="+mn-cs"/>
              </a:rPr>
              <a:t> </a:t>
            </a:r>
            <a:br>
              <a:rPr kumimoji="0" lang="en-US" sz="1200" b="1" i="0" u="none" strike="noStrike" kern="1200" cap="none" spc="0" normalizeH="0" baseline="0" noProof="0">
                <a:ln>
                  <a:noFill/>
                </a:ln>
                <a:solidFill>
                  <a:srgbClr val="000000"/>
                </a:solidFill>
                <a:effectLst/>
                <a:uLnTx/>
                <a:uFillTx/>
                <a:latin typeface="Calibri" panose="020F0502020204030204"/>
                <a:ea typeface="+mn-ea"/>
                <a:cs typeface="+mn-cs"/>
              </a:rPr>
            </a:br>
            <a:r>
              <a:rPr kumimoji="0" lang="en-US" sz="900" b="0" i="0" u="none" strike="noStrike" kern="1200" cap="none" spc="0" normalizeH="0" baseline="0" noProof="0">
                <a:ln>
                  <a:noFill/>
                </a:ln>
                <a:solidFill>
                  <a:srgbClr val="000000"/>
                </a:solidFill>
                <a:effectLst/>
                <a:uLnTx/>
                <a:uFillTx/>
                <a:latin typeface="Calibri" panose="020F0502020204030204"/>
                <a:ea typeface="+mn-ea"/>
                <a:cs typeface="Times New Roman" panose="02020603050405020304" pitchFamily="18" charset="0"/>
              </a:rPr>
              <a:t>HFS Horizons: AADA </a:t>
            </a:r>
            <a:r>
              <a:rPr kumimoji="0" lang="en-US" sz="900" b="0" i="0" u="none" strike="noStrike" kern="1200" cap="none" spc="0" normalizeH="0" baseline="0" noProof="0" err="1">
                <a:ln>
                  <a:noFill/>
                </a:ln>
                <a:solidFill>
                  <a:srgbClr val="000000"/>
                </a:solidFill>
                <a:effectLst/>
                <a:uLnTx/>
                <a:uFillTx/>
                <a:latin typeface="Calibri" panose="020F0502020204030204"/>
                <a:ea typeface="+mn-ea"/>
                <a:cs typeface="Times New Roman" panose="02020603050405020304" pitchFamily="18" charset="0"/>
              </a:rPr>
              <a:t>Quadfecta</a:t>
            </a:r>
            <a:r>
              <a:rPr kumimoji="0" lang="en-US" sz="900" b="0" i="0" u="none" strike="noStrike" kern="1200" cap="none" spc="0" normalizeH="0" baseline="0" noProof="0">
                <a:ln>
                  <a:noFill/>
                </a:ln>
                <a:solidFill>
                  <a:srgbClr val="000000"/>
                </a:solidFill>
                <a:effectLst/>
                <a:uLnTx/>
                <a:uFillTx/>
                <a:latin typeface="Calibri" panose="020F0502020204030204"/>
                <a:ea typeface="+mn-ea"/>
                <a:cs typeface="Times New Roman" panose="02020603050405020304" pitchFamily="18" charset="0"/>
              </a:rPr>
              <a:t> Services for the Generative Enterprise 2024</a:t>
            </a:r>
          </a:p>
        </p:txBody>
      </p:sp>
      <p:pic>
        <p:nvPicPr>
          <p:cNvPr id="15" name="Picture 14">
            <a:extLst>
              <a:ext uri="{FF2B5EF4-FFF2-40B4-BE49-F238E27FC236}">
                <a16:creationId xmlns:a16="http://schemas.microsoft.com/office/drawing/2014/main" id="{3FB2B8C9-5FD2-27B5-4446-BF563DDC8A93}"/>
              </a:ext>
            </a:extLst>
          </p:cNvPr>
          <p:cNvPicPr>
            <a:picLocks noChangeAspect="1"/>
          </p:cNvPicPr>
          <p:nvPr/>
        </p:nvPicPr>
        <p:blipFill>
          <a:blip r:embed="rId8"/>
          <a:stretch>
            <a:fillRect/>
          </a:stretch>
        </p:blipFill>
        <p:spPr>
          <a:xfrm>
            <a:off x="8714649" y="2626742"/>
            <a:ext cx="541898" cy="545714"/>
          </a:xfrm>
          <a:prstGeom prst="rect">
            <a:avLst/>
          </a:prstGeom>
        </p:spPr>
      </p:pic>
      <p:sp>
        <p:nvSpPr>
          <p:cNvPr id="2" name="Rectangle 1">
            <a:extLst>
              <a:ext uri="{FF2B5EF4-FFF2-40B4-BE49-F238E27FC236}">
                <a16:creationId xmlns:a16="http://schemas.microsoft.com/office/drawing/2014/main" id="{E89F1D6F-F37D-F3FB-65B2-4595BD91DD08}"/>
              </a:ext>
            </a:extLst>
          </p:cNvPr>
          <p:cNvSpPr/>
          <p:nvPr/>
        </p:nvSpPr>
        <p:spPr>
          <a:xfrm>
            <a:off x="9625693" y="3597492"/>
            <a:ext cx="1828800" cy="1015663"/>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5071"/>
                </a:solidFill>
                <a:effectLst/>
                <a:uLnTx/>
                <a:uFillTx/>
                <a:latin typeface="Calibri" panose="020F0502020204030204"/>
                <a:ea typeface="+mn-ea"/>
                <a:cs typeface="+mn-cs"/>
              </a:rPr>
              <a:t>Leader</a:t>
            </a: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 </a:t>
            </a:r>
            <a:br>
              <a:rPr kumimoji="0" lang="en-US" sz="2400" b="0" i="0" u="none" strike="noStrike" kern="1200" cap="none" spc="0" normalizeH="0" baseline="0" noProof="0">
                <a:ln>
                  <a:noFill/>
                </a:ln>
                <a:solidFill>
                  <a:srgbClr val="000000"/>
                </a:solidFill>
                <a:effectLst/>
                <a:uLnTx/>
                <a:uFillTx/>
                <a:latin typeface="Calibri" panose="020F0502020204030204"/>
                <a:ea typeface="+mn-ea"/>
                <a:cs typeface="+mn-cs"/>
              </a:rPr>
            </a:br>
            <a:r>
              <a:rPr kumimoji="0" lang="en-US" sz="900" b="0" i="0" u="none" strike="noStrike" kern="1200" cap="none" spc="0" normalizeH="0" baseline="0" noProof="0">
                <a:ln>
                  <a:noFill/>
                </a:ln>
                <a:solidFill>
                  <a:srgbClr val="000000"/>
                </a:solidFill>
                <a:effectLst/>
                <a:uLnTx/>
                <a:uFillTx/>
                <a:latin typeface="Calibri" panose="020F0502020204030204"/>
                <a:ea typeface="+mn-ea"/>
                <a:cs typeface="Times New Roman" panose="02020603050405020304" pitchFamily="18" charset="0"/>
              </a:rPr>
              <a:t>ISG Provider Lens™ Gen AI Services 2024, Global</a:t>
            </a:r>
          </a:p>
          <a:p>
            <a:pPr marL="112713" marR="0" lvl="0" indent="-1127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Calibri" panose="020F0502020204030204"/>
                <a:ea typeface="+mn-ea"/>
                <a:cs typeface="+mn-cs"/>
              </a:rPr>
              <a:t>Strategy and Consulting Services – Mid-Size Providers</a:t>
            </a: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Times New Roman" panose="02020603050405020304" pitchFamily="18" charset="0"/>
            </a:endParaRPr>
          </a:p>
          <a:p>
            <a:pPr marL="112713" marR="0" lvl="0" indent="-1127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Calibri" panose="020F0502020204030204"/>
                <a:ea typeface="+mn-ea"/>
                <a:cs typeface="Times New Roman" panose="02020603050405020304" pitchFamily="18" charset="0"/>
              </a:rPr>
              <a:t>Development and Deployment – Mid-Size Providers</a:t>
            </a:r>
          </a:p>
        </p:txBody>
      </p:sp>
      <p:pic>
        <p:nvPicPr>
          <p:cNvPr id="3" name="Picture 2">
            <a:extLst>
              <a:ext uri="{FF2B5EF4-FFF2-40B4-BE49-F238E27FC236}">
                <a16:creationId xmlns:a16="http://schemas.microsoft.com/office/drawing/2014/main" id="{2982A66B-7207-FD18-AD90-8F6AFE195B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95023" y="3791402"/>
            <a:ext cx="781150" cy="548640"/>
          </a:xfrm>
          <a:prstGeom prst="rect">
            <a:avLst/>
          </a:prstGeom>
        </p:spPr>
      </p:pic>
    </p:spTree>
    <p:extLst>
      <p:ext uri="{BB962C8B-B14F-4D97-AF65-F5344CB8AC3E}">
        <p14:creationId xmlns:p14="http://schemas.microsoft.com/office/powerpoint/2010/main" val="23823632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D813F-24EA-784A-599A-3DDCDEA61BCA}"/>
            </a:ext>
          </a:extLst>
        </p:cNvPr>
        <p:cNvGrpSpPr/>
        <p:nvPr/>
      </p:nvGrpSpPr>
      <p:grpSpPr>
        <a:xfrm>
          <a:off x="0" y="0"/>
          <a:ext cx="0" cy="0"/>
          <a:chOff x="0" y="0"/>
          <a:chExt cx="0" cy="0"/>
        </a:xfrm>
      </p:grpSpPr>
      <p:sp>
        <p:nvSpPr>
          <p:cNvPr id="14" name="Text Placeholder 13">
            <a:extLst>
              <a:ext uri="{FF2B5EF4-FFF2-40B4-BE49-F238E27FC236}">
                <a16:creationId xmlns:a16="http://schemas.microsoft.com/office/drawing/2014/main" id="{BCCC5D62-30EA-DDA4-2786-58088E4BEFD5}"/>
              </a:ext>
            </a:extLst>
          </p:cNvPr>
          <p:cNvSpPr>
            <a:spLocks noGrp="1"/>
          </p:cNvSpPr>
          <p:nvPr>
            <p:ph type="body" sz="quarter" idx="10"/>
          </p:nvPr>
        </p:nvSpPr>
        <p:spPr/>
        <p:txBody>
          <a:bodyPr/>
          <a:lstStyle/>
          <a:p>
            <a:r>
              <a:rPr lang="en-US" sz="3200" kern="0">
                <a:cs typeface="Calibri Light" panose="020F0302020204030204" pitchFamily="34" charset="0"/>
              </a:rPr>
              <a:t>Appian based Commercial Risk Solution for Spain </a:t>
            </a:r>
            <a:endParaRPr lang="en-US" sz="3200"/>
          </a:p>
        </p:txBody>
      </p:sp>
      <p:sp>
        <p:nvSpPr>
          <p:cNvPr id="15" name="Text Placeholder 14">
            <a:extLst>
              <a:ext uri="{FF2B5EF4-FFF2-40B4-BE49-F238E27FC236}">
                <a16:creationId xmlns:a16="http://schemas.microsoft.com/office/drawing/2014/main" id="{128BF6C7-5E00-6E8C-CBEB-65E55A22CCE5}"/>
              </a:ext>
            </a:extLst>
          </p:cNvPr>
          <p:cNvSpPr>
            <a:spLocks noGrp="1"/>
          </p:cNvSpPr>
          <p:nvPr>
            <p:ph type="body" sz="quarter" idx="12"/>
          </p:nvPr>
        </p:nvSpPr>
        <p:spPr/>
        <p:txBody>
          <a:bodyPr vert="horz" lIns="0" tIns="0" rIns="0" bIns="0" rtlCol="0" anchor="t">
            <a:noAutofit/>
          </a:bodyPr>
          <a:lstStyle/>
          <a:p>
            <a:r>
              <a:rPr lang="en-US" kern="0">
                <a:solidFill>
                  <a:schemeClr val="tx1"/>
                </a:solidFill>
                <a:latin typeface="+mn-lt"/>
              </a:rPr>
              <a:t>Enterprise Appian Implementation and Maintenance | Case Study </a:t>
            </a:r>
            <a:r>
              <a:rPr lang="en-US" kern="0">
                <a:solidFill>
                  <a:schemeClr val="tx1"/>
                </a:solidFill>
              </a:rPr>
              <a:t>1.3</a:t>
            </a:r>
            <a:r>
              <a:rPr lang="en-US" kern="0">
                <a:solidFill>
                  <a:schemeClr val="tx1"/>
                </a:solidFill>
                <a:latin typeface="+mn-lt"/>
              </a:rPr>
              <a:t> </a:t>
            </a:r>
          </a:p>
        </p:txBody>
      </p:sp>
      <p:sp>
        <p:nvSpPr>
          <p:cNvPr id="16" name="Text Placeholder 15">
            <a:extLst>
              <a:ext uri="{FF2B5EF4-FFF2-40B4-BE49-F238E27FC236}">
                <a16:creationId xmlns:a16="http://schemas.microsoft.com/office/drawing/2014/main" id="{AB78EBB4-E5FC-2471-34D1-B836FEFA5D4A}"/>
              </a:ext>
            </a:extLst>
          </p:cNvPr>
          <p:cNvSpPr>
            <a:spLocks noGrp="1"/>
          </p:cNvSpPr>
          <p:nvPr>
            <p:ph type="body" sz="quarter" idx="13"/>
          </p:nvPr>
        </p:nvSpPr>
        <p:spPr/>
        <p:txBody>
          <a:bodyPr/>
          <a:lstStyle/>
          <a:p>
            <a:r>
              <a:rPr lang="en-US"/>
              <a:t>Client</a:t>
            </a:r>
          </a:p>
        </p:txBody>
      </p:sp>
      <p:sp>
        <p:nvSpPr>
          <p:cNvPr id="17" name="Text Placeholder 16">
            <a:extLst>
              <a:ext uri="{FF2B5EF4-FFF2-40B4-BE49-F238E27FC236}">
                <a16:creationId xmlns:a16="http://schemas.microsoft.com/office/drawing/2014/main" id="{3D39E9B1-1E75-CE66-E0F9-EA23FE06FA91}"/>
              </a:ext>
            </a:extLst>
          </p:cNvPr>
          <p:cNvSpPr>
            <a:spLocks noGrp="1"/>
          </p:cNvSpPr>
          <p:nvPr>
            <p:ph type="body" sz="quarter" idx="14"/>
          </p:nvPr>
        </p:nvSpPr>
        <p:spPr>
          <a:xfrm>
            <a:off x="461388" y="1924655"/>
            <a:ext cx="2196206" cy="282411"/>
          </a:xfrm>
        </p:spPr>
        <p:txBody>
          <a:bodyPr/>
          <a:lstStyle/>
          <a:p>
            <a:r>
              <a:rPr lang="en-US"/>
              <a:t>Top Global Broker</a:t>
            </a:r>
          </a:p>
        </p:txBody>
      </p:sp>
      <p:sp>
        <p:nvSpPr>
          <p:cNvPr id="18" name="Text Placeholder 17">
            <a:extLst>
              <a:ext uri="{FF2B5EF4-FFF2-40B4-BE49-F238E27FC236}">
                <a16:creationId xmlns:a16="http://schemas.microsoft.com/office/drawing/2014/main" id="{2756E37D-99C7-5876-53F3-D754EEDF53B3}"/>
              </a:ext>
            </a:extLst>
          </p:cNvPr>
          <p:cNvSpPr>
            <a:spLocks noGrp="1"/>
          </p:cNvSpPr>
          <p:nvPr>
            <p:ph type="body" sz="quarter" idx="15"/>
          </p:nvPr>
        </p:nvSpPr>
        <p:spPr>
          <a:xfrm>
            <a:off x="456436" y="2402964"/>
            <a:ext cx="2201157" cy="282410"/>
          </a:xfrm>
        </p:spPr>
        <p:txBody>
          <a:bodyPr/>
          <a:lstStyle/>
          <a:p>
            <a:r>
              <a:rPr lang="en-US"/>
              <a:t>Client Challenges</a:t>
            </a:r>
          </a:p>
        </p:txBody>
      </p:sp>
      <p:sp>
        <p:nvSpPr>
          <p:cNvPr id="19" name="Text Placeholder 18">
            <a:extLst>
              <a:ext uri="{FF2B5EF4-FFF2-40B4-BE49-F238E27FC236}">
                <a16:creationId xmlns:a16="http://schemas.microsoft.com/office/drawing/2014/main" id="{4E53BAEF-572A-AB43-E4AB-96B116DA98E0}"/>
              </a:ext>
            </a:extLst>
          </p:cNvPr>
          <p:cNvSpPr>
            <a:spLocks noGrp="1"/>
          </p:cNvSpPr>
          <p:nvPr>
            <p:ph type="body" sz="quarter" idx="16"/>
          </p:nvPr>
        </p:nvSpPr>
        <p:spPr>
          <a:xfrm>
            <a:off x="461388" y="2761512"/>
            <a:ext cx="2201157" cy="1891188"/>
          </a:xfrm>
        </p:spPr>
        <p:txBody>
          <a:bodyPr/>
          <a:lstStyle/>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Legacy application used by Business  had several open security and support issues requiring it to be replaced with a more modern solution.</a:t>
            </a:r>
          </a:p>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Lack of automation related to document upload and lack of follow-ups leading to lower colleague efficiency</a:t>
            </a:r>
          </a:p>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Lack of visibility on real time reports and request tracking</a:t>
            </a:r>
          </a:p>
        </p:txBody>
      </p:sp>
      <p:sp>
        <p:nvSpPr>
          <p:cNvPr id="20" name="Text Placeholder 19">
            <a:extLst>
              <a:ext uri="{FF2B5EF4-FFF2-40B4-BE49-F238E27FC236}">
                <a16:creationId xmlns:a16="http://schemas.microsoft.com/office/drawing/2014/main" id="{3E7E445A-7B8B-D391-6EC1-CF70707E75F5}"/>
              </a:ext>
            </a:extLst>
          </p:cNvPr>
          <p:cNvSpPr>
            <a:spLocks noGrp="1"/>
          </p:cNvSpPr>
          <p:nvPr>
            <p:ph type="body" sz="quarter" idx="17"/>
          </p:nvPr>
        </p:nvSpPr>
        <p:spPr>
          <a:xfrm>
            <a:off x="3054221" y="1570034"/>
            <a:ext cx="2975104" cy="282410"/>
          </a:xfrm>
        </p:spPr>
        <p:txBody>
          <a:bodyPr/>
          <a:lstStyle/>
          <a:p>
            <a:r>
              <a:rPr lang="en-US"/>
              <a:t>EXL Responsibilities</a:t>
            </a:r>
          </a:p>
        </p:txBody>
      </p:sp>
      <p:sp>
        <p:nvSpPr>
          <p:cNvPr id="22" name="Text Placeholder 21">
            <a:extLst>
              <a:ext uri="{FF2B5EF4-FFF2-40B4-BE49-F238E27FC236}">
                <a16:creationId xmlns:a16="http://schemas.microsoft.com/office/drawing/2014/main" id="{C394D26B-5BFE-EB67-5E25-CFCF0F93A8E1}"/>
              </a:ext>
            </a:extLst>
          </p:cNvPr>
          <p:cNvSpPr>
            <a:spLocks noGrp="1"/>
          </p:cNvSpPr>
          <p:nvPr>
            <p:ph type="body" sz="quarter" idx="19"/>
          </p:nvPr>
        </p:nvSpPr>
        <p:spPr>
          <a:xfrm>
            <a:off x="3054221" y="2618281"/>
            <a:ext cx="2414504" cy="282410"/>
          </a:xfrm>
        </p:spPr>
        <p:txBody>
          <a:bodyPr/>
          <a:lstStyle/>
          <a:p>
            <a:r>
              <a:rPr lang="en-US"/>
              <a:t>EXL Solution</a:t>
            </a:r>
          </a:p>
        </p:txBody>
      </p:sp>
      <p:sp>
        <p:nvSpPr>
          <p:cNvPr id="2" name="Text Placeholder 17">
            <a:extLst>
              <a:ext uri="{FF2B5EF4-FFF2-40B4-BE49-F238E27FC236}">
                <a16:creationId xmlns:a16="http://schemas.microsoft.com/office/drawing/2014/main" id="{DEEC127E-1B05-3256-A689-FFAB27611F62}"/>
              </a:ext>
            </a:extLst>
          </p:cNvPr>
          <p:cNvSpPr txBox="1">
            <a:spLocks/>
          </p:cNvSpPr>
          <p:nvPr/>
        </p:nvSpPr>
        <p:spPr>
          <a:xfrm>
            <a:off x="458798" y="4853941"/>
            <a:ext cx="2201157" cy="28241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tx2"/>
              </a:buClr>
              <a:buFontTx/>
              <a:buNone/>
              <a:defRPr sz="1600" b="1" kern="1200">
                <a:solidFill>
                  <a:schemeClr val="accent3"/>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a:ea typeface="+mn-ea"/>
                <a:cs typeface="+mn-cs"/>
              </a:rPr>
              <a:t>EXL Engagement</a:t>
            </a:r>
          </a:p>
        </p:txBody>
      </p:sp>
      <p:sp>
        <p:nvSpPr>
          <p:cNvPr id="3" name="Text Placeholder 18">
            <a:extLst>
              <a:ext uri="{FF2B5EF4-FFF2-40B4-BE49-F238E27FC236}">
                <a16:creationId xmlns:a16="http://schemas.microsoft.com/office/drawing/2014/main" id="{4E588CC1-67D3-D0A7-DA8D-0B0C42F67D35}"/>
              </a:ext>
            </a:extLst>
          </p:cNvPr>
          <p:cNvSpPr txBox="1">
            <a:spLocks/>
          </p:cNvSpPr>
          <p:nvPr/>
        </p:nvSpPr>
        <p:spPr>
          <a:xfrm>
            <a:off x="456435" y="5207146"/>
            <a:ext cx="2201157" cy="769633"/>
          </a:xfrm>
          <a:prstGeom prst="rect">
            <a:avLst/>
          </a:prstGeom>
        </p:spPr>
        <p:txBody>
          <a:bodyPr vert="horz" lIns="0" tIns="0" rIns="0" bIns="0" rtlCol="0">
            <a:noAutofit/>
          </a:bodyPr>
          <a:lstStyle>
            <a:lvl1pPr marL="112713" indent="-112713" algn="l" defTabSz="914400" rtl="0" eaLnBrk="1" latinLnBrk="0" hangingPunct="1">
              <a:lnSpc>
                <a:spcPct val="90000"/>
              </a:lnSpc>
              <a:spcBef>
                <a:spcPts val="200"/>
              </a:spcBef>
              <a:spcAft>
                <a:spcPts val="200"/>
              </a:spcAft>
              <a:buClr>
                <a:schemeClr val="accent3"/>
              </a:buClr>
              <a:buFont typeface="Arial" panose="020B0604020202020204" pitchFamily="34" charset="0"/>
              <a:buChar char="•"/>
              <a:defRPr sz="1100" kern="1200">
                <a:solidFill>
                  <a:schemeClr val="tx1"/>
                </a:solidFill>
                <a:latin typeface="+mj-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None/>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Build and Deploy Workflow automations at scale – multiple use cases across Geos and LOBs -  working in partnership with client’s business, transformation and IT teams</a:t>
            </a:r>
          </a:p>
        </p:txBody>
      </p:sp>
      <p:grpSp>
        <p:nvGrpSpPr>
          <p:cNvPr id="53" name="Group 52">
            <a:extLst>
              <a:ext uri="{FF2B5EF4-FFF2-40B4-BE49-F238E27FC236}">
                <a16:creationId xmlns:a16="http://schemas.microsoft.com/office/drawing/2014/main" id="{A0D365C0-4FFE-803E-532E-663ACC483769}"/>
              </a:ext>
            </a:extLst>
          </p:cNvPr>
          <p:cNvGrpSpPr/>
          <p:nvPr/>
        </p:nvGrpSpPr>
        <p:grpSpPr>
          <a:xfrm>
            <a:off x="3054221" y="1924656"/>
            <a:ext cx="5970823" cy="414476"/>
            <a:chOff x="3317137" y="1827736"/>
            <a:chExt cx="6109897" cy="507811"/>
          </a:xfrm>
          <a:noFill/>
        </p:grpSpPr>
        <p:sp>
          <p:nvSpPr>
            <p:cNvPr id="54" name="Pentagon 65">
              <a:extLst>
                <a:ext uri="{FF2B5EF4-FFF2-40B4-BE49-F238E27FC236}">
                  <a16:creationId xmlns:a16="http://schemas.microsoft.com/office/drawing/2014/main" id="{859FF91B-5A60-5766-542E-1786B4008940}"/>
                </a:ext>
              </a:extLst>
            </p:cNvPr>
            <p:cNvSpPr/>
            <p:nvPr/>
          </p:nvSpPr>
          <p:spPr>
            <a:xfrm>
              <a:off x="3317137" y="1827736"/>
              <a:ext cx="1929722" cy="507811"/>
            </a:xfrm>
            <a:prstGeom prst="homePlate">
              <a:avLst/>
            </a:prstGeom>
            <a:grpFill/>
            <a:ln w="952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Assessment and Planning</a:t>
              </a:r>
            </a:p>
          </p:txBody>
        </p:sp>
        <p:sp>
          <p:nvSpPr>
            <p:cNvPr id="55" name="Chevron 66">
              <a:extLst>
                <a:ext uri="{FF2B5EF4-FFF2-40B4-BE49-F238E27FC236}">
                  <a16:creationId xmlns:a16="http://schemas.microsoft.com/office/drawing/2014/main" id="{F0B294F8-290B-C99D-5E12-D80C0BA1CA5F}"/>
                </a:ext>
              </a:extLst>
            </p:cNvPr>
            <p:cNvSpPr/>
            <p:nvPr/>
          </p:nvSpPr>
          <p:spPr>
            <a:xfrm>
              <a:off x="5040183" y="1827736"/>
              <a:ext cx="1370604" cy="507811"/>
            </a:xfrm>
            <a:prstGeom prst="chevron">
              <a:avLst/>
            </a:prstGeom>
            <a:grpFill/>
            <a:ln w="952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Solution design</a:t>
              </a:r>
            </a:p>
          </p:txBody>
        </p:sp>
        <p:sp>
          <p:nvSpPr>
            <p:cNvPr id="56" name="Chevron 67">
              <a:extLst>
                <a:ext uri="{FF2B5EF4-FFF2-40B4-BE49-F238E27FC236}">
                  <a16:creationId xmlns:a16="http://schemas.microsoft.com/office/drawing/2014/main" id="{636845F2-365D-211B-7EAE-1556197E63DF}"/>
                </a:ext>
              </a:extLst>
            </p:cNvPr>
            <p:cNvSpPr/>
            <p:nvPr/>
          </p:nvSpPr>
          <p:spPr>
            <a:xfrm>
              <a:off x="6204111" y="1827736"/>
              <a:ext cx="1852262" cy="507811"/>
            </a:xfrm>
            <a:prstGeom prst="chevron">
              <a:avLst/>
            </a:prstGeom>
            <a:grpFill/>
            <a:ln w="952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Development and implementation</a:t>
              </a:r>
            </a:p>
          </p:txBody>
        </p:sp>
        <p:sp>
          <p:nvSpPr>
            <p:cNvPr id="57" name="Chevron 68">
              <a:extLst>
                <a:ext uri="{FF2B5EF4-FFF2-40B4-BE49-F238E27FC236}">
                  <a16:creationId xmlns:a16="http://schemas.microsoft.com/office/drawing/2014/main" id="{72A70719-8B92-3038-D093-D8571DC9F0C4}"/>
                </a:ext>
              </a:extLst>
            </p:cNvPr>
            <p:cNvSpPr/>
            <p:nvPr/>
          </p:nvSpPr>
          <p:spPr>
            <a:xfrm>
              <a:off x="7849696" y="1827736"/>
              <a:ext cx="1577338" cy="507811"/>
            </a:xfrm>
            <a:prstGeom prst="chevron">
              <a:avLst/>
            </a:prstGeom>
            <a:grpFill/>
            <a:ln w="952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Support and maintenance</a:t>
              </a:r>
            </a:p>
          </p:txBody>
        </p:sp>
      </p:grpSp>
      <p:sp>
        <p:nvSpPr>
          <p:cNvPr id="78" name="Text Placeholder 23">
            <a:extLst>
              <a:ext uri="{FF2B5EF4-FFF2-40B4-BE49-F238E27FC236}">
                <a16:creationId xmlns:a16="http://schemas.microsoft.com/office/drawing/2014/main" id="{3EB88CCB-B0B6-057F-241D-935333A9B334}"/>
              </a:ext>
            </a:extLst>
          </p:cNvPr>
          <p:cNvSpPr txBox="1">
            <a:spLocks/>
          </p:cNvSpPr>
          <p:nvPr/>
        </p:nvSpPr>
        <p:spPr>
          <a:xfrm>
            <a:off x="9252212" y="1570034"/>
            <a:ext cx="2677207" cy="28241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tx2"/>
              </a:buClr>
              <a:buFontTx/>
              <a:buNone/>
              <a:defRPr sz="1600" b="1" kern="1200">
                <a:solidFill>
                  <a:schemeClr val="tx2"/>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a:ea typeface="+mn-ea"/>
                <a:cs typeface="+mn-cs"/>
              </a:rPr>
              <a:t>Outcomes</a:t>
            </a:r>
          </a:p>
        </p:txBody>
      </p:sp>
      <p:graphicFrame>
        <p:nvGraphicFramePr>
          <p:cNvPr id="4" name="Diagram 3">
            <a:extLst>
              <a:ext uri="{FF2B5EF4-FFF2-40B4-BE49-F238E27FC236}">
                <a16:creationId xmlns:a16="http://schemas.microsoft.com/office/drawing/2014/main" id="{641A5012-69B7-6C95-3C2A-F64FE490E507}"/>
              </a:ext>
            </a:extLst>
          </p:cNvPr>
          <p:cNvGraphicFramePr/>
          <p:nvPr/>
        </p:nvGraphicFramePr>
        <p:xfrm>
          <a:off x="3146745" y="2800326"/>
          <a:ext cx="5427312" cy="12573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3">
            <a:extLst>
              <a:ext uri="{FF2B5EF4-FFF2-40B4-BE49-F238E27FC236}">
                <a16:creationId xmlns:a16="http://schemas.microsoft.com/office/drawing/2014/main" id="{69A787C2-9640-EEED-68A4-9DE4E4375764}"/>
              </a:ext>
            </a:extLst>
          </p:cNvPr>
          <p:cNvSpPr>
            <a:spLocks noChangeArrowheads="1"/>
          </p:cNvSpPr>
          <p:nvPr/>
        </p:nvSpPr>
        <p:spPr bwMode="auto">
          <a:xfrm>
            <a:off x="3018102" y="3915688"/>
            <a:ext cx="586864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200">
                <a:solidFill>
                  <a:srgbClr val="000000"/>
                </a:solidFill>
                <a:latin typeface="Calibri Light" panose="020F0302020204030204"/>
              </a:rPr>
              <a:t>Unified platform supporting 16 process flows, ensuring compliance adherence and streamlined execution for Account Executives.</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200">
                <a:solidFill>
                  <a:srgbClr val="000000"/>
                </a:solidFill>
                <a:latin typeface="Calibri Light" panose="020F0302020204030204"/>
              </a:rPr>
              <a:t>Seamless integration with Xpress, FileNet, and Outlook, with multilingual support in Spanish &amp; Portuguese.</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200">
                <a:solidFill>
                  <a:srgbClr val="000000"/>
                </a:solidFill>
                <a:latin typeface="Calibri Light" panose="020F0302020204030204"/>
              </a:rPr>
              <a:t>Optimized workflows with checklist-driven processes, reducing errors and incomplete transactions.</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200">
                <a:solidFill>
                  <a:srgbClr val="000000"/>
                </a:solidFill>
                <a:latin typeface="Calibri Light" panose="020F0302020204030204"/>
              </a:rPr>
              <a:t>Automated notifications for approvals/rejections, eliminating manual email communication.</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200">
                <a:solidFill>
                  <a:srgbClr val="000000"/>
                </a:solidFill>
                <a:latin typeface="Calibri Light" panose="020F0302020204030204"/>
              </a:rPr>
              <a:t>Standardized processes within a controlled environment for service requests and admin configurations.</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200">
                <a:solidFill>
                  <a:srgbClr val="000000"/>
                </a:solidFill>
                <a:latin typeface="Calibri Light" panose="020F0302020204030204"/>
              </a:rPr>
              <a:t>Real-time analytical reports &amp; dashboards for governance and decision-making.</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200">
                <a:solidFill>
                  <a:srgbClr val="000000"/>
                </a:solidFill>
                <a:latin typeface="Calibri Light" panose="020F0302020204030204"/>
              </a:rPr>
              <a:t>Automated reminders, audit trails, and contract document uploads, eliminating manual interventions.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DEAC5094-F55E-F8DE-C45E-D9E33F33B30F}"/>
              </a:ext>
            </a:extLst>
          </p:cNvPr>
          <p:cNvSpPr txBox="1"/>
          <p:nvPr/>
        </p:nvSpPr>
        <p:spPr>
          <a:xfrm>
            <a:off x="9300340" y="1863470"/>
            <a:ext cx="2677207" cy="1707351"/>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b="1" i="0" u="none" strike="noStrike" cap="none" spc="0" normalizeH="0" baseline="0">
                <a:ln>
                  <a:noFill/>
                </a:ln>
                <a:solidFill>
                  <a:srgbClr val="0093FF"/>
                </a:solidFill>
                <a:effectLst/>
                <a:uLnTx/>
                <a:uFillTx/>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100">
                <a:solidFill>
                  <a:srgbClr val="FB4D0A"/>
                </a:solidFill>
                <a:latin typeface="Calibri" panose="020F0502020204030204"/>
              </a:rPr>
              <a:t>7 FTEs Annual </a:t>
            </a:r>
            <a:r>
              <a:rPr lang="en-US" sz="1100" b="0">
                <a:solidFill>
                  <a:srgbClr val="000000"/>
                </a:solidFill>
                <a:latin typeface="Calibri Light" panose="020F0302020204030204"/>
              </a:rPr>
              <a:t>savings by eliminating manual activities</a:t>
            </a:r>
          </a:p>
          <a:p>
            <a:pPr algn="l"/>
            <a:r>
              <a:rPr lang="en-US" sz="1100">
                <a:solidFill>
                  <a:srgbClr val="FB4D0A"/>
                </a:solidFill>
                <a:latin typeface="Calibri" panose="020F0502020204030204"/>
              </a:rPr>
              <a:t>$ 1M Reduction in costs </a:t>
            </a:r>
          </a:p>
          <a:p>
            <a:pPr algn="l"/>
            <a:r>
              <a:rPr lang="en-US" sz="1100">
                <a:solidFill>
                  <a:srgbClr val="FB4D0A"/>
                </a:solidFill>
                <a:latin typeface="Calibri" panose="020F0502020204030204"/>
              </a:rPr>
              <a:t>Improvement In governance </a:t>
            </a:r>
            <a:r>
              <a:rPr lang="en-US" sz="1100" b="0">
                <a:solidFill>
                  <a:srgbClr val="000000"/>
                </a:solidFill>
                <a:latin typeface="Calibri Light" panose="020F0302020204030204"/>
              </a:rPr>
              <a:t>requirements with a single workflow capturing all information and data </a:t>
            </a:r>
          </a:p>
        </p:txBody>
      </p:sp>
      <p:sp>
        <p:nvSpPr>
          <p:cNvPr id="12" name="TextBox 6">
            <a:extLst>
              <a:ext uri="{FF2B5EF4-FFF2-40B4-BE49-F238E27FC236}">
                <a16:creationId xmlns:a16="http://schemas.microsoft.com/office/drawing/2014/main" id="{9A947489-8377-F186-1FD2-E36B182AB522}"/>
              </a:ext>
            </a:extLst>
          </p:cNvPr>
          <p:cNvSpPr txBox="1"/>
          <p:nvPr/>
        </p:nvSpPr>
        <p:spPr>
          <a:xfrm>
            <a:off x="9242305" y="3740936"/>
            <a:ext cx="1914432"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solidFill>
                  <a:srgbClr val="005071"/>
                </a:solidFill>
                <a:latin typeface="Calibri" panose="020F0502020204030204"/>
              </a:rPr>
              <a:t>Client</a:t>
            </a:r>
            <a:r>
              <a:rPr lang="en-US" sz="1600" b="1">
                <a:latin typeface="Calibri Light" panose="020F0302020204030204" pitchFamily="34" charset="0"/>
                <a:cs typeface="Calibri Light" panose="020F0302020204030204" pitchFamily="34" charset="0"/>
              </a:rPr>
              <a:t> VOC</a:t>
            </a:r>
          </a:p>
        </p:txBody>
      </p:sp>
      <p:sp>
        <p:nvSpPr>
          <p:cNvPr id="13" name="Rectangle 12">
            <a:extLst>
              <a:ext uri="{FF2B5EF4-FFF2-40B4-BE49-F238E27FC236}">
                <a16:creationId xmlns:a16="http://schemas.microsoft.com/office/drawing/2014/main" id="{6B5E748D-EAB8-47FF-8665-9248A31447C3}"/>
              </a:ext>
            </a:extLst>
          </p:cNvPr>
          <p:cNvSpPr/>
          <p:nvPr/>
        </p:nvSpPr>
        <p:spPr>
          <a:xfrm>
            <a:off x="9002652" y="4249606"/>
            <a:ext cx="3086678" cy="1579694"/>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kumimoji="0" lang="en-US" sz="1200" b="0" i="0" u="none" strike="noStrike" kern="1200" cap="none" spc="0" normalizeH="0" baseline="0" noProof="0">
              <a:ln>
                <a:noFill/>
              </a:ln>
              <a:solidFill>
                <a:srgbClr val="000000"/>
              </a:solidFill>
              <a:effectLst/>
              <a:uLnTx/>
              <a:uFillTx/>
              <a:latin typeface="Calibri Light" panose="020F0302020204030204"/>
              <a:ea typeface="+mn-ea"/>
              <a:cs typeface="+mn-cs"/>
            </a:endParaRPr>
          </a:p>
          <a:p>
            <a:pPr algn="ctr">
              <a:defRPr/>
            </a:pPr>
            <a:r>
              <a:rPr kumimoji="0" lang="en-US" sz="1200" b="0" i="1" u="none" strike="noStrike" kern="1200" cap="none" spc="0" normalizeH="0" baseline="0" noProof="0">
                <a:ln>
                  <a:noFill/>
                </a:ln>
                <a:solidFill>
                  <a:srgbClr val="000000"/>
                </a:solidFill>
                <a:effectLst/>
                <a:uLnTx/>
                <a:uFillTx/>
                <a:latin typeface="Calibri Light" panose="020F0302020204030204"/>
                <a:ea typeface="+mn-ea"/>
                <a:cs typeface="+mn-cs"/>
              </a:rPr>
              <a:t>“Beyond the complex planning and multi-national, multidisciplinary approach, teams, and technologies, my thoughts are with the women and men who gave what they had to reach to the point where we are today.” </a:t>
            </a:r>
          </a:p>
          <a:p>
            <a:pPr algn="ctr">
              <a:defRPr/>
            </a:pPr>
            <a:endParaRPr lang="en-US" sz="1200">
              <a:solidFill>
                <a:srgbClr val="000000"/>
              </a:solidFill>
              <a:latin typeface="Calibri Light" panose="020F0302020204030204"/>
            </a:endParaRPr>
          </a:p>
          <a:p>
            <a:pPr algn="ctr">
              <a:defRPr/>
            </a:pPr>
            <a:r>
              <a:rPr lang="en-US" sz="1200" b="1" i="1">
                <a:solidFill>
                  <a:srgbClr val="000000"/>
                </a:solidFill>
                <a:latin typeface="Calibri Light" panose="020F0302020204030204"/>
              </a:rPr>
              <a:t>Unit Director II, Spain Region</a:t>
            </a:r>
            <a:endParaRPr kumimoji="0" lang="en-US" sz="1800" b="1" i="1" u="none" strike="noStrike" kern="1200" cap="none" spc="0" normalizeH="0" baseline="0" noProof="0">
              <a:ln>
                <a:noFill/>
              </a:ln>
              <a:solidFill>
                <a:srgbClr val="000000"/>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5494308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4E27BEF-2513-0642-D706-57C2D0F06D86}"/>
              </a:ext>
            </a:extLst>
          </p:cNvPr>
          <p:cNvSpPr txBox="1"/>
          <p:nvPr/>
        </p:nvSpPr>
        <p:spPr>
          <a:xfrm>
            <a:off x="9252212" y="3326332"/>
            <a:ext cx="2834640" cy="1903603"/>
          </a:xfrm>
          <a:prstGeom prst="rect">
            <a:avLst/>
          </a:prstGeom>
          <a:noFill/>
        </p:spPr>
        <p:txBody>
          <a:bodyPr wrap="square" lIns="0" rIns="0" rtlCol="0" anchor="t" anchorCtr="0">
            <a:noAutofit/>
          </a:bodyPr>
          <a:lstStyle/>
          <a:p>
            <a:pPr marL="112713" marR="0" lvl="0" indent="-112713" algn="l" defTabSz="914400" rtl="0" eaLnBrk="1" fontAlgn="auto" latinLnBrk="0" hangingPunct="1">
              <a:lnSpc>
                <a:spcPct val="90000"/>
              </a:lnSpc>
              <a:spcBef>
                <a:spcPts val="200"/>
              </a:spcBef>
              <a:spcAft>
                <a:spcPts val="200"/>
              </a:spcAft>
              <a:buClr>
                <a:srgbClr val="FB4D0A"/>
              </a:buClr>
              <a:buSzTx/>
              <a:buFont typeface="Arial" panose="020B0604020202020204" pitchFamily="34" charset="0"/>
              <a:buChar char="•"/>
              <a:tabLst/>
              <a:defRPr/>
            </a:pPr>
            <a:r>
              <a:rPr kumimoji="0" lang="en-US" sz="1100" b="1" i="0" u="none" strike="noStrike" kern="1200" cap="none" spc="0" normalizeH="0" baseline="0" noProof="0">
                <a:ln>
                  <a:noFill/>
                </a:ln>
                <a:solidFill>
                  <a:srgbClr val="FB4E0B"/>
                </a:solidFill>
                <a:effectLst/>
                <a:uLnTx/>
                <a:uFillTx/>
                <a:latin typeface="Calibri Light" panose="020F0302020204030204"/>
                <a:ea typeface="+mn-ea"/>
                <a:cs typeface="+mn-cs"/>
              </a:rPr>
              <a:t>People: </a:t>
            </a: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Supporting global initiatives with scalable delivery and best in class talent</a:t>
            </a:r>
          </a:p>
          <a:p>
            <a:pPr marL="112713" marR="0" lvl="0" indent="-112713" algn="l" defTabSz="914400" rtl="0" eaLnBrk="1" fontAlgn="auto" latinLnBrk="0" hangingPunct="1">
              <a:lnSpc>
                <a:spcPct val="90000"/>
              </a:lnSpc>
              <a:spcBef>
                <a:spcPts val="200"/>
              </a:spcBef>
              <a:spcAft>
                <a:spcPts val="200"/>
              </a:spcAft>
              <a:buClr>
                <a:srgbClr val="FB4D0A"/>
              </a:buClr>
              <a:buSzTx/>
              <a:buFont typeface="Arial" panose="020B0604020202020204" pitchFamily="34" charset="0"/>
              <a:buChar char="•"/>
              <a:tabLst/>
              <a:defRPr/>
            </a:pPr>
            <a:r>
              <a:rPr kumimoji="0" lang="en-US" sz="1100" b="1" i="0" u="none" strike="noStrike" kern="1200" cap="none" spc="0" normalizeH="0" baseline="0" noProof="0">
                <a:ln>
                  <a:noFill/>
                </a:ln>
                <a:solidFill>
                  <a:srgbClr val="FB4E0B"/>
                </a:solidFill>
                <a:effectLst/>
                <a:uLnTx/>
                <a:uFillTx/>
                <a:latin typeface="Calibri Light" panose="020F0302020204030204"/>
                <a:ea typeface="+mn-ea"/>
                <a:cs typeface="+mn-cs"/>
              </a:rPr>
              <a:t>Processes / Frameworks: </a:t>
            </a: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Proprietary toolkits to reduce delivery risks and ensure benefit delivery</a:t>
            </a:r>
          </a:p>
          <a:p>
            <a:pPr marL="112713" marR="0" lvl="0" indent="-112713" algn="l" defTabSz="914400" rtl="0" eaLnBrk="1" fontAlgn="auto" latinLnBrk="0" hangingPunct="1">
              <a:lnSpc>
                <a:spcPct val="90000"/>
              </a:lnSpc>
              <a:spcBef>
                <a:spcPts val="200"/>
              </a:spcBef>
              <a:spcAft>
                <a:spcPts val="200"/>
              </a:spcAft>
              <a:buClr>
                <a:srgbClr val="FB4D0A"/>
              </a:buClr>
              <a:buSzTx/>
              <a:buFont typeface="Arial" panose="020B0604020202020204" pitchFamily="34" charset="0"/>
              <a:buChar char="•"/>
              <a:tabLst/>
              <a:defRPr/>
            </a:pPr>
            <a:r>
              <a:rPr kumimoji="0" lang="en-US" sz="1100" b="1" i="0" u="none" strike="noStrike" kern="1200" cap="none" spc="0" normalizeH="0" baseline="0" noProof="0">
                <a:ln>
                  <a:noFill/>
                </a:ln>
                <a:solidFill>
                  <a:srgbClr val="FB4E0B"/>
                </a:solidFill>
                <a:effectLst/>
                <a:uLnTx/>
                <a:uFillTx/>
                <a:latin typeface="Calibri Light" panose="020F0302020204030204"/>
                <a:ea typeface="+mn-ea"/>
                <a:cs typeface="+mn-cs"/>
              </a:rPr>
              <a:t>Technology: </a:t>
            </a: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Pre-built solutions and accelerators to improve speed to value</a:t>
            </a:r>
          </a:p>
        </p:txBody>
      </p:sp>
      <p:graphicFrame>
        <p:nvGraphicFramePr>
          <p:cNvPr id="74" name="Table 73">
            <a:extLst>
              <a:ext uri="{FF2B5EF4-FFF2-40B4-BE49-F238E27FC236}">
                <a16:creationId xmlns:a16="http://schemas.microsoft.com/office/drawing/2014/main" id="{9342CDCB-F10E-C5A8-BED5-8AF1D61A8123}"/>
              </a:ext>
            </a:extLst>
          </p:cNvPr>
          <p:cNvGraphicFramePr>
            <a:graphicFrameLocks noGrp="1"/>
          </p:cNvGraphicFramePr>
          <p:nvPr/>
        </p:nvGraphicFramePr>
        <p:xfrm>
          <a:off x="3059545" y="4017818"/>
          <a:ext cx="5968935" cy="2209800"/>
        </p:xfrm>
        <a:graphic>
          <a:graphicData uri="http://schemas.openxmlformats.org/drawingml/2006/table">
            <a:tbl>
              <a:tblPr>
                <a:tableStyleId>{5C22544A-7EE6-4342-B048-85BDC9FD1C3A}</a:tableStyleId>
              </a:tblPr>
              <a:tblGrid>
                <a:gridCol w="4296060">
                  <a:extLst>
                    <a:ext uri="{9D8B030D-6E8A-4147-A177-3AD203B41FA5}">
                      <a16:colId xmlns:a16="http://schemas.microsoft.com/office/drawing/2014/main" val="2963411004"/>
                    </a:ext>
                  </a:extLst>
                </a:gridCol>
                <a:gridCol w="1672875">
                  <a:extLst>
                    <a:ext uri="{9D8B030D-6E8A-4147-A177-3AD203B41FA5}">
                      <a16:colId xmlns:a16="http://schemas.microsoft.com/office/drawing/2014/main" val="1911010454"/>
                    </a:ext>
                  </a:extLst>
                </a:gridCol>
              </a:tblGrid>
              <a:tr h="232856">
                <a:tc>
                  <a:txBody>
                    <a:bodyPr/>
                    <a:lstStyle/>
                    <a:p>
                      <a:pPr algn="ctr" fontAlgn="ctr"/>
                      <a:r>
                        <a:rPr lang="en-US" sz="1100" kern="1200">
                          <a:solidFill>
                            <a:schemeClr val="bg1"/>
                          </a:solidFill>
                          <a:latin typeface="Calibri Light" panose="020F0302020204030204"/>
                          <a:ea typeface="+mn-ea"/>
                          <a:cs typeface="+mn-cs"/>
                        </a:rPr>
                        <a:t>Solution description</a:t>
                      </a:r>
                    </a:p>
                  </a:txBody>
                  <a:tcPr marL="45720" marR="45720" anchor="ctr">
                    <a:solidFill>
                      <a:srgbClr val="999999"/>
                    </a:solidFill>
                  </a:tcPr>
                </a:tc>
                <a:tc>
                  <a:txBody>
                    <a:bodyPr/>
                    <a:lstStyle/>
                    <a:p>
                      <a:pPr marL="0" algn="ctr" defTabSz="914400" rtl="0" eaLnBrk="1" fontAlgn="ctr" latinLnBrk="0" hangingPunct="1"/>
                      <a:r>
                        <a:rPr lang="en-US" sz="1100" kern="1200">
                          <a:solidFill>
                            <a:schemeClr val="bg1"/>
                          </a:solidFill>
                          <a:latin typeface="Calibri Light" panose="020F0302020204030204"/>
                          <a:ea typeface="+mn-ea"/>
                          <a:cs typeface="+mn-cs"/>
                        </a:rPr>
                        <a:t>Impact</a:t>
                      </a:r>
                    </a:p>
                  </a:txBody>
                  <a:tcPr marL="45720" marR="45720" anchor="ctr">
                    <a:solidFill>
                      <a:srgbClr val="999999"/>
                    </a:solidFill>
                  </a:tcPr>
                </a:tc>
                <a:extLst>
                  <a:ext uri="{0D108BD9-81ED-4DB2-BD59-A6C34878D82A}">
                    <a16:rowId xmlns:a16="http://schemas.microsoft.com/office/drawing/2014/main" val="502703671"/>
                  </a:ext>
                </a:extLst>
              </a:tr>
              <a:tr h="493106">
                <a:tc>
                  <a:txBody>
                    <a:bodyPr/>
                    <a:lstStyle/>
                    <a:p>
                      <a:pPr algn="l" fontAlgn="ctr"/>
                      <a:r>
                        <a:rPr lang="en-US" sz="1000" kern="1200">
                          <a:solidFill>
                            <a:srgbClr val="000000"/>
                          </a:solidFill>
                          <a:latin typeface="Calibri Light" panose="020F0302020204030204"/>
                          <a:ea typeface="+mn-ea"/>
                          <a:cs typeface="+mn-cs"/>
                        </a:rPr>
                        <a:t>Digital Workflow for the Policy Issuance which orchestrates all required activities and documentation to issue policies, renewals and endorsements integrated with CRM and documentation solution</a:t>
                      </a:r>
                    </a:p>
                  </a:txBody>
                  <a:tcPr marL="45720" marR="45720" anchor="ctr">
                    <a:noFill/>
                  </a:tcPr>
                </a:tc>
                <a:tc>
                  <a:txBody>
                    <a:bodyPr/>
                    <a:lstStyle/>
                    <a:p>
                      <a:pPr algn="l" fontAlgn="ctr"/>
                      <a:r>
                        <a:rPr lang="en-US" sz="1000" kern="1200">
                          <a:solidFill>
                            <a:srgbClr val="000000"/>
                          </a:solidFill>
                          <a:latin typeface="Calibri Light" panose="020F0302020204030204"/>
                          <a:ea typeface="+mn-ea"/>
                          <a:cs typeface="+mn-cs"/>
                        </a:rPr>
                        <a:t>12-15% Efficiency Gain</a:t>
                      </a:r>
                      <a:br>
                        <a:rPr lang="en-US" sz="1000" kern="1200">
                          <a:solidFill>
                            <a:srgbClr val="000000"/>
                          </a:solidFill>
                          <a:latin typeface="Calibri Light" panose="020F0302020204030204"/>
                          <a:ea typeface="+mn-ea"/>
                          <a:cs typeface="+mn-cs"/>
                        </a:rPr>
                      </a:br>
                      <a:r>
                        <a:rPr lang="en-US" sz="1000" kern="1200">
                          <a:solidFill>
                            <a:srgbClr val="000000"/>
                          </a:solidFill>
                          <a:latin typeface="Calibri Light" panose="020F0302020204030204"/>
                          <a:ea typeface="+mn-ea"/>
                          <a:cs typeface="+mn-cs"/>
                        </a:rPr>
                        <a:t>5-8% Quality Improvement </a:t>
                      </a:r>
                      <a:br>
                        <a:rPr lang="en-US" sz="1000" kern="1200">
                          <a:solidFill>
                            <a:srgbClr val="000000"/>
                          </a:solidFill>
                          <a:latin typeface="Calibri Light" panose="020F0302020204030204"/>
                          <a:ea typeface="+mn-ea"/>
                          <a:cs typeface="+mn-cs"/>
                        </a:rPr>
                      </a:br>
                      <a:r>
                        <a:rPr lang="en-US" sz="1000" kern="1200">
                          <a:solidFill>
                            <a:srgbClr val="000000"/>
                          </a:solidFill>
                          <a:latin typeface="Calibri Light" panose="020F0302020204030204"/>
                          <a:ea typeface="+mn-ea"/>
                          <a:cs typeface="+mn-cs"/>
                        </a:rPr>
                        <a:t>3-7% reduction in cycle time</a:t>
                      </a:r>
                    </a:p>
                  </a:txBody>
                  <a:tcPr marL="45720" marR="45720" anchor="ctr">
                    <a:noFill/>
                  </a:tcPr>
                </a:tc>
                <a:extLst>
                  <a:ext uri="{0D108BD9-81ED-4DB2-BD59-A6C34878D82A}">
                    <a16:rowId xmlns:a16="http://schemas.microsoft.com/office/drawing/2014/main" val="2363738540"/>
                  </a:ext>
                </a:extLst>
              </a:tr>
              <a:tr h="630080">
                <a:tc>
                  <a:txBody>
                    <a:bodyPr/>
                    <a:lstStyle/>
                    <a:p>
                      <a:pPr algn="l" fontAlgn="ctr"/>
                      <a:r>
                        <a:rPr lang="en-US" sz="1000" kern="1200">
                          <a:solidFill>
                            <a:srgbClr val="000000"/>
                          </a:solidFill>
                          <a:latin typeface="Calibri Light" panose="020F0302020204030204"/>
                          <a:ea typeface="+mn-ea"/>
                          <a:cs typeface="+mn-cs"/>
                        </a:rPr>
                        <a:t>Digital Workflow for Client Account Management teams to have better visibility, control and improved efficiency of the Investment Consulting operations including Client Calendar Management, Investment Policy Statements, Asset Allocation Study, Manager Selection, Performance Reports, Special Projects</a:t>
                      </a:r>
                    </a:p>
                  </a:txBody>
                  <a:tcPr marL="45720" marR="45720" anchor="ctr">
                    <a:noFill/>
                  </a:tcPr>
                </a:tc>
                <a:tc>
                  <a:txBody>
                    <a:bodyPr/>
                    <a:lstStyle/>
                    <a:p>
                      <a:pPr algn="l" fontAlgn="ctr"/>
                      <a:r>
                        <a:rPr lang="en-US" sz="1000" kern="1200">
                          <a:solidFill>
                            <a:srgbClr val="000000"/>
                          </a:solidFill>
                          <a:latin typeface="Calibri Light" panose="020F0302020204030204"/>
                          <a:ea typeface="+mn-ea"/>
                          <a:cs typeface="+mn-cs"/>
                        </a:rPr>
                        <a:t>30% Efficiency Gain</a:t>
                      </a:r>
                      <a:br>
                        <a:rPr lang="en-US" sz="1000" kern="1200">
                          <a:solidFill>
                            <a:srgbClr val="000000"/>
                          </a:solidFill>
                          <a:latin typeface="Calibri Light" panose="020F0302020204030204"/>
                          <a:ea typeface="+mn-ea"/>
                          <a:cs typeface="+mn-cs"/>
                        </a:rPr>
                      </a:br>
                      <a:r>
                        <a:rPr lang="en-US" sz="1000" kern="1200">
                          <a:solidFill>
                            <a:srgbClr val="000000"/>
                          </a:solidFill>
                          <a:latin typeface="Calibri Light" panose="020F0302020204030204"/>
                          <a:ea typeface="+mn-ea"/>
                          <a:cs typeface="+mn-cs"/>
                        </a:rPr>
                        <a:t>15-20% Quality Improvement </a:t>
                      </a:r>
                    </a:p>
                  </a:txBody>
                  <a:tcPr marL="45720" marR="45720" anchor="ctr">
                    <a:noFill/>
                  </a:tcPr>
                </a:tc>
                <a:extLst>
                  <a:ext uri="{0D108BD9-81ED-4DB2-BD59-A6C34878D82A}">
                    <a16:rowId xmlns:a16="http://schemas.microsoft.com/office/drawing/2014/main" val="2633292453"/>
                  </a:ext>
                </a:extLst>
              </a:tr>
              <a:tr h="630080">
                <a:tc>
                  <a:txBody>
                    <a:bodyPr/>
                    <a:lstStyle/>
                    <a:p>
                      <a:pPr algn="l" fontAlgn="ctr"/>
                      <a:r>
                        <a:rPr lang="en-US" sz="1000" kern="1200">
                          <a:solidFill>
                            <a:srgbClr val="000000"/>
                          </a:solidFill>
                          <a:latin typeface="Calibri Light" panose="020F0302020204030204"/>
                          <a:ea typeface="+mn-ea"/>
                          <a:cs typeface="+mn-cs"/>
                        </a:rPr>
                        <a:t>Digital Workflow for issuance of insurance policy for bonds consisting of:- Application creation, Insurance policy issuance, Payments, Billing, Collections and Cancellations. The solution is integrated with Outlook, SharePoint, and Insurance Portals</a:t>
                      </a:r>
                    </a:p>
                  </a:txBody>
                  <a:tcPr marL="45720" marR="45720" anchor="ctr">
                    <a:noFill/>
                  </a:tcPr>
                </a:tc>
                <a:tc>
                  <a:txBody>
                    <a:bodyPr/>
                    <a:lstStyle/>
                    <a:p>
                      <a:pPr algn="l" fontAlgn="ctr"/>
                      <a:r>
                        <a:rPr lang="en-US" sz="1000" kern="1200">
                          <a:solidFill>
                            <a:srgbClr val="000000"/>
                          </a:solidFill>
                          <a:latin typeface="Calibri Light" panose="020F0302020204030204"/>
                          <a:ea typeface="+mn-ea"/>
                          <a:cs typeface="+mn-cs"/>
                        </a:rPr>
                        <a:t>10-15% Efficiency Gain</a:t>
                      </a:r>
                      <a:br>
                        <a:rPr lang="en-US" sz="1000" kern="1200">
                          <a:solidFill>
                            <a:srgbClr val="000000"/>
                          </a:solidFill>
                          <a:latin typeface="Calibri Light" panose="020F0302020204030204"/>
                          <a:ea typeface="+mn-ea"/>
                          <a:cs typeface="+mn-cs"/>
                        </a:rPr>
                      </a:br>
                      <a:r>
                        <a:rPr lang="en-US" sz="1000" kern="1200">
                          <a:solidFill>
                            <a:srgbClr val="000000"/>
                          </a:solidFill>
                          <a:latin typeface="Calibri Light" panose="020F0302020204030204"/>
                          <a:ea typeface="+mn-ea"/>
                          <a:cs typeface="+mn-cs"/>
                        </a:rPr>
                        <a:t>15% Quality Improvement </a:t>
                      </a:r>
                      <a:br>
                        <a:rPr lang="en-US" sz="1000" kern="1200">
                          <a:solidFill>
                            <a:srgbClr val="000000"/>
                          </a:solidFill>
                          <a:latin typeface="Calibri Light" panose="020F0302020204030204"/>
                          <a:ea typeface="+mn-ea"/>
                          <a:cs typeface="+mn-cs"/>
                        </a:rPr>
                      </a:br>
                      <a:r>
                        <a:rPr lang="en-US" sz="1000" kern="1200">
                          <a:solidFill>
                            <a:srgbClr val="000000"/>
                          </a:solidFill>
                          <a:latin typeface="Calibri Light" panose="020F0302020204030204"/>
                          <a:ea typeface="+mn-ea"/>
                          <a:cs typeface="+mn-cs"/>
                        </a:rPr>
                        <a:t>15% reduction in cycle time</a:t>
                      </a:r>
                    </a:p>
                  </a:txBody>
                  <a:tcPr marL="45720" marR="45720" anchor="ctr">
                    <a:noFill/>
                  </a:tcPr>
                </a:tc>
                <a:extLst>
                  <a:ext uri="{0D108BD9-81ED-4DB2-BD59-A6C34878D82A}">
                    <a16:rowId xmlns:a16="http://schemas.microsoft.com/office/drawing/2014/main" val="3688928538"/>
                  </a:ext>
                </a:extLst>
              </a:tr>
            </a:tbl>
          </a:graphicData>
        </a:graphic>
      </p:graphicFrame>
      <p:sp>
        <p:nvSpPr>
          <p:cNvPr id="14" name="Text Placeholder 13">
            <a:extLst>
              <a:ext uri="{FF2B5EF4-FFF2-40B4-BE49-F238E27FC236}">
                <a16:creationId xmlns:a16="http://schemas.microsoft.com/office/drawing/2014/main" id="{3CED3E8F-C193-7CBB-FFC9-1B798430080F}"/>
              </a:ext>
            </a:extLst>
          </p:cNvPr>
          <p:cNvSpPr>
            <a:spLocks noGrp="1"/>
          </p:cNvSpPr>
          <p:nvPr>
            <p:ph type="body" sz="quarter" idx="10"/>
          </p:nvPr>
        </p:nvSpPr>
        <p:spPr/>
        <p:txBody>
          <a:bodyPr/>
          <a:lstStyle/>
          <a:p>
            <a:r>
              <a:rPr lang="en-US" sz="3200" kern="0">
                <a:cs typeface="Calibri Light" panose="020F0302020204030204" pitchFamily="34" charset="0"/>
              </a:rPr>
              <a:t>Establishing an enterprise-wide Workflow CoE leveraging Appian</a:t>
            </a:r>
            <a:endParaRPr lang="en-US" sz="3200"/>
          </a:p>
        </p:txBody>
      </p:sp>
      <p:sp>
        <p:nvSpPr>
          <p:cNvPr id="15" name="Text Placeholder 14">
            <a:extLst>
              <a:ext uri="{FF2B5EF4-FFF2-40B4-BE49-F238E27FC236}">
                <a16:creationId xmlns:a16="http://schemas.microsoft.com/office/drawing/2014/main" id="{81E4AFE8-E5A9-B445-894A-2DD0455E291E}"/>
              </a:ext>
            </a:extLst>
          </p:cNvPr>
          <p:cNvSpPr>
            <a:spLocks noGrp="1"/>
          </p:cNvSpPr>
          <p:nvPr>
            <p:ph type="body" sz="quarter" idx="12"/>
          </p:nvPr>
        </p:nvSpPr>
        <p:spPr/>
        <p:txBody>
          <a:bodyPr/>
          <a:lstStyle/>
          <a:p>
            <a:r>
              <a:rPr lang="en-US" kern="0">
                <a:solidFill>
                  <a:schemeClr val="tx1"/>
                </a:solidFill>
                <a:latin typeface="+mn-lt"/>
              </a:rPr>
              <a:t>Enterprise Appian Implementation and Maintenance | Case Study 1 – Leading Global Broker</a:t>
            </a:r>
          </a:p>
        </p:txBody>
      </p:sp>
      <p:sp>
        <p:nvSpPr>
          <p:cNvPr id="16" name="Text Placeholder 15">
            <a:extLst>
              <a:ext uri="{FF2B5EF4-FFF2-40B4-BE49-F238E27FC236}">
                <a16:creationId xmlns:a16="http://schemas.microsoft.com/office/drawing/2014/main" id="{2F655E60-D283-3B23-5AA4-8707985E99D8}"/>
              </a:ext>
            </a:extLst>
          </p:cNvPr>
          <p:cNvSpPr>
            <a:spLocks noGrp="1"/>
          </p:cNvSpPr>
          <p:nvPr>
            <p:ph type="body" sz="quarter" idx="13"/>
          </p:nvPr>
        </p:nvSpPr>
        <p:spPr/>
        <p:txBody>
          <a:bodyPr/>
          <a:lstStyle/>
          <a:p>
            <a:r>
              <a:rPr lang="en-US"/>
              <a:t>Client</a:t>
            </a:r>
          </a:p>
        </p:txBody>
      </p:sp>
      <p:sp>
        <p:nvSpPr>
          <p:cNvPr id="17" name="Text Placeholder 16">
            <a:extLst>
              <a:ext uri="{FF2B5EF4-FFF2-40B4-BE49-F238E27FC236}">
                <a16:creationId xmlns:a16="http://schemas.microsoft.com/office/drawing/2014/main" id="{7A6E5DB0-E987-8C9E-24B2-31DAAC2B0140}"/>
              </a:ext>
            </a:extLst>
          </p:cNvPr>
          <p:cNvSpPr>
            <a:spLocks noGrp="1"/>
          </p:cNvSpPr>
          <p:nvPr>
            <p:ph type="body" sz="quarter" idx="14"/>
          </p:nvPr>
        </p:nvSpPr>
        <p:spPr>
          <a:xfrm>
            <a:off x="461388" y="1924655"/>
            <a:ext cx="2196206" cy="282411"/>
          </a:xfrm>
        </p:spPr>
        <p:txBody>
          <a:bodyPr/>
          <a:lstStyle/>
          <a:p>
            <a:r>
              <a:rPr lang="en-US"/>
              <a:t>Top Global Broker</a:t>
            </a:r>
          </a:p>
        </p:txBody>
      </p:sp>
      <p:sp>
        <p:nvSpPr>
          <p:cNvPr id="18" name="Text Placeholder 17">
            <a:extLst>
              <a:ext uri="{FF2B5EF4-FFF2-40B4-BE49-F238E27FC236}">
                <a16:creationId xmlns:a16="http://schemas.microsoft.com/office/drawing/2014/main" id="{7EC34074-469D-FE33-195A-5CFC08A09D27}"/>
              </a:ext>
            </a:extLst>
          </p:cNvPr>
          <p:cNvSpPr>
            <a:spLocks noGrp="1"/>
          </p:cNvSpPr>
          <p:nvPr>
            <p:ph type="body" sz="quarter" idx="15"/>
          </p:nvPr>
        </p:nvSpPr>
        <p:spPr>
          <a:xfrm>
            <a:off x="456436" y="2402964"/>
            <a:ext cx="2201157" cy="282410"/>
          </a:xfrm>
        </p:spPr>
        <p:txBody>
          <a:bodyPr/>
          <a:lstStyle/>
          <a:p>
            <a:r>
              <a:rPr lang="en-US"/>
              <a:t>Client Challenges</a:t>
            </a:r>
          </a:p>
        </p:txBody>
      </p:sp>
      <p:sp>
        <p:nvSpPr>
          <p:cNvPr id="19" name="Text Placeholder 18">
            <a:extLst>
              <a:ext uri="{FF2B5EF4-FFF2-40B4-BE49-F238E27FC236}">
                <a16:creationId xmlns:a16="http://schemas.microsoft.com/office/drawing/2014/main" id="{7A29278A-8BA9-CDA6-D2E0-2A72B745C456}"/>
              </a:ext>
            </a:extLst>
          </p:cNvPr>
          <p:cNvSpPr>
            <a:spLocks noGrp="1"/>
          </p:cNvSpPr>
          <p:nvPr>
            <p:ph type="body" sz="quarter" idx="16"/>
          </p:nvPr>
        </p:nvSpPr>
        <p:spPr>
          <a:xfrm>
            <a:off x="461388" y="2761512"/>
            <a:ext cx="2201157" cy="1891188"/>
          </a:xfrm>
        </p:spPr>
        <p:txBody>
          <a:bodyPr/>
          <a:lstStyle/>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Lack of structured workflow in operational processes leading to manual intensive activities, no visibility into performance which impacted client’s ability to optimize operations and drive significant cost reduction goals</a:t>
            </a:r>
          </a:p>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Siloed </a:t>
            </a:r>
            <a:r>
              <a:rPr lang="en-US">
                <a:solidFill>
                  <a:srgbClr val="000000"/>
                </a:solidFill>
                <a:latin typeface="Calibri Light" panose="020F0302020204030204"/>
              </a:rPr>
              <a:t>transformation</a:t>
            </a: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 initiatives</a:t>
            </a:r>
          </a:p>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Limited in-house talent</a:t>
            </a:r>
          </a:p>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Lack of scalable and global transformation delivery model</a:t>
            </a:r>
          </a:p>
        </p:txBody>
      </p:sp>
      <p:sp>
        <p:nvSpPr>
          <p:cNvPr id="20" name="Text Placeholder 19">
            <a:extLst>
              <a:ext uri="{FF2B5EF4-FFF2-40B4-BE49-F238E27FC236}">
                <a16:creationId xmlns:a16="http://schemas.microsoft.com/office/drawing/2014/main" id="{5989208A-EEFC-A3ED-19A8-46742521DE5C}"/>
              </a:ext>
            </a:extLst>
          </p:cNvPr>
          <p:cNvSpPr>
            <a:spLocks noGrp="1"/>
          </p:cNvSpPr>
          <p:nvPr>
            <p:ph type="body" sz="quarter" idx="17"/>
          </p:nvPr>
        </p:nvSpPr>
        <p:spPr>
          <a:xfrm>
            <a:off x="3054221" y="1570034"/>
            <a:ext cx="2975104" cy="282410"/>
          </a:xfrm>
        </p:spPr>
        <p:txBody>
          <a:bodyPr/>
          <a:lstStyle/>
          <a:p>
            <a:r>
              <a:rPr lang="en-US"/>
              <a:t>EXL Responsibilities</a:t>
            </a:r>
          </a:p>
        </p:txBody>
      </p:sp>
      <p:sp>
        <p:nvSpPr>
          <p:cNvPr id="22" name="Text Placeholder 21">
            <a:extLst>
              <a:ext uri="{FF2B5EF4-FFF2-40B4-BE49-F238E27FC236}">
                <a16:creationId xmlns:a16="http://schemas.microsoft.com/office/drawing/2014/main" id="{2D768661-85FC-F92E-B6D9-E2728FF65915}"/>
              </a:ext>
            </a:extLst>
          </p:cNvPr>
          <p:cNvSpPr>
            <a:spLocks noGrp="1"/>
          </p:cNvSpPr>
          <p:nvPr>
            <p:ph type="body" sz="quarter" idx="19"/>
          </p:nvPr>
        </p:nvSpPr>
        <p:spPr>
          <a:xfrm>
            <a:off x="3054221" y="2472932"/>
            <a:ext cx="2414504" cy="282410"/>
          </a:xfrm>
        </p:spPr>
        <p:txBody>
          <a:bodyPr/>
          <a:lstStyle/>
          <a:p>
            <a:r>
              <a:rPr lang="en-US"/>
              <a:t>EXL Approach</a:t>
            </a:r>
          </a:p>
        </p:txBody>
      </p:sp>
      <p:sp>
        <p:nvSpPr>
          <p:cNvPr id="2" name="Text Placeholder 17">
            <a:extLst>
              <a:ext uri="{FF2B5EF4-FFF2-40B4-BE49-F238E27FC236}">
                <a16:creationId xmlns:a16="http://schemas.microsoft.com/office/drawing/2014/main" id="{16AA89B6-CA0D-0C12-8523-6550FA1D607D}"/>
              </a:ext>
            </a:extLst>
          </p:cNvPr>
          <p:cNvSpPr txBox="1">
            <a:spLocks/>
          </p:cNvSpPr>
          <p:nvPr/>
        </p:nvSpPr>
        <p:spPr>
          <a:xfrm>
            <a:off x="458798" y="4853941"/>
            <a:ext cx="2201157" cy="28241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tx2"/>
              </a:buClr>
              <a:buFontTx/>
              <a:buNone/>
              <a:defRPr sz="1600" b="1" kern="1200">
                <a:solidFill>
                  <a:schemeClr val="accent3"/>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a:ea typeface="+mn-ea"/>
                <a:cs typeface="+mn-cs"/>
              </a:rPr>
              <a:t>EXL Engagement</a:t>
            </a:r>
          </a:p>
        </p:txBody>
      </p:sp>
      <p:sp>
        <p:nvSpPr>
          <p:cNvPr id="3" name="Text Placeholder 18">
            <a:extLst>
              <a:ext uri="{FF2B5EF4-FFF2-40B4-BE49-F238E27FC236}">
                <a16:creationId xmlns:a16="http://schemas.microsoft.com/office/drawing/2014/main" id="{7DC8A477-06CD-55E6-BBDE-EF24CBB5A96D}"/>
              </a:ext>
            </a:extLst>
          </p:cNvPr>
          <p:cNvSpPr txBox="1">
            <a:spLocks/>
          </p:cNvSpPr>
          <p:nvPr/>
        </p:nvSpPr>
        <p:spPr>
          <a:xfrm>
            <a:off x="456435" y="5207146"/>
            <a:ext cx="2201157" cy="769633"/>
          </a:xfrm>
          <a:prstGeom prst="rect">
            <a:avLst/>
          </a:prstGeom>
        </p:spPr>
        <p:txBody>
          <a:bodyPr vert="horz" lIns="0" tIns="0" rIns="0" bIns="0" rtlCol="0">
            <a:noAutofit/>
          </a:bodyPr>
          <a:lstStyle>
            <a:lvl1pPr marL="112713" indent="-112713" algn="l" defTabSz="914400" rtl="0" eaLnBrk="1" latinLnBrk="0" hangingPunct="1">
              <a:lnSpc>
                <a:spcPct val="90000"/>
              </a:lnSpc>
              <a:spcBef>
                <a:spcPts val="200"/>
              </a:spcBef>
              <a:spcAft>
                <a:spcPts val="200"/>
              </a:spcAft>
              <a:buClr>
                <a:schemeClr val="accent3"/>
              </a:buClr>
              <a:buFont typeface="Arial" panose="020B0604020202020204" pitchFamily="34" charset="0"/>
              <a:buChar char="•"/>
              <a:defRPr sz="1100" kern="1200">
                <a:solidFill>
                  <a:schemeClr val="tx1"/>
                </a:solidFill>
                <a:latin typeface="+mj-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None/>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Build and Deploy Workflow automations at scale – multiple use cases across Geos and LOBs -  working in partnership with client’s business, transformation and IT teams</a:t>
            </a:r>
          </a:p>
        </p:txBody>
      </p:sp>
      <p:sp>
        <p:nvSpPr>
          <p:cNvPr id="6" name="TextBox 5">
            <a:extLst>
              <a:ext uri="{FF2B5EF4-FFF2-40B4-BE49-F238E27FC236}">
                <a16:creationId xmlns:a16="http://schemas.microsoft.com/office/drawing/2014/main" id="{1DF09DB5-D4F6-3EA0-6BD5-129D2FA50B2F}"/>
              </a:ext>
            </a:extLst>
          </p:cNvPr>
          <p:cNvSpPr txBox="1"/>
          <p:nvPr/>
        </p:nvSpPr>
        <p:spPr>
          <a:xfrm>
            <a:off x="9252212" y="1852444"/>
            <a:ext cx="2834640" cy="909068"/>
          </a:xfrm>
          <a:prstGeom prst="rect">
            <a:avLst/>
          </a:prstGeom>
          <a:noFill/>
        </p:spPr>
        <p:txBody>
          <a:bodyPr wrap="square" lIns="0" rIns="0" rtlCol="0" anchor="t" anchorCtr="0">
            <a:noAutofit/>
          </a:bodyPr>
          <a:lstStyle/>
          <a:p>
            <a:pPr marL="112713" marR="0" lvl="0" indent="-112713" algn="l" defTabSz="914400" rtl="0" eaLnBrk="1" fontAlgn="auto" latinLnBrk="0" hangingPunct="1">
              <a:lnSpc>
                <a:spcPct val="90000"/>
              </a:lnSpc>
              <a:spcBef>
                <a:spcPts val="200"/>
              </a:spcBef>
              <a:spcAft>
                <a:spcPts val="200"/>
              </a:spcAft>
              <a:buClr>
                <a:srgbClr val="FB4D0A"/>
              </a:buClr>
              <a:buSzTx/>
              <a:buFont typeface="Arial" panose="020B0604020202020204" pitchFamily="34" charset="0"/>
              <a:buChar char="•"/>
              <a:tabLst/>
              <a:defRPr/>
            </a:pPr>
            <a:r>
              <a:rPr kumimoji="0" lang="en-US" sz="1100" b="1" i="0" u="none" strike="noStrike" kern="1200" cap="none" spc="0" normalizeH="0" baseline="0" noProof="0">
                <a:ln>
                  <a:noFill/>
                </a:ln>
                <a:solidFill>
                  <a:srgbClr val="FB4D0A"/>
                </a:solidFill>
                <a:effectLst/>
                <a:uLnTx/>
                <a:uFillTx/>
                <a:latin typeface="Calibri" panose="020F0502020204030204"/>
                <a:ea typeface="+mn-ea"/>
                <a:cs typeface="+mn-cs"/>
              </a:rPr>
              <a:t>100+ </a:t>
            </a: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Digital talent</a:t>
            </a:r>
          </a:p>
          <a:p>
            <a:pPr marL="112713" marR="0" lvl="0" indent="-112713" algn="l" defTabSz="914400" rtl="0" eaLnBrk="1" fontAlgn="auto" latinLnBrk="0" hangingPunct="1">
              <a:lnSpc>
                <a:spcPct val="90000"/>
              </a:lnSpc>
              <a:spcBef>
                <a:spcPts val="200"/>
              </a:spcBef>
              <a:spcAft>
                <a:spcPts val="200"/>
              </a:spcAft>
              <a:buClr>
                <a:srgbClr val="FB4D0A"/>
              </a:buClr>
              <a:buSzTx/>
              <a:buFont typeface="Arial" panose="020B0604020202020204" pitchFamily="34" charset="0"/>
              <a:buChar char="•"/>
              <a:tabLst/>
              <a:defRPr/>
            </a:pPr>
            <a:r>
              <a:rPr kumimoji="0" lang="en-US" sz="1100" b="1" i="0" u="none" strike="noStrike" kern="1200" cap="none" spc="0" normalizeH="0" baseline="0" noProof="0">
                <a:ln>
                  <a:noFill/>
                </a:ln>
                <a:solidFill>
                  <a:srgbClr val="FB4D0A"/>
                </a:solidFill>
                <a:effectLst/>
                <a:uLnTx/>
                <a:uFillTx/>
                <a:latin typeface="Calibri" panose="020F0502020204030204"/>
                <a:ea typeface="+mn-ea"/>
                <a:cs typeface="+mn-cs"/>
              </a:rPr>
              <a:t>50+</a:t>
            </a:r>
            <a:r>
              <a:rPr kumimoji="0" lang="en-US" sz="1100" b="0" i="0" u="none" strike="noStrike" kern="1200" cap="none" spc="0" normalizeH="0" baseline="0" noProof="0">
                <a:ln>
                  <a:noFill/>
                </a:ln>
                <a:solidFill>
                  <a:srgbClr val="FB4D0A"/>
                </a:solidFill>
                <a:effectLst/>
                <a:uLnTx/>
                <a:uFillTx/>
                <a:latin typeface="Calibri" panose="020F0502020204030204"/>
                <a:ea typeface="+mn-ea"/>
                <a:cs typeface="+mn-cs"/>
              </a:rPr>
              <a:t> </a:t>
            </a: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Global initiatives</a:t>
            </a:r>
          </a:p>
          <a:p>
            <a:pPr marL="112713" marR="0" lvl="0" indent="-112713" algn="l" defTabSz="914400" rtl="0" eaLnBrk="1" fontAlgn="auto" latinLnBrk="0" hangingPunct="1">
              <a:lnSpc>
                <a:spcPct val="90000"/>
              </a:lnSpc>
              <a:spcBef>
                <a:spcPts val="200"/>
              </a:spcBef>
              <a:spcAft>
                <a:spcPts val="200"/>
              </a:spcAft>
              <a:buClr>
                <a:srgbClr val="FB4D0A"/>
              </a:buClr>
              <a:buSzTx/>
              <a:buFont typeface="Arial" panose="020B0604020202020204" pitchFamily="34" charset="0"/>
              <a:buChar char="•"/>
              <a:tabLst/>
              <a:defRPr/>
            </a:pPr>
            <a:r>
              <a:rPr kumimoji="0" lang="en-US" sz="1100" b="1" i="0" u="none" strike="noStrike" kern="1200" cap="none" spc="0" normalizeH="0" baseline="0" noProof="0">
                <a:ln>
                  <a:noFill/>
                </a:ln>
                <a:solidFill>
                  <a:srgbClr val="FB4D0A"/>
                </a:solidFill>
                <a:effectLst/>
                <a:uLnTx/>
                <a:uFillTx/>
                <a:latin typeface="Calibri" panose="020F0502020204030204"/>
                <a:ea typeface="+mn-ea"/>
                <a:cs typeface="+mn-cs"/>
              </a:rPr>
              <a:t>20-70%</a:t>
            </a:r>
            <a:r>
              <a:rPr kumimoji="0" lang="en-US" sz="1100" b="0" i="0" u="none" strike="noStrike" kern="1200" cap="none" spc="0" normalizeH="0" baseline="0" noProof="0">
                <a:ln>
                  <a:noFill/>
                </a:ln>
                <a:solidFill>
                  <a:srgbClr val="FB4D0A"/>
                </a:solidFill>
                <a:effectLst/>
                <a:uLnTx/>
                <a:uFillTx/>
                <a:latin typeface="Calibri" panose="020F0502020204030204"/>
                <a:ea typeface="+mn-ea"/>
                <a:cs typeface="+mn-cs"/>
              </a:rPr>
              <a:t> </a:t>
            </a: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Efficiency</a:t>
            </a:r>
          </a:p>
          <a:p>
            <a:pPr marL="112713" marR="0" lvl="0" indent="-112713" algn="l" defTabSz="914400" rtl="0" eaLnBrk="1" fontAlgn="auto" latinLnBrk="0" hangingPunct="1">
              <a:lnSpc>
                <a:spcPct val="90000"/>
              </a:lnSpc>
              <a:spcBef>
                <a:spcPts val="200"/>
              </a:spcBef>
              <a:spcAft>
                <a:spcPts val="200"/>
              </a:spcAft>
              <a:buClr>
                <a:srgbClr val="FB4D0A"/>
              </a:buClr>
              <a:buSzTx/>
              <a:buFont typeface="Arial" panose="020B0604020202020204" pitchFamily="34" charset="0"/>
              <a:buChar char="•"/>
              <a:tabLst/>
              <a:defRPr/>
            </a:pPr>
            <a:r>
              <a:rPr kumimoji="0" lang="en-US" sz="1100" b="1" i="0" u="none" strike="noStrike" kern="1200" cap="none" spc="0" normalizeH="0" baseline="0" noProof="0">
                <a:ln>
                  <a:noFill/>
                </a:ln>
                <a:solidFill>
                  <a:srgbClr val="FB4D0A"/>
                </a:solidFill>
                <a:effectLst/>
                <a:uLnTx/>
                <a:uFillTx/>
                <a:latin typeface="Calibri" panose="020F0502020204030204"/>
                <a:ea typeface="+mn-ea"/>
                <a:cs typeface="+mn-cs"/>
              </a:rPr>
              <a:t>15-20%</a:t>
            </a:r>
            <a:r>
              <a:rPr kumimoji="0" lang="en-US" sz="1100" b="0" i="0" u="none" strike="noStrike" kern="1200" cap="none" spc="0" normalizeH="0" baseline="0" noProof="0">
                <a:ln>
                  <a:noFill/>
                </a:ln>
                <a:solidFill>
                  <a:srgbClr val="FB4D0A"/>
                </a:solidFill>
                <a:effectLst/>
                <a:uLnTx/>
                <a:uFillTx/>
                <a:latin typeface="Calibri" panose="020F0502020204030204"/>
                <a:ea typeface="+mn-ea"/>
                <a:cs typeface="+mn-cs"/>
              </a:rPr>
              <a:t> </a:t>
            </a: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Cycle time reduction</a:t>
            </a:r>
          </a:p>
        </p:txBody>
      </p:sp>
      <p:grpSp>
        <p:nvGrpSpPr>
          <p:cNvPr id="53" name="Group 52">
            <a:extLst>
              <a:ext uri="{FF2B5EF4-FFF2-40B4-BE49-F238E27FC236}">
                <a16:creationId xmlns:a16="http://schemas.microsoft.com/office/drawing/2014/main" id="{EDDFF534-9847-0E9F-5F58-6E88637FEA68}"/>
              </a:ext>
            </a:extLst>
          </p:cNvPr>
          <p:cNvGrpSpPr/>
          <p:nvPr/>
        </p:nvGrpSpPr>
        <p:grpSpPr>
          <a:xfrm>
            <a:off x="3054221" y="1924656"/>
            <a:ext cx="5970823" cy="414476"/>
            <a:chOff x="3317137" y="1827736"/>
            <a:chExt cx="6109897" cy="507811"/>
          </a:xfrm>
          <a:noFill/>
        </p:grpSpPr>
        <p:sp>
          <p:nvSpPr>
            <p:cNvPr id="54" name="Pentagon 65">
              <a:extLst>
                <a:ext uri="{FF2B5EF4-FFF2-40B4-BE49-F238E27FC236}">
                  <a16:creationId xmlns:a16="http://schemas.microsoft.com/office/drawing/2014/main" id="{B0E2FDD9-CE40-372B-B38C-0BC2A308916A}"/>
                </a:ext>
              </a:extLst>
            </p:cNvPr>
            <p:cNvSpPr/>
            <p:nvPr/>
          </p:nvSpPr>
          <p:spPr>
            <a:xfrm>
              <a:off x="3317137" y="1827736"/>
              <a:ext cx="1929722" cy="507811"/>
            </a:xfrm>
            <a:prstGeom prst="homePlate">
              <a:avLst/>
            </a:prstGeom>
            <a:grpFill/>
            <a:ln w="952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Opportunity diagnostics and prioritization</a:t>
              </a:r>
            </a:p>
          </p:txBody>
        </p:sp>
        <p:sp>
          <p:nvSpPr>
            <p:cNvPr id="55" name="Chevron 66">
              <a:extLst>
                <a:ext uri="{FF2B5EF4-FFF2-40B4-BE49-F238E27FC236}">
                  <a16:creationId xmlns:a16="http://schemas.microsoft.com/office/drawing/2014/main" id="{0B0A4DCF-2437-FAB6-B1AE-67AE61A13FFB}"/>
                </a:ext>
              </a:extLst>
            </p:cNvPr>
            <p:cNvSpPr/>
            <p:nvPr/>
          </p:nvSpPr>
          <p:spPr>
            <a:xfrm>
              <a:off x="5040183" y="1827736"/>
              <a:ext cx="1370604" cy="507811"/>
            </a:xfrm>
            <a:prstGeom prst="chevron">
              <a:avLst/>
            </a:prstGeom>
            <a:grpFill/>
            <a:ln w="952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Solution design</a:t>
              </a:r>
            </a:p>
          </p:txBody>
        </p:sp>
        <p:sp>
          <p:nvSpPr>
            <p:cNvPr id="56" name="Chevron 67">
              <a:extLst>
                <a:ext uri="{FF2B5EF4-FFF2-40B4-BE49-F238E27FC236}">
                  <a16:creationId xmlns:a16="http://schemas.microsoft.com/office/drawing/2014/main" id="{5A937E72-3AA7-B042-16DD-5A811A99A601}"/>
                </a:ext>
              </a:extLst>
            </p:cNvPr>
            <p:cNvSpPr/>
            <p:nvPr/>
          </p:nvSpPr>
          <p:spPr>
            <a:xfrm>
              <a:off x="6204111" y="1827736"/>
              <a:ext cx="1852262" cy="507811"/>
            </a:xfrm>
            <a:prstGeom prst="chevron">
              <a:avLst/>
            </a:prstGeom>
            <a:grpFill/>
            <a:ln w="952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Development and implementation</a:t>
              </a:r>
            </a:p>
          </p:txBody>
        </p:sp>
        <p:sp>
          <p:nvSpPr>
            <p:cNvPr id="57" name="Chevron 68">
              <a:extLst>
                <a:ext uri="{FF2B5EF4-FFF2-40B4-BE49-F238E27FC236}">
                  <a16:creationId xmlns:a16="http://schemas.microsoft.com/office/drawing/2014/main" id="{C53A633B-C6E6-0B6B-5F55-9E048189C052}"/>
                </a:ext>
              </a:extLst>
            </p:cNvPr>
            <p:cNvSpPr/>
            <p:nvPr/>
          </p:nvSpPr>
          <p:spPr>
            <a:xfrm>
              <a:off x="7849696" y="1827736"/>
              <a:ext cx="1577338" cy="507811"/>
            </a:xfrm>
            <a:prstGeom prst="chevron">
              <a:avLst/>
            </a:prstGeom>
            <a:grpFill/>
            <a:ln w="952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Support and maintenance</a:t>
              </a:r>
            </a:p>
          </p:txBody>
        </p:sp>
      </p:grpSp>
      <p:sp>
        <p:nvSpPr>
          <p:cNvPr id="60" name="Rectangle 59">
            <a:extLst>
              <a:ext uri="{FF2B5EF4-FFF2-40B4-BE49-F238E27FC236}">
                <a16:creationId xmlns:a16="http://schemas.microsoft.com/office/drawing/2014/main" id="{EF316A25-E303-8FC9-C5F0-C795C11B0352}"/>
              </a:ext>
            </a:extLst>
          </p:cNvPr>
          <p:cNvSpPr/>
          <p:nvPr/>
        </p:nvSpPr>
        <p:spPr>
          <a:xfrm>
            <a:off x="2968738" y="3764838"/>
            <a:ext cx="6169174" cy="261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Calibri Light" panose="020F0302020204030204"/>
                <a:ea typeface="+mn-ea"/>
                <a:cs typeface="+mn-cs"/>
              </a:rPr>
              <a:t>Select Workflow solutions deployed (Total 15+ workflows across Pre-bind and Post-bind value chain)</a:t>
            </a:r>
          </a:p>
        </p:txBody>
      </p:sp>
      <p:grpSp>
        <p:nvGrpSpPr>
          <p:cNvPr id="61" name="Group 60">
            <a:extLst>
              <a:ext uri="{FF2B5EF4-FFF2-40B4-BE49-F238E27FC236}">
                <a16:creationId xmlns:a16="http://schemas.microsoft.com/office/drawing/2014/main" id="{9FD08D75-7335-D870-52AE-48A747954FFE}"/>
              </a:ext>
            </a:extLst>
          </p:cNvPr>
          <p:cNvGrpSpPr/>
          <p:nvPr/>
        </p:nvGrpSpPr>
        <p:grpSpPr>
          <a:xfrm>
            <a:off x="3054221" y="3223276"/>
            <a:ext cx="5970822" cy="464773"/>
            <a:chOff x="3297938" y="2664482"/>
            <a:chExt cx="5970822" cy="464773"/>
          </a:xfrm>
        </p:grpSpPr>
        <p:sp>
          <p:nvSpPr>
            <p:cNvPr id="62" name="TextBox 61">
              <a:extLst>
                <a:ext uri="{FF2B5EF4-FFF2-40B4-BE49-F238E27FC236}">
                  <a16:creationId xmlns:a16="http://schemas.microsoft.com/office/drawing/2014/main" id="{6BBC7367-77AD-6404-625B-2D6428924420}"/>
                </a:ext>
              </a:extLst>
            </p:cNvPr>
            <p:cNvSpPr txBox="1"/>
            <p:nvPr/>
          </p:nvSpPr>
          <p:spPr>
            <a:xfrm>
              <a:off x="4817047" y="2664482"/>
              <a:ext cx="1413164" cy="464773"/>
            </a:xfrm>
            <a:prstGeom prst="rect">
              <a:avLst/>
            </a:prstGeom>
            <a:noFill/>
            <a:ln>
              <a:solidFill>
                <a:srgbClr val="999999"/>
              </a:solidFill>
            </a:ln>
          </p:spPr>
          <p:txBody>
            <a:bodyPr wrap="square" lIns="45720" tIns="45720" rIns="45720" bIns="45720" rtlCol="0" anchor="ctr" anchorCtr="1">
              <a:noAutofit/>
            </a:bodyPr>
            <a:lstStyle/>
            <a:p>
              <a:pPr marL="0" marR="0" lvl="0" indent="0" algn="ctr" defTabSz="914400" rtl="0" eaLnBrk="1" fontAlgn="auto" latinLnBrk="0" hangingPunct="1">
                <a:lnSpc>
                  <a:spcPct val="100000"/>
                </a:lnSpc>
                <a:spcBef>
                  <a:spcPts val="0"/>
                </a:spcBef>
                <a:spcAft>
                  <a:spcPts val="0"/>
                </a:spcAft>
                <a:buClr>
                  <a:srgbClr val="0093FF"/>
                </a:buClr>
                <a:buSzTx/>
                <a:buFontTx/>
                <a:buNone/>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Processes orchestrated on low-code workflows </a:t>
              </a:r>
            </a:p>
          </p:txBody>
        </p:sp>
        <p:sp>
          <p:nvSpPr>
            <p:cNvPr id="63" name="TextBox 62">
              <a:extLst>
                <a:ext uri="{FF2B5EF4-FFF2-40B4-BE49-F238E27FC236}">
                  <a16:creationId xmlns:a16="http://schemas.microsoft.com/office/drawing/2014/main" id="{5306CCEF-D45F-DE70-D7DF-86E9AE66CAE5}"/>
                </a:ext>
              </a:extLst>
            </p:cNvPr>
            <p:cNvSpPr txBox="1"/>
            <p:nvPr/>
          </p:nvSpPr>
          <p:spPr>
            <a:xfrm>
              <a:off x="3297938" y="2664482"/>
              <a:ext cx="1413164" cy="464773"/>
            </a:xfrm>
            <a:prstGeom prst="rect">
              <a:avLst/>
            </a:prstGeom>
            <a:noFill/>
            <a:ln w="6350">
              <a:solidFill>
                <a:srgbClr val="999999"/>
              </a:solidFill>
            </a:ln>
          </p:spPr>
          <p:txBody>
            <a:bodyPr wrap="square" lIns="45720" tIns="45720" rIns="45720" bIns="45720" rtlCol="0" anchor="ctr" anchorCtr="1">
              <a:noAutofit/>
            </a:bodyPr>
            <a:lstStyle/>
            <a:p>
              <a:pPr marL="0" marR="0" lvl="0" indent="0" algn="ctr" defTabSz="914400" rtl="0" eaLnBrk="1" fontAlgn="auto" latinLnBrk="0" hangingPunct="1">
                <a:lnSpc>
                  <a:spcPct val="100000"/>
                </a:lnSpc>
                <a:spcBef>
                  <a:spcPts val="0"/>
                </a:spcBef>
                <a:spcAft>
                  <a:spcPts val="0"/>
                </a:spcAft>
                <a:buClr>
                  <a:srgbClr val="0093FF"/>
                </a:buClr>
                <a:buSzTx/>
                <a:buFontTx/>
                <a:buNone/>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Date ingestion from unstructured inputs</a:t>
              </a:r>
            </a:p>
          </p:txBody>
        </p:sp>
        <p:sp>
          <p:nvSpPr>
            <p:cNvPr id="64" name="TextBox 63">
              <a:extLst>
                <a:ext uri="{FF2B5EF4-FFF2-40B4-BE49-F238E27FC236}">
                  <a16:creationId xmlns:a16="http://schemas.microsoft.com/office/drawing/2014/main" id="{A36D21E8-BA69-D139-7A9E-6545115189C1}"/>
                </a:ext>
              </a:extLst>
            </p:cNvPr>
            <p:cNvSpPr txBox="1"/>
            <p:nvPr/>
          </p:nvSpPr>
          <p:spPr>
            <a:xfrm>
              <a:off x="6336156" y="2664482"/>
              <a:ext cx="1413164" cy="464773"/>
            </a:xfrm>
            <a:prstGeom prst="rect">
              <a:avLst/>
            </a:prstGeom>
            <a:noFill/>
            <a:ln>
              <a:solidFill>
                <a:srgbClr val="999999"/>
              </a:solidFill>
            </a:ln>
          </p:spPr>
          <p:txBody>
            <a:bodyPr wrap="square" lIns="45720" tIns="45720" rIns="45720" bIns="45720" rtlCol="0" anchor="ctr" anchorCtr="1">
              <a:noAutofit/>
            </a:bodyPr>
            <a:lstStyle/>
            <a:p>
              <a:pPr marL="0" marR="0" lvl="0" indent="0" algn="ctr" defTabSz="914400" rtl="0" eaLnBrk="1" fontAlgn="auto" latinLnBrk="0" hangingPunct="1">
                <a:lnSpc>
                  <a:spcPct val="100000"/>
                </a:lnSpc>
                <a:spcBef>
                  <a:spcPts val="0"/>
                </a:spcBef>
                <a:spcAft>
                  <a:spcPts val="0"/>
                </a:spcAft>
                <a:buClr>
                  <a:srgbClr val="0093FF"/>
                </a:buClr>
                <a:buSzTx/>
                <a:buFontTx/>
                <a:buNone/>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Digital and RPA solutions in Cloud</a:t>
              </a:r>
            </a:p>
          </p:txBody>
        </p:sp>
        <p:sp>
          <p:nvSpPr>
            <p:cNvPr id="65" name="TextBox 64">
              <a:extLst>
                <a:ext uri="{FF2B5EF4-FFF2-40B4-BE49-F238E27FC236}">
                  <a16:creationId xmlns:a16="http://schemas.microsoft.com/office/drawing/2014/main" id="{6987C140-02A6-229B-3A27-A25DC56BDF97}"/>
                </a:ext>
              </a:extLst>
            </p:cNvPr>
            <p:cNvSpPr txBox="1"/>
            <p:nvPr/>
          </p:nvSpPr>
          <p:spPr>
            <a:xfrm>
              <a:off x="7855265" y="2664482"/>
              <a:ext cx="1413495" cy="464773"/>
            </a:xfrm>
            <a:prstGeom prst="rect">
              <a:avLst/>
            </a:prstGeom>
            <a:noFill/>
            <a:ln>
              <a:solidFill>
                <a:srgbClr val="999999"/>
              </a:solidFill>
            </a:ln>
          </p:spPr>
          <p:txBody>
            <a:bodyPr wrap="square" lIns="45720" tIns="45720" rIns="45720" bIns="45720" rtlCol="0" anchor="ctr" anchorCtr="1">
              <a:noAutofit/>
            </a:bodyPr>
            <a:lstStyle/>
            <a:p>
              <a:pPr marL="0" marR="0" lvl="0" indent="0" algn="ctr" defTabSz="914400" rtl="0" eaLnBrk="1" fontAlgn="auto" latinLnBrk="0" hangingPunct="1">
                <a:lnSpc>
                  <a:spcPct val="100000"/>
                </a:lnSpc>
                <a:spcBef>
                  <a:spcPts val="0"/>
                </a:spcBef>
                <a:spcAft>
                  <a:spcPts val="0"/>
                </a:spcAft>
                <a:buClr>
                  <a:srgbClr val="0093FF"/>
                </a:buClr>
                <a:buSzTx/>
                <a:buFontTx/>
                <a:buNone/>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Monitoring and AI enablement</a:t>
              </a:r>
            </a:p>
          </p:txBody>
        </p:sp>
      </p:grpSp>
      <p:grpSp>
        <p:nvGrpSpPr>
          <p:cNvPr id="66" name="Group 65">
            <a:extLst>
              <a:ext uri="{FF2B5EF4-FFF2-40B4-BE49-F238E27FC236}">
                <a16:creationId xmlns:a16="http://schemas.microsoft.com/office/drawing/2014/main" id="{9CE28CA7-69E6-F6A2-FA5A-5C13A62CC5ED}"/>
              </a:ext>
            </a:extLst>
          </p:cNvPr>
          <p:cNvGrpSpPr/>
          <p:nvPr/>
        </p:nvGrpSpPr>
        <p:grpSpPr>
          <a:xfrm>
            <a:off x="3054552" y="2761512"/>
            <a:ext cx="5970492" cy="464773"/>
            <a:chOff x="3297938" y="2664482"/>
            <a:chExt cx="5970492" cy="464773"/>
          </a:xfrm>
        </p:grpSpPr>
        <p:sp>
          <p:nvSpPr>
            <p:cNvPr id="67" name="TextBox 66">
              <a:extLst>
                <a:ext uri="{FF2B5EF4-FFF2-40B4-BE49-F238E27FC236}">
                  <a16:creationId xmlns:a16="http://schemas.microsoft.com/office/drawing/2014/main" id="{B7BA93B3-0476-11FD-57C7-86C501C7FC69}"/>
                </a:ext>
              </a:extLst>
            </p:cNvPr>
            <p:cNvSpPr txBox="1"/>
            <p:nvPr/>
          </p:nvSpPr>
          <p:spPr>
            <a:xfrm>
              <a:off x="4817047" y="2664482"/>
              <a:ext cx="1413164" cy="464773"/>
            </a:xfrm>
            <a:prstGeom prst="rect">
              <a:avLst/>
            </a:prstGeom>
            <a:solidFill>
              <a:schemeClr val="bg1"/>
            </a:solidFill>
            <a:ln>
              <a:solidFill>
                <a:srgbClr val="999999"/>
              </a:solidFill>
            </a:ln>
          </p:spPr>
          <p:txBody>
            <a:bodyPr wrap="square" lIns="45720" tIns="45720" rIns="45720" bIns="45720" rtlCol="0" anchor="ctr" anchorCtr="1">
              <a:noAutofit/>
            </a:bodyPr>
            <a:lstStyle/>
            <a:p>
              <a:pPr marL="0" marR="0" lvl="0" indent="0" algn="ctr" defTabSz="914400" rtl="0" eaLnBrk="1" fontAlgn="auto" latinLnBrk="0" hangingPunct="1">
                <a:lnSpc>
                  <a:spcPct val="100000"/>
                </a:lnSpc>
                <a:spcBef>
                  <a:spcPts val="0"/>
                </a:spcBef>
                <a:spcAft>
                  <a:spcPts val="0"/>
                </a:spcAft>
                <a:buClr>
                  <a:srgbClr val="0093FF"/>
                </a:buClr>
                <a:buSzTx/>
                <a:buFontTx/>
                <a:buNone/>
                <a:tabLst/>
                <a:defRPr/>
              </a:pPr>
              <a:r>
                <a:rPr kumimoji="0" lang="en-US" sz="1100" b="1" i="0" u="none" strike="noStrike" kern="1200" cap="none" spc="0" normalizeH="0" baseline="0" noProof="0">
                  <a:ln>
                    <a:noFill/>
                  </a:ln>
                  <a:solidFill>
                    <a:srgbClr val="000000"/>
                  </a:solidFill>
                  <a:effectLst/>
                  <a:uLnTx/>
                  <a:uFillTx/>
                  <a:latin typeface="Calibri Light" panose="020F0302020204030204"/>
                  <a:ea typeface="+mn-ea"/>
                  <a:cs typeface="+mn-cs"/>
                </a:rPr>
                <a:t>Process redesign by code</a:t>
              </a:r>
            </a:p>
          </p:txBody>
        </p:sp>
        <p:sp>
          <p:nvSpPr>
            <p:cNvPr id="68" name="TextBox 67">
              <a:extLst>
                <a:ext uri="{FF2B5EF4-FFF2-40B4-BE49-F238E27FC236}">
                  <a16:creationId xmlns:a16="http://schemas.microsoft.com/office/drawing/2014/main" id="{4112E017-A38F-FC80-5580-EC0CEE386709}"/>
                </a:ext>
              </a:extLst>
            </p:cNvPr>
            <p:cNvSpPr txBox="1"/>
            <p:nvPr/>
          </p:nvSpPr>
          <p:spPr>
            <a:xfrm>
              <a:off x="3297938" y="2664482"/>
              <a:ext cx="1413164" cy="464773"/>
            </a:xfrm>
            <a:prstGeom prst="rect">
              <a:avLst/>
            </a:prstGeom>
            <a:solidFill>
              <a:schemeClr val="bg1"/>
            </a:solidFill>
            <a:ln w="6350">
              <a:solidFill>
                <a:srgbClr val="999999"/>
              </a:solidFill>
            </a:ln>
          </p:spPr>
          <p:txBody>
            <a:bodyPr wrap="square" lIns="45720" tIns="45720" rIns="45720" bIns="45720" rtlCol="0" anchor="ctr" anchorCtr="1">
              <a:noAutofit/>
            </a:bodyPr>
            <a:lstStyle/>
            <a:p>
              <a:pPr marL="0" marR="0" lvl="0" indent="0" algn="ctr" defTabSz="914400" rtl="0" eaLnBrk="1" fontAlgn="auto" latinLnBrk="0" hangingPunct="1">
                <a:lnSpc>
                  <a:spcPct val="100000"/>
                </a:lnSpc>
                <a:spcBef>
                  <a:spcPts val="0"/>
                </a:spcBef>
                <a:spcAft>
                  <a:spcPts val="0"/>
                </a:spcAft>
                <a:buClr>
                  <a:srgbClr val="0093FF"/>
                </a:buClr>
                <a:buSzTx/>
                <a:buFontTx/>
                <a:buNone/>
                <a:tabLst/>
                <a:defRPr/>
              </a:pPr>
              <a:r>
                <a:rPr kumimoji="0" lang="en-US" sz="1100" b="1" i="0" u="none" strike="noStrike" kern="1200" cap="none" spc="0" normalizeH="0" baseline="0" noProof="0">
                  <a:ln>
                    <a:noFill/>
                  </a:ln>
                  <a:solidFill>
                    <a:srgbClr val="000000"/>
                  </a:solidFill>
                  <a:effectLst/>
                  <a:uLnTx/>
                  <a:uFillTx/>
                  <a:latin typeface="Calibri Light" panose="020F0302020204030204"/>
                  <a:ea typeface="+mn-ea"/>
                  <a:cs typeface="+mn-cs"/>
                </a:rPr>
                <a:t>Upstream AI</a:t>
              </a:r>
            </a:p>
          </p:txBody>
        </p:sp>
        <p:sp>
          <p:nvSpPr>
            <p:cNvPr id="69" name="TextBox 68">
              <a:extLst>
                <a:ext uri="{FF2B5EF4-FFF2-40B4-BE49-F238E27FC236}">
                  <a16:creationId xmlns:a16="http://schemas.microsoft.com/office/drawing/2014/main" id="{2A5FD35A-B717-BBA1-823D-441A7851D5E5}"/>
                </a:ext>
              </a:extLst>
            </p:cNvPr>
            <p:cNvSpPr txBox="1"/>
            <p:nvPr/>
          </p:nvSpPr>
          <p:spPr>
            <a:xfrm>
              <a:off x="6336156" y="2664482"/>
              <a:ext cx="1413164" cy="464773"/>
            </a:xfrm>
            <a:prstGeom prst="rect">
              <a:avLst/>
            </a:prstGeom>
            <a:solidFill>
              <a:schemeClr val="bg1"/>
            </a:solidFill>
            <a:ln>
              <a:solidFill>
                <a:srgbClr val="999999"/>
              </a:solidFill>
            </a:ln>
          </p:spPr>
          <p:txBody>
            <a:bodyPr wrap="square" lIns="45720" tIns="45720" rIns="45720" bIns="45720" rtlCol="0" anchor="ctr" anchorCtr="1">
              <a:noAutofit/>
            </a:bodyPr>
            <a:lstStyle/>
            <a:p>
              <a:pPr marL="0" marR="0" lvl="0" indent="0" algn="ctr" defTabSz="914400" rtl="0" eaLnBrk="1" fontAlgn="auto" latinLnBrk="0" hangingPunct="1">
                <a:lnSpc>
                  <a:spcPct val="100000"/>
                </a:lnSpc>
                <a:spcBef>
                  <a:spcPts val="0"/>
                </a:spcBef>
                <a:spcAft>
                  <a:spcPts val="0"/>
                </a:spcAft>
                <a:buClr>
                  <a:srgbClr val="0093FF"/>
                </a:buClr>
                <a:buSzTx/>
                <a:buFontTx/>
                <a:buNone/>
                <a:tabLst/>
                <a:defRPr/>
              </a:pPr>
              <a:r>
                <a:rPr kumimoji="0" lang="en-US" sz="1100" b="1" i="0" u="none" strike="noStrike" kern="1200" cap="none" spc="0" normalizeH="0" baseline="0" noProof="0">
                  <a:ln>
                    <a:noFill/>
                  </a:ln>
                  <a:solidFill>
                    <a:srgbClr val="000000"/>
                  </a:solidFill>
                  <a:effectLst/>
                  <a:uLnTx/>
                  <a:uFillTx/>
                  <a:latin typeface="Calibri Light" panose="020F0302020204030204"/>
                  <a:ea typeface="+mn-ea"/>
                  <a:cs typeface="+mn-cs"/>
                </a:rPr>
                <a:t>Cloud scale</a:t>
              </a:r>
            </a:p>
          </p:txBody>
        </p:sp>
        <p:sp>
          <p:nvSpPr>
            <p:cNvPr id="70" name="TextBox 69">
              <a:extLst>
                <a:ext uri="{FF2B5EF4-FFF2-40B4-BE49-F238E27FC236}">
                  <a16:creationId xmlns:a16="http://schemas.microsoft.com/office/drawing/2014/main" id="{4C0ABE76-04B8-31CB-67FD-B3818717BEF9}"/>
                </a:ext>
              </a:extLst>
            </p:cNvPr>
            <p:cNvSpPr txBox="1"/>
            <p:nvPr/>
          </p:nvSpPr>
          <p:spPr>
            <a:xfrm>
              <a:off x="7855266" y="2664482"/>
              <a:ext cx="1413164" cy="464773"/>
            </a:xfrm>
            <a:prstGeom prst="rect">
              <a:avLst/>
            </a:prstGeom>
            <a:solidFill>
              <a:schemeClr val="bg1"/>
            </a:solidFill>
            <a:ln>
              <a:solidFill>
                <a:srgbClr val="999999"/>
              </a:solidFill>
            </a:ln>
          </p:spPr>
          <p:txBody>
            <a:bodyPr wrap="square" lIns="45720" tIns="45720" rIns="45720" bIns="45720" rtlCol="0" anchor="ctr" anchorCtr="1">
              <a:noAutofit/>
            </a:bodyPr>
            <a:lstStyle/>
            <a:p>
              <a:pPr marL="0" marR="0" lvl="0" indent="0" algn="ctr" defTabSz="914400" rtl="0" eaLnBrk="1" fontAlgn="auto" latinLnBrk="0" hangingPunct="1">
                <a:lnSpc>
                  <a:spcPct val="100000"/>
                </a:lnSpc>
                <a:spcBef>
                  <a:spcPts val="0"/>
                </a:spcBef>
                <a:spcAft>
                  <a:spcPts val="0"/>
                </a:spcAft>
                <a:buClr>
                  <a:srgbClr val="0093FF"/>
                </a:buClr>
                <a:buSzTx/>
                <a:buFontTx/>
                <a:buNone/>
                <a:tabLst/>
                <a:defRPr/>
              </a:pPr>
              <a:r>
                <a:rPr kumimoji="0" lang="en-US" sz="1100" b="1" i="0" u="none" strike="noStrike" kern="1200" cap="none" spc="0" normalizeH="0" baseline="0" noProof="0">
                  <a:ln>
                    <a:noFill/>
                  </a:ln>
                  <a:solidFill>
                    <a:srgbClr val="000000"/>
                  </a:solidFill>
                  <a:effectLst/>
                  <a:uLnTx/>
                  <a:uFillTx/>
                  <a:latin typeface="Calibri Light" panose="020F0302020204030204"/>
                  <a:ea typeface="+mn-ea"/>
                  <a:cs typeface="+mn-cs"/>
                </a:rPr>
                <a:t>Elevated human</a:t>
              </a:r>
            </a:p>
          </p:txBody>
        </p:sp>
      </p:grpSp>
      <p:sp>
        <p:nvSpPr>
          <p:cNvPr id="71" name="Right Arrow 89">
            <a:extLst>
              <a:ext uri="{FF2B5EF4-FFF2-40B4-BE49-F238E27FC236}">
                <a16:creationId xmlns:a16="http://schemas.microsoft.com/office/drawing/2014/main" id="{9363E8CB-EF34-DFC6-06BE-65EE6C71CF24}"/>
              </a:ext>
            </a:extLst>
          </p:cNvPr>
          <p:cNvSpPr/>
          <p:nvPr/>
        </p:nvSpPr>
        <p:spPr>
          <a:xfrm>
            <a:off x="4467716" y="2932052"/>
            <a:ext cx="226837" cy="286790"/>
          </a:xfrm>
          <a:prstGeom prst="rightArrow">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72" name="Right Arrow 90">
            <a:extLst>
              <a:ext uri="{FF2B5EF4-FFF2-40B4-BE49-F238E27FC236}">
                <a16:creationId xmlns:a16="http://schemas.microsoft.com/office/drawing/2014/main" id="{4416C175-24DD-0522-3004-A3AE398B1625}"/>
              </a:ext>
            </a:extLst>
          </p:cNvPr>
          <p:cNvSpPr/>
          <p:nvPr/>
        </p:nvSpPr>
        <p:spPr>
          <a:xfrm>
            <a:off x="5986494" y="2932052"/>
            <a:ext cx="218683" cy="286790"/>
          </a:xfrm>
          <a:prstGeom prst="rightArrow">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73" name="Right Arrow 91">
            <a:extLst>
              <a:ext uri="{FF2B5EF4-FFF2-40B4-BE49-F238E27FC236}">
                <a16:creationId xmlns:a16="http://schemas.microsoft.com/office/drawing/2014/main" id="{D423934A-CB0D-129B-437B-56B68CD3C8A1}"/>
              </a:ext>
            </a:extLst>
          </p:cNvPr>
          <p:cNvSpPr/>
          <p:nvPr/>
        </p:nvSpPr>
        <p:spPr>
          <a:xfrm>
            <a:off x="7502495" y="2932052"/>
            <a:ext cx="218684" cy="286790"/>
          </a:xfrm>
          <a:prstGeom prst="rightArrow">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78" name="Text Placeholder 23">
            <a:extLst>
              <a:ext uri="{FF2B5EF4-FFF2-40B4-BE49-F238E27FC236}">
                <a16:creationId xmlns:a16="http://schemas.microsoft.com/office/drawing/2014/main" id="{A4362AD2-F9A3-7C54-2206-47DC8241154B}"/>
              </a:ext>
            </a:extLst>
          </p:cNvPr>
          <p:cNvSpPr txBox="1">
            <a:spLocks/>
          </p:cNvSpPr>
          <p:nvPr/>
        </p:nvSpPr>
        <p:spPr>
          <a:xfrm>
            <a:off x="9252212" y="1570034"/>
            <a:ext cx="2677207" cy="28241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tx2"/>
              </a:buClr>
              <a:buFontTx/>
              <a:buNone/>
              <a:defRPr sz="1600" b="1" kern="1200">
                <a:solidFill>
                  <a:schemeClr val="tx2"/>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a:ea typeface="+mn-ea"/>
                <a:cs typeface="+mn-cs"/>
              </a:rPr>
              <a:t>Workflow CoE in numbers</a:t>
            </a:r>
          </a:p>
        </p:txBody>
      </p:sp>
      <p:sp>
        <p:nvSpPr>
          <p:cNvPr id="80" name="Text Placeholder 23">
            <a:extLst>
              <a:ext uri="{FF2B5EF4-FFF2-40B4-BE49-F238E27FC236}">
                <a16:creationId xmlns:a16="http://schemas.microsoft.com/office/drawing/2014/main" id="{875DA700-8482-D0B5-7C30-EE829EF703B7}"/>
              </a:ext>
            </a:extLst>
          </p:cNvPr>
          <p:cNvSpPr txBox="1">
            <a:spLocks/>
          </p:cNvSpPr>
          <p:nvPr/>
        </p:nvSpPr>
        <p:spPr>
          <a:xfrm>
            <a:off x="9252211" y="3043922"/>
            <a:ext cx="2677207" cy="28241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tx2"/>
              </a:buClr>
              <a:buFontTx/>
              <a:buNone/>
              <a:defRPr sz="1600" b="1" kern="1200">
                <a:solidFill>
                  <a:schemeClr val="tx2"/>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a:ea typeface="+mn-ea"/>
                <a:cs typeface="+mn-cs"/>
              </a:rPr>
              <a:t>EXL Solution for Workflow CoE</a:t>
            </a:r>
          </a:p>
        </p:txBody>
      </p:sp>
    </p:spTree>
    <p:extLst>
      <p:ext uri="{BB962C8B-B14F-4D97-AF65-F5344CB8AC3E}">
        <p14:creationId xmlns:p14="http://schemas.microsoft.com/office/powerpoint/2010/main" val="8433283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D813F-24EA-784A-599A-3DDCDEA61BCA}"/>
            </a:ext>
          </a:extLst>
        </p:cNvPr>
        <p:cNvGrpSpPr/>
        <p:nvPr/>
      </p:nvGrpSpPr>
      <p:grpSpPr>
        <a:xfrm>
          <a:off x="0" y="0"/>
          <a:ext cx="0" cy="0"/>
          <a:chOff x="0" y="0"/>
          <a:chExt cx="0" cy="0"/>
        </a:xfrm>
      </p:grpSpPr>
      <p:sp>
        <p:nvSpPr>
          <p:cNvPr id="14" name="Text Placeholder 13">
            <a:extLst>
              <a:ext uri="{FF2B5EF4-FFF2-40B4-BE49-F238E27FC236}">
                <a16:creationId xmlns:a16="http://schemas.microsoft.com/office/drawing/2014/main" id="{BCCC5D62-30EA-DDA4-2786-58088E4BEFD5}"/>
              </a:ext>
            </a:extLst>
          </p:cNvPr>
          <p:cNvSpPr>
            <a:spLocks noGrp="1"/>
          </p:cNvSpPr>
          <p:nvPr>
            <p:ph type="body" sz="quarter" idx="10"/>
          </p:nvPr>
        </p:nvSpPr>
        <p:spPr/>
        <p:txBody>
          <a:bodyPr/>
          <a:lstStyle/>
          <a:p>
            <a:r>
              <a:rPr lang="en-US" sz="3200" kern="0">
                <a:cs typeface="Calibri Light" panose="020F0302020204030204" pitchFamily="34" charset="0"/>
              </a:rPr>
              <a:t>Global Intercompany solution on Appian</a:t>
            </a:r>
            <a:endParaRPr lang="en-US" sz="3200"/>
          </a:p>
        </p:txBody>
      </p:sp>
      <p:sp>
        <p:nvSpPr>
          <p:cNvPr id="15" name="Text Placeholder 14">
            <a:extLst>
              <a:ext uri="{FF2B5EF4-FFF2-40B4-BE49-F238E27FC236}">
                <a16:creationId xmlns:a16="http://schemas.microsoft.com/office/drawing/2014/main" id="{128BF6C7-5E00-6E8C-CBEB-65E55A22CCE5}"/>
              </a:ext>
            </a:extLst>
          </p:cNvPr>
          <p:cNvSpPr>
            <a:spLocks noGrp="1"/>
          </p:cNvSpPr>
          <p:nvPr>
            <p:ph type="body" sz="quarter" idx="12"/>
          </p:nvPr>
        </p:nvSpPr>
        <p:spPr/>
        <p:txBody>
          <a:bodyPr vert="horz" lIns="0" tIns="0" rIns="0" bIns="0" rtlCol="0" anchor="t">
            <a:noAutofit/>
          </a:bodyPr>
          <a:lstStyle/>
          <a:p>
            <a:r>
              <a:rPr lang="en-US" kern="0">
                <a:solidFill>
                  <a:schemeClr val="tx1"/>
                </a:solidFill>
                <a:latin typeface="+mn-lt"/>
              </a:rPr>
              <a:t>Enterprise Appian Implementation and Maintenance | Case Study </a:t>
            </a:r>
            <a:r>
              <a:rPr lang="en-US" kern="0">
                <a:solidFill>
                  <a:schemeClr val="tx1"/>
                </a:solidFill>
              </a:rPr>
              <a:t>1.4</a:t>
            </a:r>
            <a:r>
              <a:rPr lang="en-US" kern="0">
                <a:solidFill>
                  <a:schemeClr val="tx1"/>
                </a:solidFill>
                <a:latin typeface="+mn-lt"/>
              </a:rPr>
              <a:t> </a:t>
            </a:r>
          </a:p>
        </p:txBody>
      </p:sp>
      <p:sp>
        <p:nvSpPr>
          <p:cNvPr id="16" name="Text Placeholder 15">
            <a:extLst>
              <a:ext uri="{FF2B5EF4-FFF2-40B4-BE49-F238E27FC236}">
                <a16:creationId xmlns:a16="http://schemas.microsoft.com/office/drawing/2014/main" id="{AB78EBB4-E5FC-2471-34D1-B836FEFA5D4A}"/>
              </a:ext>
            </a:extLst>
          </p:cNvPr>
          <p:cNvSpPr>
            <a:spLocks noGrp="1"/>
          </p:cNvSpPr>
          <p:nvPr>
            <p:ph type="body" sz="quarter" idx="13"/>
          </p:nvPr>
        </p:nvSpPr>
        <p:spPr/>
        <p:txBody>
          <a:bodyPr/>
          <a:lstStyle/>
          <a:p>
            <a:r>
              <a:rPr lang="en-US"/>
              <a:t>Client</a:t>
            </a:r>
          </a:p>
        </p:txBody>
      </p:sp>
      <p:sp>
        <p:nvSpPr>
          <p:cNvPr id="17" name="Text Placeholder 16">
            <a:extLst>
              <a:ext uri="{FF2B5EF4-FFF2-40B4-BE49-F238E27FC236}">
                <a16:creationId xmlns:a16="http://schemas.microsoft.com/office/drawing/2014/main" id="{3D39E9B1-1E75-CE66-E0F9-EA23FE06FA91}"/>
              </a:ext>
            </a:extLst>
          </p:cNvPr>
          <p:cNvSpPr>
            <a:spLocks noGrp="1"/>
          </p:cNvSpPr>
          <p:nvPr>
            <p:ph type="body" sz="quarter" idx="14"/>
          </p:nvPr>
        </p:nvSpPr>
        <p:spPr>
          <a:xfrm>
            <a:off x="461388" y="1924655"/>
            <a:ext cx="2196206" cy="282411"/>
          </a:xfrm>
        </p:spPr>
        <p:txBody>
          <a:bodyPr/>
          <a:lstStyle/>
          <a:p>
            <a:r>
              <a:rPr lang="en-US"/>
              <a:t>Top Global Broker</a:t>
            </a:r>
          </a:p>
        </p:txBody>
      </p:sp>
      <p:sp>
        <p:nvSpPr>
          <p:cNvPr id="18" name="Text Placeholder 17">
            <a:extLst>
              <a:ext uri="{FF2B5EF4-FFF2-40B4-BE49-F238E27FC236}">
                <a16:creationId xmlns:a16="http://schemas.microsoft.com/office/drawing/2014/main" id="{2756E37D-99C7-5876-53F3-D754EEDF53B3}"/>
              </a:ext>
            </a:extLst>
          </p:cNvPr>
          <p:cNvSpPr>
            <a:spLocks noGrp="1"/>
          </p:cNvSpPr>
          <p:nvPr>
            <p:ph type="body" sz="quarter" idx="15"/>
          </p:nvPr>
        </p:nvSpPr>
        <p:spPr>
          <a:xfrm>
            <a:off x="456436" y="2402964"/>
            <a:ext cx="2201157" cy="282410"/>
          </a:xfrm>
        </p:spPr>
        <p:txBody>
          <a:bodyPr/>
          <a:lstStyle/>
          <a:p>
            <a:r>
              <a:rPr lang="en-US"/>
              <a:t>Client Challenges</a:t>
            </a:r>
          </a:p>
        </p:txBody>
      </p:sp>
      <p:sp>
        <p:nvSpPr>
          <p:cNvPr id="19" name="Text Placeholder 18">
            <a:extLst>
              <a:ext uri="{FF2B5EF4-FFF2-40B4-BE49-F238E27FC236}">
                <a16:creationId xmlns:a16="http://schemas.microsoft.com/office/drawing/2014/main" id="{4E53BAEF-572A-AB43-E4AB-96B116DA98E0}"/>
              </a:ext>
            </a:extLst>
          </p:cNvPr>
          <p:cNvSpPr>
            <a:spLocks noGrp="1"/>
          </p:cNvSpPr>
          <p:nvPr>
            <p:ph type="body" sz="quarter" idx="16"/>
          </p:nvPr>
        </p:nvSpPr>
        <p:spPr>
          <a:xfrm>
            <a:off x="461388" y="2761512"/>
            <a:ext cx="2201157" cy="1891188"/>
          </a:xfrm>
        </p:spPr>
        <p:txBody>
          <a:bodyPr/>
          <a:lstStyle/>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Maintaining and manually updating excel spreadsheet </a:t>
            </a:r>
          </a:p>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Manually inputting information in Policy Management system for Operation teams</a:t>
            </a:r>
          </a:p>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No rigor or visibility on the approved revenue forms</a:t>
            </a:r>
          </a:p>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Reduction in out of balance amount (currently more than $20 million)</a:t>
            </a:r>
          </a:p>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Compliance to SOX and market guidelines</a:t>
            </a:r>
          </a:p>
        </p:txBody>
      </p:sp>
      <p:sp>
        <p:nvSpPr>
          <p:cNvPr id="20" name="Text Placeholder 19">
            <a:extLst>
              <a:ext uri="{FF2B5EF4-FFF2-40B4-BE49-F238E27FC236}">
                <a16:creationId xmlns:a16="http://schemas.microsoft.com/office/drawing/2014/main" id="{3E7E445A-7B8B-D391-6EC1-CF70707E75F5}"/>
              </a:ext>
            </a:extLst>
          </p:cNvPr>
          <p:cNvSpPr>
            <a:spLocks noGrp="1"/>
          </p:cNvSpPr>
          <p:nvPr>
            <p:ph type="body" sz="quarter" idx="17"/>
          </p:nvPr>
        </p:nvSpPr>
        <p:spPr>
          <a:xfrm>
            <a:off x="3054221" y="1570034"/>
            <a:ext cx="2975104" cy="282410"/>
          </a:xfrm>
        </p:spPr>
        <p:txBody>
          <a:bodyPr/>
          <a:lstStyle/>
          <a:p>
            <a:r>
              <a:rPr lang="en-US"/>
              <a:t>EXL Responsibilities</a:t>
            </a:r>
          </a:p>
        </p:txBody>
      </p:sp>
      <p:sp>
        <p:nvSpPr>
          <p:cNvPr id="22" name="Text Placeholder 21">
            <a:extLst>
              <a:ext uri="{FF2B5EF4-FFF2-40B4-BE49-F238E27FC236}">
                <a16:creationId xmlns:a16="http://schemas.microsoft.com/office/drawing/2014/main" id="{C394D26B-5BFE-EB67-5E25-CFCF0F93A8E1}"/>
              </a:ext>
            </a:extLst>
          </p:cNvPr>
          <p:cNvSpPr>
            <a:spLocks noGrp="1"/>
          </p:cNvSpPr>
          <p:nvPr>
            <p:ph type="body" sz="quarter" idx="19"/>
          </p:nvPr>
        </p:nvSpPr>
        <p:spPr>
          <a:xfrm>
            <a:off x="3054221" y="2618281"/>
            <a:ext cx="2414504" cy="282410"/>
          </a:xfrm>
        </p:spPr>
        <p:txBody>
          <a:bodyPr/>
          <a:lstStyle/>
          <a:p>
            <a:r>
              <a:rPr lang="en-US"/>
              <a:t>EXL Solution</a:t>
            </a:r>
          </a:p>
        </p:txBody>
      </p:sp>
      <p:sp>
        <p:nvSpPr>
          <p:cNvPr id="2" name="Text Placeholder 17">
            <a:extLst>
              <a:ext uri="{FF2B5EF4-FFF2-40B4-BE49-F238E27FC236}">
                <a16:creationId xmlns:a16="http://schemas.microsoft.com/office/drawing/2014/main" id="{DEEC127E-1B05-3256-A689-FFAB27611F62}"/>
              </a:ext>
            </a:extLst>
          </p:cNvPr>
          <p:cNvSpPr txBox="1">
            <a:spLocks/>
          </p:cNvSpPr>
          <p:nvPr/>
        </p:nvSpPr>
        <p:spPr>
          <a:xfrm>
            <a:off x="458798" y="4853941"/>
            <a:ext cx="2201157" cy="28241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tx2"/>
              </a:buClr>
              <a:buFontTx/>
              <a:buNone/>
              <a:defRPr sz="1600" b="1" kern="1200">
                <a:solidFill>
                  <a:schemeClr val="accent3"/>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a:ea typeface="+mn-ea"/>
                <a:cs typeface="+mn-cs"/>
              </a:rPr>
              <a:t>EXL Engagement</a:t>
            </a:r>
          </a:p>
        </p:txBody>
      </p:sp>
      <p:sp>
        <p:nvSpPr>
          <p:cNvPr id="3" name="Text Placeholder 18">
            <a:extLst>
              <a:ext uri="{FF2B5EF4-FFF2-40B4-BE49-F238E27FC236}">
                <a16:creationId xmlns:a16="http://schemas.microsoft.com/office/drawing/2014/main" id="{4E588CC1-67D3-D0A7-DA8D-0B0C42F67D35}"/>
              </a:ext>
            </a:extLst>
          </p:cNvPr>
          <p:cNvSpPr txBox="1">
            <a:spLocks/>
          </p:cNvSpPr>
          <p:nvPr/>
        </p:nvSpPr>
        <p:spPr>
          <a:xfrm>
            <a:off x="456435" y="5207146"/>
            <a:ext cx="2201157" cy="769633"/>
          </a:xfrm>
          <a:prstGeom prst="rect">
            <a:avLst/>
          </a:prstGeom>
        </p:spPr>
        <p:txBody>
          <a:bodyPr vert="horz" lIns="0" tIns="0" rIns="0" bIns="0" rtlCol="0">
            <a:noAutofit/>
          </a:bodyPr>
          <a:lstStyle>
            <a:lvl1pPr marL="112713" indent="-112713" algn="l" defTabSz="914400" rtl="0" eaLnBrk="1" latinLnBrk="0" hangingPunct="1">
              <a:lnSpc>
                <a:spcPct val="90000"/>
              </a:lnSpc>
              <a:spcBef>
                <a:spcPts val="200"/>
              </a:spcBef>
              <a:spcAft>
                <a:spcPts val="200"/>
              </a:spcAft>
              <a:buClr>
                <a:schemeClr val="accent3"/>
              </a:buClr>
              <a:buFont typeface="Arial" panose="020B0604020202020204" pitchFamily="34" charset="0"/>
              <a:buChar char="•"/>
              <a:defRPr sz="1100" kern="1200">
                <a:solidFill>
                  <a:schemeClr val="tx1"/>
                </a:solidFill>
                <a:latin typeface="+mj-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None/>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Developed a global intercompany solution adaptable across multiple geographies with minimal customizations, reducing costs and time by eliminating manual processes while enhancing accuracy to minimize rework</a:t>
            </a:r>
          </a:p>
        </p:txBody>
      </p:sp>
      <p:grpSp>
        <p:nvGrpSpPr>
          <p:cNvPr id="53" name="Group 52">
            <a:extLst>
              <a:ext uri="{FF2B5EF4-FFF2-40B4-BE49-F238E27FC236}">
                <a16:creationId xmlns:a16="http://schemas.microsoft.com/office/drawing/2014/main" id="{A0D365C0-4FFE-803E-532E-663ACC483769}"/>
              </a:ext>
            </a:extLst>
          </p:cNvPr>
          <p:cNvGrpSpPr/>
          <p:nvPr/>
        </p:nvGrpSpPr>
        <p:grpSpPr>
          <a:xfrm>
            <a:off x="3054221" y="1924656"/>
            <a:ext cx="5970823" cy="414476"/>
            <a:chOff x="3317137" y="1827736"/>
            <a:chExt cx="6109897" cy="507811"/>
          </a:xfrm>
          <a:noFill/>
        </p:grpSpPr>
        <p:sp>
          <p:nvSpPr>
            <p:cNvPr id="54" name="Pentagon 65">
              <a:extLst>
                <a:ext uri="{FF2B5EF4-FFF2-40B4-BE49-F238E27FC236}">
                  <a16:creationId xmlns:a16="http://schemas.microsoft.com/office/drawing/2014/main" id="{859FF91B-5A60-5766-542E-1786B4008940}"/>
                </a:ext>
              </a:extLst>
            </p:cNvPr>
            <p:cNvSpPr/>
            <p:nvPr/>
          </p:nvSpPr>
          <p:spPr>
            <a:xfrm>
              <a:off x="3317137" y="1827736"/>
              <a:ext cx="1929722" cy="507811"/>
            </a:xfrm>
            <a:prstGeom prst="homePlate">
              <a:avLst/>
            </a:prstGeom>
            <a:grpFill/>
            <a:ln w="952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Assessment and Planning</a:t>
              </a:r>
            </a:p>
          </p:txBody>
        </p:sp>
        <p:sp>
          <p:nvSpPr>
            <p:cNvPr id="55" name="Chevron 66">
              <a:extLst>
                <a:ext uri="{FF2B5EF4-FFF2-40B4-BE49-F238E27FC236}">
                  <a16:creationId xmlns:a16="http://schemas.microsoft.com/office/drawing/2014/main" id="{F0B294F8-290B-C99D-5E12-D80C0BA1CA5F}"/>
                </a:ext>
              </a:extLst>
            </p:cNvPr>
            <p:cNvSpPr/>
            <p:nvPr/>
          </p:nvSpPr>
          <p:spPr>
            <a:xfrm>
              <a:off x="5040183" y="1827736"/>
              <a:ext cx="1370604" cy="507811"/>
            </a:xfrm>
            <a:prstGeom prst="chevron">
              <a:avLst/>
            </a:prstGeom>
            <a:grpFill/>
            <a:ln w="952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Solution design</a:t>
              </a:r>
            </a:p>
          </p:txBody>
        </p:sp>
        <p:sp>
          <p:nvSpPr>
            <p:cNvPr id="56" name="Chevron 67">
              <a:extLst>
                <a:ext uri="{FF2B5EF4-FFF2-40B4-BE49-F238E27FC236}">
                  <a16:creationId xmlns:a16="http://schemas.microsoft.com/office/drawing/2014/main" id="{636845F2-365D-211B-7EAE-1556197E63DF}"/>
                </a:ext>
              </a:extLst>
            </p:cNvPr>
            <p:cNvSpPr/>
            <p:nvPr/>
          </p:nvSpPr>
          <p:spPr>
            <a:xfrm>
              <a:off x="6204111" y="1827736"/>
              <a:ext cx="1852262" cy="507811"/>
            </a:xfrm>
            <a:prstGeom prst="chevron">
              <a:avLst/>
            </a:prstGeom>
            <a:grpFill/>
            <a:ln w="952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Development and implementation</a:t>
              </a:r>
            </a:p>
          </p:txBody>
        </p:sp>
        <p:sp>
          <p:nvSpPr>
            <p:cNvPr id="57" name="Chevron 68">
              <a:extLst>
                <a:ext uri="{FF2B5EF4-FFF2-40B4-BE49-F238E27FC236}">
                  <a16:creationId xmlns:a16="http://schemas.microsoft.com/office/drawing/2014/main" id="{72A70719-8B92-3038-D093-D8571DC9F0C4}"/>
                </a:ext>
              </a:extLst>
            </p:cNvPr>
            <p:cNvSpPr/>
            <p:nvPr/>
          </p:nvSpPr>
          <p:spPr>
            <a:xfrm>
              <a:off x="7849696" y="1827736"/>
              <a:ext cx="1577338" cy="507811"/>
            </a:xfrm>
            <a:prstGeom prst="chevron">
              <a:avLst/>
            </a:prstGeom>
            <a:grpFill/>
            <a:ln w="952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Support and maintenance</a:t>
              </a:r>
            </a:p>
          </p:txBody>
        </p:sp>
      </p:grpSp>
      <p:sp>
        <p:nvSpPr>
          <p:cNvPr id="78" name="Text Placeholder 23">
            <a:extLst>
              <a:ext uri="{FF2B5EF4-FFF2-40B4-BE49-F238E27FC236}">
                <a16:creationId xmlns:a16="http://schemas.microsoft.com/office/drawing/2014/main" id="{3EB88CCB-B0B6-057F-241D-935333A9B334}"/>
              </a:ext>
            </a:extLst>
          </p:cNvPr>
          <p:cNvSpPr txBox="1">
            <a:spLocks/>
          </p:cNvSpPr>
          <p:nvPr/>
        </p:nvSpPr>
        <p:spPr>
          <a:xfrm>
            <a:off x="9252212" y="1570034"/>
            <a:ext cx="2677207" cy="28241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tx2"/>
              </a:buClr>
              <a:buFontTx/>
              <a:buNone/>
              <a:defRPr sz="1600" b="1" kern="1200">
                <a:solidFill>
                  <a:schemeClr val="tx2"/>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a:ea typeface="+mn-ea"/>
                <a:cs typeface="+mn-cs"/>
              </a:rPr>
              <a:t>Outcomes</a:t>
            </a:r>
          </a:p>
        </p:txBody>
      </p:sp>
      <p:sp>
        <p:nvSpPr>
          <p:cNvPr id="10" name="Rectangle 3">
            <a:extLst>
              <a:ext uri="{FF2B5EF4-FFF2-40B4-BE49-F238E27FC236}">
                <a16:creationId xmlns:a16="http://schemas.microsoft.com/office/drawing/2014/main" id="{69A787C2-9640-EEED-68A4-9DE4E4375764}"/>
              </a:ext>
            </a:extLst>
          </p:cNvPr>
          <p:cNvSpPr>
            <a:spLocks noChangeArrowheads="1"/>
          </p:cNvSpPr>
          <p:nvPr/>
        </p:nvSpPr>
        <p:spPr bwMode="auto">
          <a:xfrm>
            <a:off x="2897529" y="2986883"/>
            <a:ext cx="5868646"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1200" b="0" i="0" u="none" strike="noStrike" kern="1200" cap="none" spc="0" normalizeH="0" baseline="0" noProof="0">
                <a:ln>
                  <a:noFill/>
                </a:ln>
                <a:solidFill>
                  <a:srgbClr val="000000"/>
                </a:solidFill>
                <a:effectLst/>
                <a:uLnTx/>
                <a:uFillTx/>
                <a:latin typeface="Calibri Light" panose="020F0302020204030204"/>
                <a:ea typeface="+mn-ea"/>
                <a:cs typeface="+mn-cs"/>
              </a:rPr>
              <a:t>EXL developed a global intercompany workflow using the Appian platform so that revenue can be shared between countries as fee or commission</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1200" b="0" i="0" u="none" strike="noStrike" kern="1200" cap="none" spc="0" normalizeH="0" baseline="0" noProof="0">
                <a:ln>
                  <a:noFill/>
                </a:ln>
                <a:solidFill>
                  <a:srgbClr val="000000"/>
                </a:solidFill>
                <a:effectLst/>
                <a:uLnTx/>
                <a:uFillTx/>
                <a:latin typeface="Calibri Light" panose="020F0302020204030204"/>
                <a:ea typeface="+mn-ea"/>
                <a:cs typeface="+mn-cs"/>
              </a:rPr>
              <a:t>Both the categories (fee and commission) can be negotiated and approved electronically on the workflow </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1200" b="0" i="0" u="none" strike="noStrike" kern="1200" cap="none" spc="0" normalizeH="0" baseline="0" noProof="0">
                <a:ln>
                  <a:noFill/>
                </a:ln>
                <a:solidFill>
                  <a:srgbClr val="000000"/>
                </a:solidFill>
                <a:effectLst/>
                <a:uLnTx/>
                <a:uFillTx/>
                <a:latin typeface="Calibri Light" panose="020F0302020204030204"/>
                <a:ea typeface="+mn-ea"/>
                <a:cs typeface="+mn-cs"/>
              </a:rPr>
              <a:t>The workflow resulted reduction in out of balance by ~80% resulting in faster/accurate realization of revenue</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1200" b="0" i="0" u="none" strike="noStrike" kern="1200" cap="none" spc="0" normalizeH="0" baseline="0" noProof="0">
                <a:ln>
                  <a:noFill/>
                </a:ln>
                <a:solidFill>
                  <a:srgbClr val="000000"/>
                </a:solidFill>
                <a:effectLst/>
                <a:uLnTx/>
                <a:uFillTx/>
                <a:latin typeface="Calibri Light" panose="020F0302020204030204"/>
                <a:ea typeface="+mn-ea"/>
                <a:cs typeface="+mn-cs"/>
              </a:rPr>
              <a:t>The solution delivered 100% improvement in TAT &amp; reduction in repeat contacts</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1200" b="0" i="0" u="none" strike="noStrike" kern="1200" cap="none" spc="0" normalizeH="0" baseline="0" noProof="0">
                <a:ln>
                  <a:noFill/>
                </a:ln>
                <a:solidFill>
                  <a:srgbClr val="000000"/>
                </a:solidFill>
                <a:effectLst/>
                <a:uLnTx/>
                <a:uFillTx/>
                <a:latin typeface="Calibri Light" panose="020F0302020204030204"/>
                <a:ea typeface="+mn-ea"/>
                <a:cs typeface="+mn-cs"/>
              </a:rPr>
              <a:t>It mitigates financial and compliance risks and reduces repeat contacts for Operations team</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2" name="TextBox 6">
            <a:extLst>
              <a:ext uri="{FF2B5EF4-FFF2-40B4-BE49-F238E27FC236}">
                <a16:creationId xmlns:a16="http://schemas.microsoft.com/office/drawing/2014/main" id="{9A947489-8377-F186-1FD2-E36B182AB522}"/>
              </a:ext>
            </a:extLst>
          </p:cNvPr>
          <p:cNvSpPr txBox="1"/>
          <p:nvPr/>
        </p:nvSpPr>
        <p:spPr>
          <a:xfrm>
            <a:off x="9242305" y="3740936"/>
            <a:ext cx="1914432"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a:ea typeface="+mn-ea"/>
                <a:cs typeface="+mn-cs"/>
              </a:rPr>
              <a:t>Client</a:t>
            </a:r>
            <a:r>
              <a:rPr kumimoji="0" lang="en-US" sz="1600" b="1" i="0" u="none" strike="noStrike" kern="1200" cap="none" spc="0" normalizeH="0" baseline="0" noProof="0">
                <a:ln>
                  <a:noFill/>
                </a:ln>
                <a:solidFill>
                  <a:srgbClr val="000000"/>
                </a:solidFill>
                <a:effectLst/>
                <a:uLnTx/>
                <a:uFillTx/>
                <a:latin typeface="Calibri Light" panose="020F0302020204030204" pitchFamily="34" charset="0"/>
                <a:ea typeface="+mn-ea"/>
                <a:cs typeface="Calibri Light" panose="020F0302020204030204" pitchFamily="34" charset="0"/>
              </a:rPr>
              <a:t> VOC</a:t>
            </a:r>
          </a:p>
        </p:txBody>
      </p:sp>
      <p:sp>
        <p:nvSpPr>
          <p:cNvPr id="21" name="TextBox 20">
            <a:extLst>
              <a:ext uri="{FF2B5EF4-FFF2-40B4-BE49-F238E27FC236}">
                <a16:creationId xmlns:a16="http://schemas.microsoft.com/office/drawing/2014/main" id="{6EDB9EAE-9832-677F-0310-28AB9511EB82}"/>
              </a:ext>
            </a:extLst>
          </p:cNvPr>
          <p:cNvSpPr txBox="1"/>
          <p:nvPr/>
        </p:nvSpPr>
        <p:spPr>
          <a:xfrm>
            <a:off x="9242305" y="1775174"/>
            <a:ext cx="3086679" cy="1820399"/>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b="1" i="0" u="none" strike="noStrike" cap="none" spc="0" normalizeH="0" baseline="0">
                <a:ln>
                  <a:noFill/>
                </a:ln>
                <a:solidFill>
                  <a:srgbClr val="0093FF"/>
                </a:solidFill>
                <a:effectLst/>
                <a:uLnTx/>
                <a:uFillTx/>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000000"/>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B4D0A"/>
                </a:solidFill>
                <a:effectLst/>
                <a:uLnTx/>
                <a:uFillTx/>
                <a:latin typeface="Calibri" panose="020F0502020204030204"/>
                <a:ea typeface="+mn-ea"/>
                <a:cs typeface="+mn-cs"/>
              </a:rPr>
              <a:t>$ 60M+ Revenue Protection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through digitization of processes</a:t>
            </a:r>
            <a:br>
              <a:rPr kumimoji="0" lang="en-US" sz="1100" b="1" i="0" u="none" strike="noStrike" kern="1200" cap="none" spc="0" normalizeH="0" baseline="0" noProof="0">
                <a:ln>
                  <a:noFill/>
                </a:ln>
                <a:solidFill>
                  <a:srgbClr val="0093FF"/>
                </a:solidFill>
                <a:effectLst/>
                <a:uLnTx/>
                <a:uFillTx/>
                <a:latin typeface="Calibri Light" panose="020F0302020204030204"/>
                <a:ea typeface="+mn-ea"/>
                <a:cs typeface="+mn-cs"/>
              </a:rPr>
            </a:br>
            <a:endParaRPr kumimoji="0" lang="en-US" sz="1100" b="1" i="0" u="none" strike="noStrike" kern="1200" cap="none" spc="0" normalizeH="0" baseline="0" noProof="0">
              <a:ln>
                <a:noFill/>
              </a:ln>
              <a:solidFill>
                <a:srgbClr val="0093FF"/>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B4D0A"/>
                </a:solidFill>
                <a:effectLst/>
                <a:uLnTx/>
                <a:uFillTx/>
                <a:latin typeface="Calibri" panose="020F0502020204030204"/>
                <a:ea typeface="+mn-ea"/>
                <a:cs typeface="+mn-cs"/>
              </a:rPr>
              <a:t>70+ FTE Savings </a:t>
            </a: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Annual Savings through elimination of manual processes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B4D0A"/>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B4D0A"/>
                </a:solidFill>
                <a:effectLst/>
                <a:uLnTx/>
                <a:uFillTx/>
                <a:latin typeface="Calibri" panose="020F0502020204030204"/>
                <a:ea typeface="+mn-ea"/>
                <a:cs typeface="+mn-cs"/>
              </a:rPr>
              <a:t>Improvement</a:t>
            </a:r>
            <a:r>
              <a:rPr kumimoji="0" lang="en-US" sz="1100" b="1" i="0" u="none" strike="noStrike" kern="1200" cap="none" spc="0" normalizeH="0" baseline="0" noProof="0">
                <a:ln>
                  <a:noFill/>
                </a:ln>
                <a:solidFill>
                  <a:srgbClr val="000000"/>
                </a:solidFill>
                <a:effectLst/>
                <a:uLnTx/>
                <a:uFillTx/>
                <a:latin typeface="Calibri Light" panose="020F0302020204030204"/>
                <a:ea typeface="+mn-ea"/>
                <a:cs typeface="+mn-cs"/>
              </a:rPr>
              <a:t> </a:t>
            </a: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in Accuracy &amp; process optimization while mitigating financial and compliance risks and helps in reducing repeat contacts</a:t>
            </a:r>
          </a:p>
        </p:txBody>
      </p:sp>
      <p:sp>
        <p:nvSpPr>
          <p:cNvPr id="23" name="Rectangle 22">
            <a:extLst>
              <a:ext uri="{FF2B5EF4-FFF2-40B4-BE49-F238E27FC236}">
                <a16:creationId xmlns:a16="http://schemas.microsoft.com/office/drawing/2014/main" id="{CFC351A2-FA2F-B940-F186-9A1E681BD619}"/>
              </a:ext>
            </a:extLst>
          </p:cNvPr>
          <p:cNvSpPr/>
          <p:nvPr/>
        </p:nvSpPr>
        <p:spPr>
          <a:xfrm>
            <a:off x="9201436" y="4350511"/>
            <a:ext cx="2794859" cy="157168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Light" panose="020F03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000000"/>
                </a:solidFill>
                <a:effectLst/>
                <a:uLnTx/>
                <a:uFillTx/>
                <a:latin typeface="Calibri Light" panose="020F0302020204030204"/>
                <a:ea typeface="+mn-ea"/>
                <a:cs typeface="+mn-cs"/>
              </a:rPr>
              <a:t>“Congratulations and Great job by everyone involved. This is a big step for the team and the first stage of us having differentiating client facing software in this space!”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Light" panose="020F03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srgbClr val="000000"/>
                </a:solidFill>
                <a:effectLst/>
                <a:uLnTx/>
                <a:uFillTx/>
                <a:latin typeface="Calibri Light" panose="020F0302020204030204"/>
                <a:ea typeface="+mn-ea"/>
                <a:cs typeface="+mn-cs"/>
              </a:rPr>
              <a:t>UK Chief Operating Officer &amp; Head of Strategy </a:t>
            </a:r>
            <a:endParaRPr kumimoji="0" lang="en-US" sz="1800" b="1" i="1" u="none" strike="noStrike" kern="1200" cap="none" spc="0" normalizeH="0" baseline="0" noProof="0">
              <a:ln>
                <a:noFill/>
              </a:ln>
              <a:solidFill>
                <a:srgbClr val="000000"/>
              </a:solidFill>
              <a:effectLst/>
              <a:uLnTx/>
              <a:uFillTx/>
              <a:latin typeface="Calibri Light" panose="020F0302020204030204"/>
              <a:ea typeface="+mn-ea"/>
              <a:cs typeface="+mn-cs"/>
            </a:endParaRPr>
          </a:p>
        </p:txBody>
      </p:sp>
      <p:sp>
        <p:nvSpPr>
          <p:cNvPr id="24" name="Oval 23">
            <a:extLst>
              <a:ext uri="{FF2B5EF4-FFF2-40B4-BE49-F238E27FC236}">
                <a16:creationId xmlns:a16="http://schemas.microsoft.com/office/drawing/2014/main" id="{4833353F-7351-4701-BD0A-0FCEA98A6DC2}"/>
              </a:ext>
            </a:extLst>
          </p:cNvPr>
          <p:cNvSpPr/>
          <p:nvPr/>
        </p:nvSpPr>
        <p:spPr>
          <a:xfrm>
            <a:off x="3417135" y="5117451"/>
            <a:ext cx="640080" cy="640080"/>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46</a:t>
            </a:r>
          </a:p>
        </p:txBody>
      </p:sp>
      <p:sp>
        <p:nvSpPr>
          <p:cNvPr id="25" name="Oval 24">
            <a:extLst>
              <a:ext uri="{FF2B5EF4-FFF2-40B4-BE49-F238E27FC236}">
                <a16:creationId xmlns:a16="http://schemas.microsoft.com/office/drawing/2014/main" id="{364D742E-CE34-701B-DE19-117AAD543E28}"/>
              </a:ext>
            </a:extLst>
          </p:cNvPr>
          <p:cNvSpPr/>
          <p:nvPr/>
        </p:nvSpPr>
        <p:spPr>
          <a:xfrm>
            <a:off x="4790283" y="5117451"/>
            <a:ext cx="640080" cy="640080"/>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100</a:t>
            </a:r>
          </a:p>
        </p:txBody>
      </p:sp>
      <p:sp>
        <p:nvSpPr>
          <p:cNvPr id="26" name="Oval 25">
            <a:extLst>
              <a:ext uri="{FF2B5EF4-FFF2-40B4-BE49-F238E27FC236}">
                <a16:creationId xmlns:a16="http://schemas.microsoft.com/office/drawing/2014/main" id="{5D5290C3-0C17-658D-3E75-A5B26F9205DF}"/>
              </a:ext>
            </a:extLst>
          </p:cNvPr>
          <p:cNvSpPr/>
          <p:nvPr/>
        </p:nvSpPr>
        <p:spPr>
          <a:xfrm>
            <a:off x="6239631" y="5117451"/>
            <a:ext cx="640080" cy="640080"/>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90%</a:t>
            </a:r>
          </a:p>
        </p:txBody>
      </p:sp>
      <p:sp>
        <p:nvSpPr>
          <p:cNvPr id="27" name="Oval 26">
            <a:extLst>
              <a:ext uri="{FF2B5EF4-FFF2-40B4-BE49-F238E27FC236}">
                <a16:creationId xmlns:a16="http://schemas.microsoft.com/office/drawing/2014/main" id="{97BA9AF7-4874-0593-B5D8-12385E98C947}"/>
              </a:ext>
            </a:extLst>
          </p:cNvPr>
          <p:cNvSpPr/>
          <p:nvPr/>
        </p:nvSpPr>
        <p:spPr>
          <a:xfrm>
            <a:off x="7688980" y="5117451"/>
            <a:ext cx="640080" cy="640080"/>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5</a:t>
            </a:r>
          </a:p>
        </p:txBody>
      </p:sp>
      <p:sp>
        <p:nvSpPr>
          <p:cNvPr id="28" name="TextBox 27">
            <a:extLst>
              <a:ext uri="{FF2B5EF4-FFF2-40B4-BE49-F238E27FC236}">
                <a16:creationId xmlns:a16="http://schemas.microsoft.com/office/drawing/2014/main" id="{DB5320A7-FE58-9118-67FD-12882B6FF14B}"/>
              </a:ext>
            </a:extLst>
          </p:cNvPr>
          <p:cNvSpPr txBox="1"/>
          <p:nvPr/>
        </p:nvSpPr>
        <p:spPr>
          <a:xfrm>
            <a:off x="3020118" y="5740841"/>
            <a:ext cx="1395351"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solidFill>
                  <a:srgbClr val="000000"/>
                </a:solidFill>
                <a:effectLst/>
                <a:uLnTx/>
                <a:uFillTx/>
                <a:latin typeface="Calibri" panose="020F0502020204030204"/>
                <a:ea typeface="+mn-ea"/>
                <a:cs typeface="+mn-cs"/>
              </a:rPr>
              <a:t>Applicability across 46 Countries</a:t>
            </a: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2C28A243-768B-71A3-4A9E-12B52DEB7D92}"/>
              </a:ext>
            </a:extLst>
          </p:cNvPr>
          <p:cNvSpPr txBox="1"/>
          <p:nvPr/>
        </p:nvSpPr>
        <p:spPr>
          <a:xfrm>
            <a:off x="4410058" y="5740841"/>
            <a:ext cx="1395351"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solidFill>
                  <a:srgbClr val="000000"/>
                </a:solidFill>
                <a:effectLst/>
                <a:uLnTx/>
                <a:uFillTx/>
                <a:latin typeface="Calibri" panose="020F0502020204030204"/>
                <a:ea typeface="+mn-ea"/>
                <a:cs typeface="+mn-cs"/>
              </a:rPr>
              <a:t>Daily Users</a:t>
            </a: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99DB73B3-C512-63F6-92D6-1042F3B9FE66}"/>
              </a:ext>
            </a:extLst>
          </p:cNvPr>
          <p:cNvSpPr txBox="1"/>
          <p:nvPr/>
        </p:nvSpPr>
        <p:spPr>
          <a:xfrm>
            <a:off x="5861995" y="5740841"/>
            <a:ext cx="1395351"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solidFill>
                  <a:srgbClr val="000000"/>
                </a:solidFill>
                <a:effectLst/>
                <a:uLnTx/>
                <a:uFillTx/>
                <a:latin typeface="Calibri" panose="020F0502020204030204"/>
                <a:ea typeface="+mn-ea"/>
                <a:cs typeface="+mn-cs"/>
              </a:rPr>
              <a:t>Reduction in AHT</a:t>
            </a: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F42DEDA7-AB50-1CC7-CC51-7C57B3BD060F}"/>
              </a:ext>
            </a:extLst>
          </p:cNvPr>
          <p:cNvSpPr txBox="1"/>
          <p:nvPr/>
        </p:nvSpPr>
        <p:spPr>
          <a:xfrm>
            <a:off x="7370824" y="5740841"/>
            <a:ext cx="1395351"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solidFill>
                  <a:srgbClr val="000000"/>
                </a:solidFill>
                <a:effectLst/>
                <a:uLnTx/>
                <a:uFillTx/>
                <a:latin typeface="Calibri" panose="020F0502020204030204"/>
                <a:ea typeface="+mn-ea"/>
                <a:cs typeface="+mn-cs"/>
              </a:rPr>
              <a:t>Regions Covered</a:t>
            </a: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4B162CA9-F5F9-FECF-6317-8AC8E8015DB0}"/>
              </a:ext>
            </a:extLst>
          </p:cNvPr>
          <p:cNvSpPr/>
          <p:nvPr/>
        </p:nvSpPr>
        <p:spPr>
          <a:xfrm>
            <a:off x="2947115" y="4684664"/>
            <a:ext cx="2925886"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a:ea typeface="+mn-ea"/>
                <a:cs typeface="+mn-cs"/>
              </a:rPr>
              <a:t>Solution</a:t>
            </a:r>
            <a:r>
              <a:rPr kumimoji="0" lang="en-US" sz="1600" b="1" i="0" u="none" strike="noStrike" kern="1200" cap="none" spc="0" normalizeH="0" baseline="0" noProof="0">
                <a:ln>
                  <a:noFill/>
                </a:ln>
                <a:solidFill>
                  <a:srgbClr val="000000"/>
                </a:solidFill>
                <a:effectLst/>
                <a:uLnTx/>
                <a:uFillTx/>
                <a:latin typeface="Calibri Light" panose="020F0302020204030204"/>
                <a:ea typeface="+mn-ea"/>
                <a:cs typeface="+mn-cs"/>
              </a:rPr>
              <a:t> </a:t>
            </a:r>
            <a:r>
              <a:rPr kumimoji="0" lang="en-US" sz="1600" b="1" i="0" u="none" strike="noStrike" kern="1200" cap="none" spc="0" normalizeH="0" baseline="0" noProof="0">
                <a:ln>
                  <a:noFill/>
                </a:ln>
                <a:solidFill>
                  <a:srgbClr val="005071"/>
                </a:solidFill>
                <a:effectLst/>
                <a:uLnTx/>
                <a:uFillTx/>
                <a:latin typeface="Calibri" panose="020F0502020204030204"/>
                <a:ea typeface="+mn-ea"/>
                <a:cs typeface="+mn-cs"/>
              </a:rPr>
              <a:t>Overview</a:t>
            </a:r>
          </a:p>
        </p:txBody>
      </p:sp>
    </p:spTree>
    <p:extLst>
      <p:ext uri="{BB962C8B-B14F-4D97-AF65-F5344CB8AC3E}">
        <p14:creationId xmlns:p14="http://schemas.microsoft.com/office/powerpoint/2010/main" val="16392020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D813F-24EA-784A-599A-3DDCDEA61BCA}"/>
            </a:ext>
          </a:extLst>
        </p:cNvPr>
        <p:cNvGrpSpPr/>
        <p:nvPr/>
      </p:nvGrpSpPr>
      <p:grpSpPr>
        <a:xfrm>
          <a:off x="0" y="0"/>
          <a:ext cx="0" cy="0"/>
          <a:chOff x="0" y="0"/>
          <a:chExt cx="0" cy="0"/>
        </a:xfrm>
      </p:grpSpPr>
      <p:sp>
        <p:nvSpPr>
          <p:cNvPr id="14" name="Text Placeholder 13">
            <a:extLst>
              <a:ext uri="{FF2B5EF4-FFF2-40B4-BE49-F238E27FC236}">
                <a16:creationId xmlns:a16="http://schemas.microsoft.com/office/drawing/2014/main" id="{BCCC5D62-30EA-DDA4-2786-58088E4BEFD5}"/>
              </a:ext>
            </a:extLst>
          </p:cNvPr>
          <p:cNvSpPr>
            <a:spLocks noGrp="1"/>
          </p:cNvSpPr>
          <p:nvPr>
            <p:ph type="body" sz="quarter" idx="10"/>
          </p:nvPr>
        </p:nvSpPr>
        <p:spPr/>
        <p:txBody>
          <a:bodyPr/>
          <a:lstStyle/>
          <a:p>
            <a:r>
              <a:rPr lang="en-US" sz="3200" kern="0">
                <a:cs typeface="Calibri Light" panose="020F0302020204030204" pitchFamily="34" charset="0"/>
              </a:rPr>
              <a:t>Appian based Client Onboarding Workflow solution</a:t>
            </a:r>
            <a:endParaRPr lang="en-US" sz="3200"/>
          </a:p>
        </p:txBody>
      </p:sp>
      <p:sp>
        <p:nvSpPr>
          <p:cNvPr id="15" name="Text Placeholder 14">
            <a:extLst>
              <a:ext uri="{FF2B5EF4-FFF2-40B4-BE49-F238E27FC236}">
                <a16:creationId xmlns:a16="http://schemas.microsoft.com/office/drawing/2014/main" id="{128BF6C7-5E00-6E8C-CBEB-65E55A22CCE5}"/>
              </a:ext>
            </a:extLst>
          </p:cNvPr>
          <p:cNvSpPr>
            <a:spLocks noGrp="1"/>
          </p:cNvSpPr>
          <p:nvPr>
            <p:ph type="body" sz="quarter" idx="12"/>
          </p:nvPr>
        </p:nvSpPr>
        <p:spPr/>
        <p:txBody>
          <a:bodyPr vert="horz" lIns="0" tIns="0" rIns="0" bIns="0" rtlCol="0" anchor="t">
            <a:noAutofit/>
          </a:bodyPr>
          <a:lstStyle/>
          <a:p>
            <a:r>
              <a:rPr lang="en-US" kern="0">
                <a:solidFill>
                  <a:schemeClr val="tx1"/>
                </a:solidFill>
                <a:latin typeface="+mn-lt"/>
              </a:rPr>
              <a:t>Enterprise Appian Implementation and Maintenance | Case Study </a:t>
            </a:r>
            <a:r>
              <a:rPr lang="en-US" kern="0">
                <a:solidFill>
                  <a:schemeClr val="tx1"/>
                </a:solidFill>
              </a:rPr>
              <a:t>1.5</a:t>
            </a:r>
            <a:r>
              <a:rPr lang="en-US" kern="0">
                <a:solidFill>
                  <a:schemeClr val="tx1"/>
                </a:solidFill>
                <a:latin typeface="+mn-lt"/>
              </a:rPr>
              <a:t> </a:t>
            </a:r>
          </a:p>
        </p:txBody>
      </p:sp>
      <p:sp>
        <p:nvSpPr>
          <p:cNvPr id="16" name="Text Placeholder 15">
            <a:extLst>
              <a:ext uri="{FF2B5EF4-FFF2-40B4-BE49-F238E27FC236}">
                <a16:creationId xmlns:a16="http://schemas.microsoft.com/office/drawing/2014/main" id="{AB78EBB4-E5FC-2471-34D1-B836FEFA5D4A}"/>
              </a:ext>
            </a:extLst>
          </p:cNvPr>
          <p:cNvSpPr>
            <a:spLocks noGrp="1"/>
          </p:cNvSpPr>
          <p:nvPr>
            <p:ph type="body" sz="quarter" idx="13"/>
          </p:nvPr>
        </p:nvSpPr>
        <p:spPr/>
        <p:txBody>
          <a:bodyPr/>
          <a:lstStyle/>
          <a:p>
            <a:r>
              <a:rPr lang="en-US"/>
              <a:t>Client</a:t>
            </a:r>
          </a:p>
        </p:txBody>
      </p:sp>
      <p:sp>
        <p:nvSpPr>
          <p:cNvPr id="17" name="Text Placeholder 16">
            <a:extLst>
              <a:ext uri="{FF2B5EF4-FFF2-40B4-BE49-F238E27FC236}">
                <a16:creationId xmlns:a16="http://schemas.microsoft.com/office/drawing/2014/main" id="{3D39E9B1-1E75-CE66-E0F9-EA23FE06FA91}"/>
              </a:ext>
            </a:extLst>
          </p:cNvPr>
          <p:cNvSpPr>
            <a:spLocks noGrp="1"/>
          </p:cNvSpPr>
          <p:nvPr>
            <p:ph type="body" sz="quarter" idx="14"/>
          </p:nvPr>
        </p:nvSpPr>
        <p:spPr>
          <a:xfrm>
            <a:off x="461388" y="1924655"/>
            <a:ext cx="2196206" cy="282411"/>
          </a:xfrm>
        </p:spPr>
        <p:txBody>
          <a:bodyPr/>
          <a:lstStyle/>
          <a:p>
            <a:r>
              <a:rPr lang="en-US"/>
              <a:t>Top Global Broker</a:t>
            </a:r>
          </a:p>
        </p:txBody>
      </p:sp>
      <p:sp>
        <p:nvSpPr>
          <p:cNvPr id="18" name="Text Placeholder 17">
            <a:extLst>
              <a:ext uri="{FF2B5EF4-FFF2-40B4-BE49-F238E27FC236}">
                <a16:creationId xmlns:a16="http://schemas.microsoft.com/office/drawing/2014/main" id="{2756E37D-99C7-5876-53F3-D754EEDF53B3}"/>
              </a:ext>
            </a:extLst>
          </p:cNvPr>
          <p:cNvSpPr>
            <a:spLocks noGrp="1"/>
          </p:cNvSpPr>
          <p:nvPr>
            <p:ph type="body" sz="quarter" idx="15"/>
          </p:nvPr>
        </p:nvSpPr>
        <p:spPr>
          <a:xfrm>
            <a:off x="456436" y="2402964"/>
            <a:ext cx="2201157" cy="282410"/>
          </a:xfrm>
        </p:spPr>
        <p:txBody>
          <a:bodyPr/>
          <a:lstStyle/>
          <a:p>
            <a:r>
              <a:rPr lang="en-US"/>
              <a:t>Client Challenges</a:t>
            </a:r>
          </a:p>
        </p:txBody>
      </p:sp>
      <p:sp>
        <p:nvSpPr>
          <p:cNvPr id="19" name="Text Placeholder 18">
            <a:extLst>
              <a:ext uri="{FF2B5EF4-FFF2-40B4-BE49-F238E27FC236}">
                <a16:creationId xmlns:a16="http://schemas.microsoft.com/office/drawing/2014/main" id="{4E53BAEF-572A-AB43-E4AB-96B116DA98E0}"/>
              </a:ext>
            </a:extLst>
          </p:cNvPr>
          <p:cNvSpPr>
            <a:spLocks noGrp="1"/>
          </p:cNvSpPr>
          <p:nvPr>
            <p:ph type="body" sz="quarter" idx="16"/>
          </p:nvPr>
        </p:nvSpPr>
        <p:spPr>
          <a:xfrm>
            <a:off x="461388" y="2761512"/>
            <a:ext cx="2201157" cy="1891188"/>
          </a:xfrm>
        </p:spPr>
        <p:txBody>
          <a:bodyPr/>
          <a:lstStyle/>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12 disconnected systems contributing towards data discrepancy, data accuracy and standardization</a:t>
            </a:r>
          </a:p>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Data quality issues in systems leading to high effort and turnaround time</a:t>
            </a:r>
          </a:p>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Disparate data sources and siloed tracking methods </a:t>
            </a:r>
          </a:p>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Delay in revenue recognition and poor customer satisfaction due to higher onboarding timelines</a:t>
            </a:r>
          </a:p>
        </p:txBody>
      </p:sp>
      <p:sp>
        <p:nvSpPr>
          <p:cNvPr id="22" name="Text Placeholder 21">
            <a:extLst>
              <a:ext uri="{FF2B5EF4-FFF2-40B4-BE49-F238E27FC236}">
                <a16:creationId xmlns:a16="http://schemas.microsoft.com/office/drawing/2014/main" id="{C394D26B-5BFE-EB67-5E25-CFCF0F93A8E1}"/>
              </a:ext>
            </a:extLst>
          </p:cNvPr>
          <p:cNvSpPr>
            <a:spLocks noGrp="1"/>
          </p:cNvSpPr>
          <p:nvPr>
            <p:ph type="body" sz="quarter" idx="19"/>
          </p:nvPr>
        </p:nvSpPr>
        <p:spPr>
          <a:xfrm>
            <a:off x="2787521" y="1570034"/>
            <a:ext cx="2414504" cy="282410"/>
          </a:xfrm>
        </p:spPr>
        <p:txBody>
          <a:bodyPr/>
          <a:lstStyle/>
          <a:p>
            <a:r>
              <a:rPr lang="en-US"/>
              <a:t>EXL Solution</a:t>
            </a:r>
          </a:p>
        </p:txBody>
      </p:sp>
      <p:sp>
        <p:nvSpPr>
          <p:cNvPr id="2" name="Text Placeholder 17">
            <a:extLst>
              <a:ext uri="{FF2B5EF4-FFF2-40B4-BE49-F238E27FC236}">
                <a16:creationId xmlns:a16="http://schemas.microsoft.com/office/drawing/2014/main" id="{DEEC127E-1B05-3256-A689-FFAB27611F62}"/>
              </a:ext>
            </a:extLst>
          </p:cNvPr>
          <p:cNvSpPr txBox="1">
            <a:spLocks/>
          </p:cNvSpPr>
          <p:nvPr/>
        </p:nvSpPr>
        <p:spPr>
          <a:xfrm>
            <a:off x="458798" y="4853941"/>
            <a:ext cx="2201157" cy="28241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tx2"/>
              </a:buClr>
              <a:buFontTx/>
              <a:buNone/>
              <a:defRPr sz="1600" b="1" kern="1200">
                <a:solidFill>
                  <a:schemeClr val="accent3"/>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a:ea typeface="+mn-ea"/>
                <a:cs typeface="+mn-cs"/>
              </a:rPr>
              <a:t>EXL Engagement</a:t>
            </a:r>
          </a:p>
        </p:txBody>
      </p:sp>
      <p:sp>
        <p:nvSpPr>
          <p:cNvPr id="3" name="Text Placeholder 18">
            <a:extLst>
              <a:ext uri="{FF2B5EF4-FFF2-40B4-BE49-F238E27FC236}">
                <a16:creationId xmlns:a16="http://schemas.microsoft.com/office/drawing/2014/main" id="{4E588CC1-67D3-D0A7-DA8D-0B0C42F67D35}"/>
              </a:ext>
            </a:extLst>
          </p:cNvPr>
          <p:cNvSpPr txBox="1">
            <a:spLocks/>
          </p:cNvSpPr>
          <p:nvPr/>
        </p:nvSpPr>
        <p:spPr>
          <a:xfrm>
            <a:off x="456435" y="5207146"/>
            <a:ext cx="2201157" cy="769633"/>
          </a:xfrm>
          <a:prstGeom prst="rect">
            <a:avLst/>
          </a:prstGeom>
        </p:spPr>
        <p:txBody>
          <a:bodyPr vert="horz" lIns="0" tIns="0" rIns="0" bIns="0" rtlCol="0">
            <a:noAutofit/>
          </a:bodyPr>
          <a:lstStyle>
            <a:lvl1pPr marL="112713" indent="-112713" algn="l" defTabSz="914400" rtl="0" eaLnBrk="1" latinLnBrk="0" hangingPunct="1">
              <a:lnSpc>
                <a:spcPct val="90000"/>
              </a:lnSpc>
              <a:spcBef>
                <a:spcPts val="200"/>
              </a:spcBef>
              <a:spcAft>
                <a:spcPts val="200"/>
              </a:spcAft>
              <a:buClr>
                <a:schemeClr val="accent3"/>
              </a:buClr>
              <a:buFont typeface="Arial" panose="020B0604020202020204" pitchFamily="34" charset="0"/>
              <a:buChar char="•"/>
              <a:defRPr sz="1100" kern="1200">
                <a:solidFill>
                  <a:schemeClr val="tx1"/>
                </a:solidFill>
                <a:latin typeface="+mj-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None/>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Reduced client onboarding TAT from 84 to 28 days by integrating downstream systems for data accuracy and consolidating processes into a unified global workflow.</a:t>
            </a:r>
          </a:p>
        </p:txBody>
      </p:sp>
      <p:sp>
        <p:nvSpPr>
          <p:cNvPr id="78" name="Text Placeholder 23">
            <a:extLst>
              <a:ext uri="{FF2B5EF4-FFF2-40B4-BE49-F238E27FC236}">
                <a16:creationId xmlns:a16="http://schemas.microsoft.com/office/drawing/2014/main" id="{3EB88CCB-B0B6-057F-241D-935333A9B334}"/>
              </a:ext>
            </a:extLst>
          </p:cNvPr>
          <p:cNvSpPr txBox="1">
            <a:spLocks/>
          </p:cNvSpPr>
          <p:nvPr/>
        </p:nvSpPr>
        <p:spPr>
          <a:xfrm>
            <a:off x="9252212" y="1570034"/>
            <a:ext cx="2677207" cy="28241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tx2"/>
              </a:buClr>
              <a:buFontTx/>
              <a:buNone/>
              <a:defRPr sz="1600" b="1" kern="1200">
                <a:solidFill>
                  <a:schemeClr val="tx2"/>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a:ea typeface="+mn-ea"/>
                <a:cs typeface="+mn-cs"/>
              </a:rPr>
              <a:t>Outcomes</a:t>
            </a:r>
          </a:p>
        </p:txBody>
      </p:sp>
      <p:sp>
        <p:nvSpPr>
          <p:cNvPr id="12" name="TextBox 6">
            <a:extLst>
              <a:ext uri="{FF2B5EF4-FFF2-40B4-BE49-F238E27FC236}">
                <a16:creationId xmlns:a16="http://schemas.microsoft.com/office/drawing/2014/main" id="{9A947489-8377-F186-1FD2-E36B182AB522}"/>
              </a:ext>
            </a:extLst>
          </p:cNvPr>
          <p:cNvSpPr txBox="1"/>
          <p:nvPr/>
        </p:nvSpPr>
        <p:spPr>
          <a:xfrm>
            <a:off x="9242305" y="3740936"/>
            <a:ext cx="1914432"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a:ea typeface="+mn-ea"/>
                <a:cs typeface="+mn-cs"/>
              </a:rPr>
              <a:t>Client</a:t>
            </a:r>
            <a:r>
              <a:rPr kumimoji="0" lang="en-US" sz="1600" b="1" i="0" u="none" strike="noStrike" kern="1200" cap="none" spc="0" normalizeH="0" baseline="0" noProof="0">
                <a:ln>
                  <a:noFill/>
                </a:ln>
                <a:solidFill>
                  <a:srgbClr val="000000"/>
                </a:solidFill>
                <a:effectLst/>
                <a:uLnTx/>
                <a:uFillTx/>
                <a:latin typeface="Calibri Light" panose="020F0302020204030204" pitchFamily="34" charset="0"/>
                <a:ea typeface="+mn-ea"/>
                <a:cs typeface="Calibri Light" panose="020F0302020204030204" pitchFamily="34" charset="0"/>
              </a:rPr>
              <a:t> VOC</a:t>
            </a:r>
          </a:p>
        </p:txBody>
      </p:sp>
      <p:graphicFrame>
        <p:nvGraphicFramePr>
          <p:cNvPr id="33" name="Diagram 32">
            <a:extLst>
              <a:ext uri="{FF2B5EF4-FFF2-40B4-BE49-F238E27FC236}">
                <a16:creationId xmlns:a16="http://schemas.microsoft.com/office/drawing/2014/main" id="{56BDE50A-0F1F-AD8B-22DC-CA0EF5AB1958}"/>
              </a:ext>
            </a:extLst>
          </p:cNvPr>
          <p:cNvGraphicFramePr/>
          <p:nvPr/>
        </p:nvGraphicFramePr>
        <p:xfrm>
          <a:off x="2787521" y="1775174"/>
          <a:ext cx="6065126" cy="12573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6" name="TextBox 35">
            <a:extLst>
              <a:ext uri="{FF2B5EF4-FFF2-40B4-BE49-F238E27FC236}">
                <a16:creationId xmlns:a16="http://schemas.microsoft.com/office/drawing/2014/main" id="{934E4CAF-D871-EF64-4FDF-0ACC9285DBB0}"/>
              </a:ext>
            </a:extLst>
          </p:cNvPr>
          <p:cNvSpPr txBox="1"/>
          <p:nvPr/>
        </p:nvSpPr>
        <p:spPr>
          <a:xfrm>
            <a:off x="2928628" y="3157877"/>
            <a:ext cx="5554312" cy="2539157"/>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alibri Light" panose="020F0302020204030204"/>
                <a:ea typeface="+mn-ea"/>
                <a:cs typeface="+mn-cs"/>
              </a:rPr>
              <a:t>EXL implemented the Client Onboarding Workflow solution leveraging Appian platform to reduce time and effort via automated task creation through integration with CRM system and automated downstream processing for systems such as Policy Admin, Finance and Planning.</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alibri Light" panose="020F0302020204030204"/>
                <a:ea typeface="+mn-ea"/>
                <a:cs typeface="+mn-cs"/>
              </a:rPr>
              <a:t>The solution was equipped with standardized templates and onboarding resources/materials to ensure process standardization. The workflow was designed to support scalability and all the functionalities created as part of the solution can be leveraged in other geographies as well.</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alibri Light" panose="020F0302020204030204"/>
                <a:ea typeface="+mn-ea"/>
                <a:cs typeface="+mn-cs"/>
              </a:rPr>
              <a:t>Workflow provides activity tracking, ensures consistency, and enables task automation for compliance, onboarding and implementation activities resulting in no manual handoffs and automatic notifications to meet SLAs.</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alibri Light" panose="020F0302020204030204"/>
                <a:ea typeface="+mn-ea"/>
                <a:cs typeface="+mn-cs"/>
              </a:rPr>
              <a:t>System integration with multiple downstream systems with APIs and SFTP</a:t>
            </a:r>
            <a:r>
              <a:rPr kumimoji="0" lang="en-US" sz="1200" b="0" i="0" u="none" strike="noStrike" kern="1200" cap="none" spc="0" normalizeH="0" baseline="0" noProof="0">
                <a:ln>
                  <a:noFill/>
                </a:ln>
                <a:solidFill>
                  <a:srgbClr val="FB4D0A"/>
                </a:solidFill>
                <a:effectLst/>
                <a:uLnTx/>
                <a:uFillTx/>
                <a:latin typeface="Calibri Light" panose="020F0302020204030204"/>
                <a:ea typeface="+mn-ea"/>
                <a:cs typeface="+mn-cs"/>
              </a:rPr>
              <a:t>.</a:t>
            </a:r>
          </a:p>
        </p:txBody>
      </p:sp>
      <p:sp>
        <p:nvSpPr>
          <p:cNvPr id="37" name="TextBox 36">
            <a:extLst>
              <a:ext uri="{FF2B5EF4-FFF2-40B4-BE49-F238E27FC236}">
                <a16:creationId xmlns:a16="http://schemas.microsoft.com/office/drawing/2014/main" id="{3678E7B2-F4B5-50BE-5F61-4E3E3EEF31FF}"/>
              </a:ext>
            </a:extLst>
          </p:cNvPr>
          <p:cNvSpPr txBox="1"/>
          <p:nvPr/>
        </p:nvSpPr>
        <p:spPr>
          <a:xfrm>
            <a:off x="9207281" y="1930467"/>
            <a:ext cx="2523331" cy="1560875"/>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b="1" i="0" u="none" strike="noStrike" cap="none" spc="0" normalizeH="0" baseline="0">
                <a:ln>
                  <a:noFill/>
                </a:ln>
                <a:solidFill>
                  <a:srgbClr val="0093FF"/>
                </a:solidFill>
                <a:effectLst/>
                <a:uLnTx/>
                <a:uFillTx/>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FB4D0A"/>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B4D0A"/>
                </a:solidFill>
                <a:effectLst/>
                <a:uLnTx/>
                <a:uFillTx/>
                <a:latin typeface="Calibri" panose="020F0502020204030204"/>
                <a:ea typeface="+mn-ea"/>
                <a:cs typeface="+mn-cs"/>
              </a:rPr>
              <a:t>5300+</a:t>
            </a: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Hours of annual workhours savings</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100" b="1" i="0" u="none" strike="noStrike" kern="1200" cap="none" spc="0" normalizeH="0" baseline="0" noProof="0">
                <a:ln>
                  <a:noFill/>
                </a:ln>
                <a:solidFill>
                  <a:srgbClr val="FB4D0A"/>
                </a:solidFill>
                <a:effectLst/>
                <a:uLnTx/>
                <a:uFillTx/>
                <a:latin typeface="Calibri" panose="020F0502020204030204"/>
                <a:ea typeface="+mn-ea"/>
                <a:cs typeface="+mn-cs"/>
              </a:rPr>
            </a:br>
            <a:r>
              <a:rPr kumimoji="0" lang="en-US" sz="1100" b="1" i="0" u="none" strike="noStrike" kern="1200" cap="none" spc="0" normalizeH="0" baseline="0" noProof="0">
                <a:ln>
                  <a:noFill/>
                </a:ln>
                <a:solidFill>
                  <a:srgbClr val="FB4D0A"/>
                </a:solidFill>
                <a:effectLst/>
                <a:uLnTx/>
                <a:uFillTx/>
                <a:latin typeface="Calibri" panose="020F0502020204030204"/>
                <a:ea typeface="+mn-ea"/>
                <a:cs typeface="+mn-cs"/>
              </a:rPr>
              <a:t>5 Weeks </a:t>
            </a: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Reduction in overall turn around time for onboarding </a:t>
            </a:r>
            <a:r>
              <a:rPr kumimoji="0" lang="en-US" sz="1100" b="0" i="0" u="none" strike="noStrike" kern="1200" cap="none" spc="0" normalizeH="0" baseline="0" noProof="0">
                <a:ln>
                  <a:noFill/>
                </a:ln>
                <a:solidFill>
                  <a:srgbClr val="FB4D0A"/>
                </a:solidFill>
                <a:effectLst/>
                <a:uLnTx/>
                <a:uFillTx/>
                <a:latin typeface="Calibri" panose="020F0502020204030204"/>
                <a:ea typeface="+mn-ea"/>
                <a:cs typeface="+mn-cs"/>
              </a:rPr>
              <a:t>new clients </a:t>
            </a:r>
            <a:br>
              <a:rPr kumimoji="0" lang="en-US" sz="1100" b="1" i="0" u="none" strike="noStrike" kern="1200" cap="none" spc="0" normalizeH="0" baseline="0" noProof="0">
                <a:ln>
                  <a:noFill/>
                </a:ln>
                <a:solidFill>
                  <a:srgbClr val="FB4D0A"/>
                </a:solidFill>
                <a:effectLst/>
                <a:uLnTx/>
                <a:uFillTx/>
                <a:latin typeface="Calibri" panose="020F0502020204030204"/>
                <a:ea typeface="+mn-ea"/>
                <a:cs typeface="+mn-cs"/>
              </a:rPr>
            </a:br>
            <a:endParaRPr kumimoji="0" lang="en-US" sz="1100" b="1" i="0" u="none" strike="noStrike" kern="1200" cap="none" spc="0" normalizeH="0" baseline="0" noProof="0">
              <a:ln>
                <a:noFill/>
              </a:ln>
              <a:solidFill>
                <a:srgbClr val="FB4D0A"/>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B4D0A"/>
                </a:solidFill>
                <a:effectLst/>
                <a:uLnTx/>
                <a:uFillTx/>
                <a:latin typeface="Calibri" panose="020F0502020204030204"/>
                <a:ea typeface="+mn-ea"/>
                <a:cs typeface="+mn-cs"/>
              </a:rPr>
              <a:t>Standardization </a:t>
            </a: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Of process and activities across regions and markets</a:t>
            </a:r>
          </a:p>
        </p:txBody>
      </p:sp>
      <p:sp>
        <p:nvSpPr>
          <p:cNvPr id="38" name="Rectangle 37">
            <a:extLst>
              <a:ext uri="{FF2B5EF4-FFF2-40B4-BE49-F238E27FC236}">
                <a16:creationId xmlns:a16="http://schemas.microsoft.com/office/drawing/2014/main" id="{E42C0C39-175A-ADB8-7ED4-8B407EF3A40E}"/>
              </a:ext>
            </a:extLst>
          </p:cNvPr>
          <p:cNvSpPr/>
          <p:nvPr/>
        </p:nvSpPr>
        <p:spPr>
          <a:xfrm>
            <a:off x="8925607" y="3969063"/>
            <a:ext cx="3086678" cy="2072988"/>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Light" panose="020F03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1" u="none" strike="noStrike" kern="1200" cap="none" spc="0" normalizeH="0" baseline="0" noProof="0">
              <a:ln>
                <a:noFill/>
              </a:ln>
              <a:solidFill>
                <a:srgbClr val="000000"/>
              </a:solidFill>
              <a:effectLst/>
              <a:uLnTx/>
              <a:uFillTx/>
              <a:latin typeface="Calibri Light" panose="020F03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000000"/>
                </a:solidFill>
                <a:effectLst/>
                <a:uLnTx/>
                <a:uFillTx/>
                <a:latin typeface="Calibri Light" panose="020F0302020204030204"/>
                <a:ea typeface="+mn-ea"/>
                <a:cs typeface="+mn-cs"/>
              </a:rPr>
              <a:t>“Congratulations on reaching this very important milestone.  This project is an excellent testament of our ability to partner across business, change, technology and platforms to deliver fantastic results for the firm.“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Light" panose="020F03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srgbClr val="000000"/>
                </a:solidFill>
                <a:effectLst/>
                <a:uLnTx/>
                <a:uFillTx/>
                <a:latin typeface="Calibri Light" panose="020F0302020204030204"/>
                <a:ea typeface="+mn-ea"/>
                <a:cs typeface="+mn-cs"/>
              </a:rPr>
              <a:t>Vice President, Global Transformation and Change</a:t>
            </a:r>
          </a:p>
        </p:txBody>
      </p:sp>
    </p:spTree>
    <p:extLst>
      <p:ext uri="{BB962C8B-B14F-4D97-AF65-F5344CB8AC3E}">
        <p14:creationId xmlns:p14="http://schemas.microsoft.com/office/powerpoint/2010/main" val="42032246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D813F-24EA-784A-599A-3DDCDEA61BCA}"/>
            </a:ext>
          </a:extLst>
        </p:cNvPr>
        <p:cNvGrpSpPr/>
        <p:nvPr/>
      </p:nvGrpSpPr>
      <p:grpSpPr>
        <a:xfrm>
          <a:off x="0" y="0"/>
          <a:ext cx="0" cy="0"/>
          <a:chOff x="0" y="0"/>
          <a:chExt cx="0" cy="0"/>
        </a:xfrm>
      </p:grpSpPr>
      <p:sp>
        <p:nvSpPr>
          <p:cNvPr id="14" name="Text Placeholder 13">
            <a:extLst>
              <a:ext uri="{FF2B5EF4-FFF2-40B4-BE49-F238E27FC236}">
                <a16:creationId xmlns:a16="http://schemas.microsoft.com/office/drawing/2014/main" id="{BCCC5D62-30EA-DDA4-2786-58088E4BEFD5}"/>
              </a:ext>
            </a:extLst>
          </p:cNvPr>
          <p:cNvSpPr>
            <a:spLocks noGrp="1"/>
          </p:cNvSpPr>
          <p:nvPr>
            <p:ph type="body" sz="quarter" idx="10"/>
          </p:nvPr>
        </p:nvSpPr>
        <p:spPr/>
        <p:txBody>
          <a:bodyPr/>
          <a:lstStyle/>
          <a:p>
            <a:r>
              <a:rPr lang="en-US" sz="3200" kern="0">
                <a:cs typeface="Calibri Light" panose="020F0302020204030204" pitchFamily="34" charset="0"/>
              </a:rPr>
              <a:t>Transforming Real Estate servicing process through Appian platform</a:t>
            </a:r>
            <a:endParaRPr lang="en-US" sz="3200"/>
          </a:p>
        </p:txBody>
      </p:sp>
      <p:sp>
        <p:nvSpPr>
          <p:cNvPr id="15" name="Text Placeholder 14">
            <a:extLst>
              <a:ext uri="{FF2B5EF4-FFF2-40B4-BE49-F238E27FC236}">
                <a16:creationId xmlns:a16="http://schemas.microsoft.com/office/drawing/2014/main" id="{128BF6C7-5E00-6E8C-CBEB-65E55A22CCE5}"/>
              </a:ext>
            </a:extLst>
          </p:cNvPr>
          <p:cNvSpPr>
            <a:spLocks noGrp="1"/>
          </p:cNvSpPr>
          <p:nvPr>
            <p:ph type="body" sz="quarter" idx="12"/>
          </p:nvPr>
        </p:nvSpPr>
        <p:spPr/>
        <p:txBody>
          <a:bodyPr vert="horz" lIns="0" tIns="0" rIns="0" bIns="0" rtlCol="0" anchor="t">
            <a:noAutofit/>
          </a:bodyPr>
          <a:lstStyle/>
          <a:p>
            <a:r>
              <a:rPr lang="en-US" kern="0">
                <a:solidFill>
                  <a:schemeClr val="tx1"/>
                </a:solidFill>
                <a:latin typeface="+mn-lt"/>
              </a:rPr>
              <a:t>Enterprise Appian Implementation and Maintenance | Case Study </a:t>
            </a:r>
            <a:r>
              <a:rPr lang="en-US" kern="0">
                <a:solidFill>
                  <a:schemeClr val="tx1"/>
                </a:solidFill>
              </a:rPr>
              <a:t>1.6</a:t>
            </a:r>
            <a:r>
              <a:rPr lang="en-US" kern="0">
                <a:solidFill>
                  <a:schemeClr val="tx1"/>
                </a:solidFill>
                <a:latin typeface="+mn-lt"/>
              </a:rPr>
              <a:t> </a:t>
            </a:r>
          </a:p>
        </p:txBody>
      </p:sp>
      <p:sp>
        <p:nvSpPr>
          <p:cNvPr id="16" name="Text Placeholder 15">
            <a:extLst>
              <a:ext uri="{FF2B5EF4-FFF2-40B4-BE49-F238E27FC236}">
                <a16:creationId xmlns:a16="http://schemas.microsoft.com/office/drawing/2014/main" id="{AB78EBB4-E5FC-2471-34D1-B836FEFA5D4A}"/>
              </a:ext>
            </a:extLst>
          </p:cNvPr>
          <p:cNvSpPr>
            <a:spLocks noGrp="1"/>
          </p:cNvSpPr>
          <p:nvPr>
            <p:ph type="body" sz="quarter" idx="13"/>
          </p:nvPr>
        </p:nvSpPr>
        <p:spPr/>
        <p:txBody>
          <a:bodyPr/>
          <a:lstStyle/>
          <a:p>
            <a:r>
              <a:rPr lang="en-US"/>
              <a:t>Client</a:t>
            </a:r>
          </a:p>
        </p:txBody>
      </p:sp>
      <p:sp>
        <p:nvSpPr>
          <p:cNvPr id="17" name="Text Placeholder 16">
            <a:extLst>
              <a:ext uri="{FF2B5EF4-FFF2-40B4-BE49-F238E27FC236}">
                <a16:creationId xmlns:a16="http://schemas.microsoft.com/office/drawing/2014/main" id="{3D39E9B1-1E75-CE66-E0F9-EA23FE06FA91}"/>
              </a:ext>
            </a:extLst>
          </p:cNvPr>
          <p:cNvSpPr>
            <a:spLocks noGrp="1"/>
          </p:cNvSpPr>
          <p:nvPr>
            <p:ph type="body" sz="quarter" idx="14"/>
          </p:nvPr>
        </p:nvSpPr>
        <p:spPr>
          <a:xfrm>
            <a:off x="461388" y="1924655"/>
            <a:ext cx="2196206" cy="282411"/>
          </a:xfrm>
        </p:spPr>
        <p:txBody>
          <a:bodyPr/>
          <a:lstStyle/>
          <a:p>
            <a:r>
              <a:rPr lang="en-US"/>
              <a:t>Top Global Broker</a:t>
            </a:r>
          </a:p>
        </p:txBody>
      </p:sp>
      <p:sp>
        <p:nvSpPr>
          <p:cNvPr id="18" name="Text Placeholder 17">
            <a:extLst>
              <a:ext uri="{FF2B5EF4-FFF2-40B4-BE49-F238E27FC236}">
                <a16:creationId xmlns:a16="http://schemas.microsoft.com/office/drawing/2014/main" id="{2756E37D-99C7-5876-53F3-D754EEDF53B3}"/>
              </a:ext>
            </a:extLst>
          </p:cNvPr>
          <p:cNvSpPr>
            <a:spLocks noGrp="1"/>
          </p:cNvSpPr>
          <p:nvPr>
            <p:ph type="body" sz="quarter" idx="15"/>
          </p:nvPr>
        </p:nvSpPr>
        <p:spPr>
          <a:xfrm>
            <a:off x="456436" y="2402964"/>
            <a:ext cx="2201157" cy="282410"/>
          </a:xfrm>
        </p:spPr>
        <p:txBody>
          <a:bodyPr/>
          <a:lstStyle/>
          <a:p>
            <a:r>
              <a:rPr lang="en-US"/>
              <a:t>Client Challenges</a:t>
            </a:r>
          </a:p>
        </p:txBody>
      </p:sp>
      <p:sp>
        <p:nvSpPr>
          <p:cNvPr id="19" name="Text Placeholder 18">
            <a:extLst>
              <a:ext uri="{FF2B5EF4-FFF2-40B4-BE49-F238E27FC236}">
                <a16:creationId xmlns:a16="http://schemas.microsoft.com/office/drawing/2014/main" id="{4E53BAEF-572A-AB43-E4AB-96B116DA98E0}"/>
              </a:ext>
            </a:extLst>
          </p:cNvPr>
          <p:cNvSpPr>
            <a:spLocks noGrp="1"/>
          </p:cNvSpPr>
          <p:nvPr>
            <p:ph type="body" sz="quarter" idx="16"/>
          </p:nvPr>
        </p:nvSpPr>
        <p:spPr>
          <a:xfrm>
            <a:off x="461388" y="2761511"/>
            <a:ext cx="2201157" cy="2585159"/>
          </a:xfrm>
        </p:spPr>
        <p:txBody>
          <a:bodyPr/>
          <a:lstStyle/>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Lack of end-to-end strategic platform to support Client data gathering, Policy Management and Accounting </a:t>
            </a:r>
          </a:p>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Current manual solution is not robust enough to support the business growth aspirations, nor the client’s requirements</a:t>
            </a:r>
          </a:p>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Disparate data sources and siloed tracking methods remained key challenges for internal and external stakeholders</a:t>
            </a:r>
          </a:p>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Lack of visibility on work allocation &amp; accountability due to multiple handoffs, leading to high turn-around time</a:t>
            </a:r>
          </a:p>
        </p:txBody>
      </p:sp>
      <p:sp>
        <p:nvSpPr>
          <p:cNvPr id="22" name="Text Placeholder 21">
            <a:extLst>
              <a:ext uri="{FF2B5EF4-FFF2-40B4-BE49-F238E27FC236}">
                <a16:creationId xmlns:a16="http://schemas.microsoft.com/office/drawing/2014/main" id="{C394D26B-5BFE-EB67-5E25-CFCF0F93A8E1}"/>
              </a:ext>
            </a:extLst>
          </p:cNvPr>
          <p:cNvSpPr>
            <a:spLocks noGrp="1"/>
          </p:cNvSpPr>
          <p:nvPr>
            <p:ph type="body" sz="quarter" idx="19"/>
          </p:nvPr>
        </p:nvSpPr>
        <p:spPr>
          <a:xfrm>
            <a:off x="2787521" y="1570034"/>
            <a:ext cx="2414504" cy="282410"/>
          </a:xfrm>
        </p:spPr>
        <p:txBody>
          <a:bodyPr/>
          <a:lstStyle/>
          <a:p>
            <a:r>
              <a:rPr lang="en-US"/>
              <a:t>EXL Solution</a:t>
            </a:r>
          </a:p>
        </p:txBody>
      </p:sp>
      <p:sp>
        <p:nvSpPr>
          <p:cNvPr id="2" name="Text Placeholder 17">
            <a:extLst>
              <a:ext uri="{FF2B5EF4-FFF2-40B4-BE49-F238E27FC236}">
                <a16:creationId xmlns:a16="http://schemas.microsoft.com/office/drawing/2014/main" id="{DEEC127E-1B05-3256-A689-FFAB27611F62}"/>
              </a:ext>
            </a:extLst>
          </p:cNvPr>
          <p:cNvSpPr txBox="1">
            <a:spLocks/>
          </p:cNvSpPr>
          <p:nvPr/>
        </p:nvSpPr>
        <p:spPr>
          <a:xfrm>
            <a:off x="458799" y="5517715"/>
            <a:ext cx="2201157" cy="28241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tx2"/>
              </a:buClr>
              <a:buFontTx/>
              <a:buNone/>
              <a:defRPr sz="1600" b="1" kern="1200">
                <a:solidFill>
                  <a:schemeClr val="accent3"/>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a:ea typeface="+mn-ea"/>
                <a:cs typeface="+mn-cs"/>
              </a:rPr>
              <a:t>EXL Engagement</a:t>
            </a:r>
          </a:p>
        </p:txBody>
      </p:sp>
      <p:sp>
        <p:nvSpPr>
          <p:cNvPr id="3" name="Text Placeholder 18">
            <a:extLst>
              <a:ext uri="{FF2B5EF4-FFF2-40B4-BE49-F238E27FC236}">
                <a16:creationId xmlns:a16="http://schemas.microsoft.com/office/drawing/2014/main" id="{4E588CC1-67D3-D0A7-DA8D-0B0C42F67D35}"/>
              </a:ext>
            </a:extLst>
          </p:cNvPr>
          <p:cNvSpPr txBox="1">
            <a:spLocks/>
          </p:cNvSpPr>
          <p:nvPr/>
        </p:nvSpPr>
        <p:spPr>
          <a:xfrm>
            <a:off x="456436" y="5870920"/>
            <a:ext cx="2284928" cy="769633"/>
          </a:xfrm>
          <a:prstGeom prst="rect">
            <a:avLst/>
          </a:prstGeom>
        </p:spPr>
        <p:txBody>
          <a:bodyPr vert="horz" lIns="0" tIns="0" rIns="0" bIns="0" rtlCol="0">
            <a:noAutofit/>
          </a:bodyPr>
          <a:lstStyle>
            <a:lvl1pPr marL="112713" indent="-112713" algn="l" defTabSz="914400" rtl="0" eaLnBrk="1" latinLnBrk="0" hangingPunct="1">
              <a:lnSpc>
                <a:spcPct val="90000"/>
              </a:lnSpc>
              <a:spcBef>
                <a:spcPts val="200"/>
              </a:spcBef>
              <a:spcAft>
                <a:spcPts val="200"/>
              </a:spcAft>
              <a:buClr>
                <a:schemeClr val="accent3"/>
              </a:buClr>
              <a:buFont typeface="Arial" panose="020B0604020202020204" pitchFamily="34" charset="0"/>
              <a:buChar char="•"/>
              <a:defRPr sz="1100" kern="1200">
                <a:solidFill>
                  <a:schemeClr val="tx1"/>
                </a:solidFill>
                <a:latin typeface="+mj-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None/>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Aimed to transform their Real Estate servicing process across US and UK regions, by standardizing and automating the way client records are managed and processed to serve their Clients and Partners</a:t>
            </a:r>
          </a:p>
        </p:txBody>
      </p:sp>
      <p:sp>
        <p:nvSpPr>
          <p:cNvPr id="78" name="Text Placeholder 23">
            <a:extLst>
              <a:ext uri="{FF2B5EF4-FFF2-40B4-BE49-F238E27FC236}">
                <a16:creationId xmlns:a16="http://schemas.microsoft.com/office/drawing/2014/main" id="{3EB88CCB-B0B6-057F-241D-935333A9B334}"/>
              </a:ext>
            </a:extLst>
          </p:cNvPr>
          <p:cNvSpPr txBox="1">
            <a:spLocks/>
          </p:cNvSpPr>
          <p:nvPr/>
        </p:nvSpPr>
        <p:spPr>
          <a:xfrm>
            <a:off x="9252212" y="1570034"/>
            <a:ext cx="2677207" cy="28241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tx2"/>
              </a:buClr>
              <a:buFontTx/>
              <a:buNone/>
              <a:defRPr sz="1600" b="1" kern="1200">
                <a:solidFill>
                  <a:schemeClr val="tx2"/>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a:ea typeface="+mn-ea"/>
                <a:cs typeface="+mn-cs"/>
              </a:rPr>
              <a:t>Outcomes</a:t>
            </a:r>
          </a:p>
        </p:txBody>
      </p:sp>
      <p:sp>
        <p:nvSpPr>
          <p:cNvPr id="12" name="TextBox 6">
            <a:extLst>
              <a:ext uri="{FF2B5EF4-FFF2-40B4-BE49-F238E27FC236}">
                <a16:creationId xmlns:a16="http://schemas.microsoft.com/office/drawing/2014/main" id="{9A947489-8377-F186-1FD2-E36B182AB522}"/>
              </a:ext>
            </a:extLst>
          </p:cNvPr>
          <p:cNvSpPr txBox="1"/>
          <p:nvPr/>
        </p:nvSpPr>
        <p:spPr>
          <a:xfrm>
            <a:off x="9242305" y="3740936"/>
            <a:ext cx="1914432"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a:ea typeface="+mn-ea"/>
                <a:cs typeface="+mn-cs"/>
              </a:rPr>
              <a:t>Client</a:t>
            </a:r>
            <a:r>
              <a:rPr kumimoji="0" lang="en-US" sz="1600" b="1" i="0" u="none" strike="noStrike" kern="1200" cap="none" spc="0" normalizeH="0" baseline="0" noProof="0">
                <a:ln>
                  <a:noFill/>
                </a:ln>
                <a:solidFill>
                  <a:srgbClr val="000000"/>
                </a:solidFill>
                <a:effectLst/>
                <a:uLnTx/>
                <a:uFillTx/>
                <a:latin typeface="Calibri Light" panose="020F0302020204030204" pitchFamily="34" charset="0"/>
                <a:ea typeface="+mn-ea"/>
                <a:cs typeface="Calibri Light" panose="020F0302020204030204" pitchFamily="34" charset="0"/>
              </a:rPr>
              <a:t> VOC</a:t>
            </a:r>
          </a:p>
        </p:txBody>
      </p:sp>
      <p:sp>
        <p:nvSpPr>
          <p:cNvPr id="39" name="TextBox 38">
            <a:extLst>
              <a:ext uri="{FF2B5EF4-FFF2-40B4-BE49-F238E27FC236}">
                <a16:creationId xmlns:a16="http://schemas.microsoft.com/office/drawing/2014/main" id="{D54FD8C4-9A3C-F587-F567-7820200D4C72}"/>
              </a:ext>
            </a:extLst>
          </p:cNvPr>
          <p:cNvSpPr txBox="1"/>
          <p:nvPr/>
        </p:nvSpPr>
        <p:spPr>
          <a:xfrm>
            <a:off x="2858570" y="3152289"/>
            <a:ext cx="5721903" cy="2431435"/>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Workflow solution replaces current excel based process with implementation of a customized state-of-an-art Digital Real Estate platform</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Appian based solution equipped with automated work allocation, task creation and tracking</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Covers Client and Partner data management at Policy, Locations and Master Program/Coverages level to generate quotes, perform renewals, quarterly or mid-term adjustments and premium allocations to create endorsements and invoices at policy and location levels</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Offers in-built premium calculation model which is dynamic per policy coverages/tax rates/country currency</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Offers end-to-end automated operating model which is secure, stable, robust and scalable to meet dynamic end client requirements. Also contains pre-defined email templates for automated email notifications</a:t>
            </a:r>
          </a:p>
        </p:txBody>
      </p:sp>
      <p:graphicFrame>
        <p:nvGraphicFramePr>
          <p:cNvPr id="40" name="Diagram 39">
            <a:extLst>
              <a:ext uri="{FF2B5EF4-FFF2-40B4-BE49-F238E27FC236}">
                <a16:creationId xmlns:a16="http://schemas.microsoft.com/office/drawing/2014/main" id="{EA02E073-F3D8-B431-92EA-2C41DA15FBAB}"/>
              </a:ext>
            </a:extLst>
          </p:cNvPr>
          <p:cNvGraphicFramePr/>
          <p:nvPr/>
        </p:nvGraphicFramePr>
        <p:xfrm>
          <a:off x="2985571" y="1792952"/>
          <a:ext cx="5427312" cy="12573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1" name="TextBox 40">
            <a:extLst>
              <a:ext uri="{FF2B5EF4-FFF2-40B4-BE49-F238E27FC236}">
                <a16:creationId xmlns:a16="http://schemas.microsoft.com/office/drawing/2014/main" id="{30757851-1824-9DCA-1EDF-EA887F78D8A1}"/>
              </a:ext>
            </a:extLst>
          </p:cNvPr>
          <p:cNvSpPr txBox="1"/>
          <p:nvPr/>
        </p:nvSpPr>
        <p:spPr>
          <a:xfrm>
            <a:off x="9148841" y="1796096"/>
            <a:ext cx="2824097" cy="1718368"/>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b="1" i="0" u="none" strike="noStrike" cap="none" spc="0" normalizeH="0" baseline="0">
                <a:ln>
                  <a:noFill/>
                </a:ln>
                <a:solidFill>
                  <a:srgbClr val="0093FF"/>
                </a:solidFill>
                <a:effectLst/>
                <a:uLnTx/>
                <a:uFillTx/>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B4D0A"/>
                </a:solidFill>
                <a:effectLst/>
                <a:uLnTx/>
                <a:uFillTx/>
                <a:latin typeface="Calibri" panose="020F0502020204030204"/>
                <a:ea typeface="+mn-ea"/>
                <a:cs typeface="+mn-cs"/>
              </a:rPr>
              <a:t>$ 1.3M Revenue Protection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Light" panose="020F0302020204030204"/>
                <a:ea typeface="+mn-ea"/>
                <a:cs typeface="+mn-cs"/>
              </a:rPr>
              <a:t>Through digitization of Real Estate servicing processes</a:t>
            </a:r>
            <a:br>
              <a:rPr kumimoji="0" lang="en-US" sz="1200" b="1" i="0" u="none" strike="noStrike" kern="1200" cap="none" spc="0" normalizeH="0" baseline="0" noProof="0">
                <a:ln>
                  <a:noFill/>
                </a:ln>
                <a:solidFill>
                  <a:srgbClr val="0093FF"/>
                </a:solidFill>
                <a:effectLst/>
                <a:uLnTx/>
                <a:uFillTx/>
                <a:latin typeface="Calibri Light" panose="020F0302020204030204"/>
                <a:ea typeface="+mn-ea"/>
                <a:cs typeface="+mn-cs"/>
              </a:rPr>
            </a:br>
            <a:r>
              <a:rPr kumimoji="0" lang="en-US" sz="1100" b="1" i="0" u="none" strike="noStrike" kern="1200" cap="none" spc="0" normalizeH="0" baseline="0" noProof="0">
                <a:ln>
                  <a:noFill/>
                </a:ln>
                <a:solidFill>
                  <a:srgbClr val="FB4D0A"/>
                </a:solidFill>
                <a:effectLst/>
                <a:uLnTx/>
                <a:uFillTx/>
                <a:latin typeface="Calibri" panose="020F0502020204030204"/>
                <a:ea typeface="+mn-ea"/>
                <a:cs typeface="+mn-cs"/>
              </a:rPr>
              <a:t>1.8 K </a:t>
            </a:r>
            <a:r>
              <a:rPr kumimoji="0" lang="en-US" sz="1200" b="0" i="0" u="none" strike="noStrike" kern="1200" cap="none" spc="0" normalizeH="0" baseline="0" noProof="0">
                <a:ln>
                  <a:noFill/>
                </a:ln>
                <a:solidFill>
                  <a:srgbClr val="000000"/>
                </a:solidFill>
                <a:effectLst/>
                <a:uLnTx/>
                <a:uFillTx/>
                <a:latin typeface="Calibri Light" panose="020F0302020204030204"/>
                <a:ea typeface="+mn-ea"/>
                <a:cs typeface="+mn-cs"/>
              </a:rPr>
              <a:t>Premium calculations rules across multiple adjustment types and coverages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B4D0A"/>
                </a:solidFill>
                <a:effectLst/>
                <a:uLnTx/>
                <a:uFillTx/>
                <a:latin typeface="Calibri" panose="020F0502020204030204"/>
                <a:ea typeface="+mn-ea"/>
                <a:cs typeface="+mn-cs"/>
              </a:rPr>
              <a:t>40% </a:t>
            </a:r>
            <a:r>
              <a:rPr kumimoji="0" lang="en-US" sz="1200" b="0" i="0" u="none" strike="noStrike" kern="1200" cap="none" spc="0" normalizeH="0" baseline="0" noProof="0">
                <a:ln>
                  <a:noFill/>
                </a:ln>
                <a:solidFill>
                  <a:srgbClr val="000000"/>
                </a:solidFill>
                <a:effectLst/>
                <a:uLnTx/>
                <a:uFillTx/>
                <a:latin typeface="Calibri Light" panose="020F0302020204030204"/>
                <a:ea typeface="+mn-ea"/>
                <a:cs typeface="+mn-cs"/>
              </a:rPr>
              <a:t>Reduction in manual efforts </a:t>
            </a:r>
          </a:p>
        </p:txBody>
      </p:sp>
      <p:sp>
        <p:nvSpPr>
          <p:cNvPr id="43" name="Rectangle 42">
            <a:extLst>
              <a:ext uri="{FF2B5EF4-FFF2-40B4-BE49-F238E27FC236}">
                <a16:creationId xmlns:a16="http://schemas.microsoft.com/office/drawing/2014/main" id="{0C1F1C86-96A0-2C66-E8CB-2755E07A9285}"/>
              </a:ext>
            </a:extLst>
          </p:cNvPr>
          <p:cNvSpPr/>
          <p:nvPr/>
        </p:nvSpPr>
        <p:spPr>
          <a:xfrm>
            <a:off x="9017550" y="3740526"/>
            <a:ext cx="3086678" cy="1974774"/>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Light" panose="020F03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000000"/>
                </a:solidFill>
                <a:effectLst/>
                <a:uLnTx/>
                <a:uFillTx/>
                <a:latin typeface="Calibri Light" panose="020F0302020204030204"/>
                <a:ea typeface="+mn-ea"/>
                <a:cs typeface="+mn-cs"/>
              </a:rPr>
              <a:t>“Great job by everyone involved. This is really a big step for the team and the first stage of us having differentiating client facing software in this space!”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Light" panose="020F03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srgbClr val="000000"/>
                </a:solidFill>
                <a:effectLst/>
                <a:uLnTx/>
                <a:uFillTx/>
                <a:latin typeface="Calibri Light" panose="020F0302020204030204"/>
                <a:ea typeface="+mn-ea"/>
                <a:cs typeface="+mn-cs"/>
              </a:rPr>
              <a:t>UK Chief Operating Officer &amp; Head of Strategy</a:t>
            </a:r>
          </a:p>
        </p:txBody>
      </p:sp>
    </p:spTree>
    <p:extLst>
      <p:ext uri="{BB962C8B-B14F-4D97-AF65-F5344CB8AC3E}">
        <p14:creationId xmlns:p14="http://schemas.microsoft.com/office/powerpoint/2010/main" val="4520660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3CED3E8F-C193-7CBB-FFC9-1B798430080F}"/>
              </a:ext>
            </a:extLst>
          </p:cNvPr>
          <p:cNvSpPr>
            <a:spLocks noGrp="1"/>
          </p:cNvSpPr>
          <p:nvPr>
            <p:ph type="body" sz="quarter" idx="10"/>
          </p:nvPr>
        </p:nvSpPr>
        <p:spPr/>
        <p:txBody>
          <a:bodyPr/>
          <a:lstStyle/>
          <a:p>
            <a:r>
              <a:rPr lang="en-US" sz="2400" kern="0">
                <a:cs typeface="Calibri Light" panose="020F0302020204030204" pitchFamily="34" charset="0"/>
              </a:rPr>
              <a:t>Enhancing customer service through a transformative approach leveraging Appian</a:t>
            </a:r>
            <a:endParaRPr lang="en-US" sz="2400"/>
          </a:p>
        </p:txBody>
      </p:sp>
      <p:sp>
        <p:nvSpPr>
          <p:cNvPr id="15" name="Text Placeholder 14">
            <a:extLst>
              <a:ext uri="{FF2B5EF4-FFF2-40B4-BE49-F238E27FC236}">
                <a16:creationId xmlns:a16="http://schemas.microsoft.com/office/drawing/2014/main" id="{81E4AFE8-E5A9-B445-894A-2DD0455E291E}"/>
              </a:ext>
            </a:extLst>
          </p:cNvPr>
          <p:cNvSpPr>
            <a:spLocks noGrp="1"/>
          </p:cNvSpPr>
          <p:nvPr>
            <p:ph type="body" sz="quarter" idx="12"/>
          </p:nvPr>
        </p:nvSpPr>
        <p:spPr/>
        <p:txBody>
          <a:bodyPr/>
          <a:lstStyle/>
          <a:p>
            <a:r>
              <a:rPr lang="en-US" kern="0">
                <a:solidFill>
                  <a:schemeClr val="tx1"/>
                </a:solidFill>
                <a:latin typeface="+mn-lt"/>
              </a:rPr>
              <a:t>Appian Based Digital Transformation | Case Study 4 – Leading Property Manager</a:t>
            </a:r>
          </a:p>
        </p:txBody>
      </p:sp>
      <p:sp>
        <p:nvSpPr>
          <p:cNvPr id="16" name="Text Placeholder 15">
            <a:extLst>
              <a:ext uri="{FF2B5EF4-FFF2-40B4-BE49-F238E27FC236}">
                <a16:creationId xmlns:a16="http://schemas.microsoft.com/office/drawing/2014/main" id="{2F655E60-D283-3B23-5AA4-8707985E99D8}"/>
              </a:ext>
            </a:extLst>
          </p:cNvPr>
          <p:cNvSpPr>
            <a:spLocks noGrp="1"/>
          </p:cNvSpPr>
          <p:nvPr>
            <p:ph type="body" sz="quarter" idx="13"/>
          </p:nvPr>
        </p:nvSpPr>
        <p:spPr>
          <a:xfrm>
            <a:off x="473148" y="1413748"/>
            <a:ext cx="2201157" cy="282410"/>
          </a:xfrm>
        </p:spPr>
        <p:txBody>
          <a:bodyPr/>
          <a:lstStyle/>
          <a:p>
            <a:r>
              <a:rPr lang="en-US"/>
              <a:t>Client</a:t>
            </a:r>
          </a:p>
        </p:txBody>
      </p:sp>
      <p:sp>
        <p:nvSpPr>
          <p:cNvPr id="17" name="Text Placeholder 16">
            <a:extLst>
              <a:ext uri="{FF2B5EF4-FFF2-40B4-BE49-F238E27FC236}">
                <a16:creationId xmlns:a16="http://schemas.microsoft.com/office/drawing/2014/main" id="{7A6E5DB0-E987-8C9E-24B2-31DAAC2B0140}"/>
              </a:ext>
            </a:extLst>
          </p:cNvPr>
          <p:cNvSpPr>
            <a:spLocks noGrp="1"/>
          </p:cNvSpPr>
          <p:nvPr>
            <p:ph type="body" sz="quarter" idx="14"/>
          </p:nvPr>
        </p:nvSpPr>
        <p:spPr>
          <a:xfrm>
            <a:off x="477335" y="1771698"/>
            <a:ext cx="2196206" cy="282411"/>
          </a:xfrm>
        </p:spPr>
        <p:txBody>
          <a:bodyPr/>
          <a:lstStyle/>
          <a:p>
            <a:r>
              <a:rPr lang="en-US" sz="1600"/>
              <a:t>Leading Property Manager</a:t>
            </a:r>
          </a:p>
        </p:txBody>
      </p:sp>
      <p:sp>
        <p:nvSpPr>
          <p:cNvPr id="18" name="Text Placeholder 17">
            <a:extLst>
              <a:ext uri="{FF2B5EF4-FFF2-40B4-BE49-F238E27FC236}">
                <a16:creationId xmlns:a16="http://schemas.microsoft.com/office/drawing/2014/main" id="{7EC34074-469D-FE33-195A-5CFC08A09D27}"/>
              </a:ext>
            </a:extLst>
          </p:cNvPr>
          <p:cNvSpPr>
            <a:spLocks noGrp="1"/>
          </p:cNvSpPr>
          <p:nvPr>
            <p:ph type="body" sz="quarter" idx="15"/>
          </p:nvPr>
        </p:nvSpPr>
        <p:spPr>
          <a:xfrm>
            <a:off x="456437" y="2332846"/>
            <a:ext cx="2201157" cy="282410"/>
          </a:xfrm>
        </p:spPr>
        <p:txBody>
          <a:bodyPr/>
          <a:lstStyle/>
          <a:p>
            <a:r>
              <a:rPr lang="en-US"/>
              <a:t>Strategic Objectives</a:t>
            </a:r>
          </a:p>
        </p:txBody>
      </p:sp>
      <p:sp>
        <p:nvSpPr>
          <p:cNvPr id="19" name="Text Placeholder 18">
            <a:extLst>
              <a:ext uri="{FF2B5EF4-FFF2-40B4-BE49-F238E27FC236}">
                <a16:creationId xmlns:a16="http://schemas.microsoft.com/office/drawing/2014/main" id="{7A29278A-8BA9-CDA6-D2E0-2A72B745C456}"/>
              </a:ext>
            </a:extLst>
          </p:cNvPr>
          <p:cNvSpPr>
            <a:spLocks noGrp="1"/>
          </p:cNvSpPr>
          <p:nvPr>
            <p:ph type="body" sz="quarter" idx="16"/>
          </p:nvPr>
        </p:nvSpPr>
        <p:spPr>
          <a:xfrm>
            <a:off x="393880" y="2667813"/>
            <a:ext cx="2911510" cy="2337744"/>
          </a:xfrm>
        </p:spPr>
        <p:txBody>
          <a:bodyPr/>
          <a:lstStyle/>
          <a:p>
            <a:pPr marL="171450" indent="-171450">
              <a:lnSpc>
                <a:spcPct val="100000"/>
              </a:lnSpc>
              <a:buClr>
                <a:srgbClr val="FF6503"/>
              </a:buClr>
              <a:defRPr/>
            </a:pPr>
            <a:r>
              <a:rPr lang="en-US" b="1">
                <a:solidFill>
                  <a:srgbClr val="000000"/>
                </a:solidFill>
                <a:latin typeface="Calibri Light" panose="020F0302020204030204"/>
              </a:rPr>
              <a:t>Automation for Better Customer Service: </a:t>
            </a:r>
            <a:r>
              <a:rPr lang="en-US" sz="1050">
                <a:solidFill>
                  <a:srgbClr val="000000"/>
                </a:solidFill>
                <a:latin typeface="Calibri Light" panose="020F0302020204030204"/>
              </a:rPr>
              <a:t>The idea behind it was embarking on a </a:t>
            </a:r>
            <a:r>
              <a:rPr lang="en-US">
                <a:solidFill>
                  <a:srgbClr val="000000"/>
                </a:solidFill>
                <a:latin typeface="Calibri Light" panose="020F0302020204030204"/>
              </a:rPr>
              <a:t>transformative journey where BPA and RPA are combined to take customer service to another level</a:t>
            </a:r>
          </a:p>
          <a:p>
            <a:pPr marL="171450" indent="-171450">
              <a:lnSpc>
                <a:spcPct val="100000"/>
              </a:lnSpc>
              <a:buClr>
                <a:srgbClr val="FF6503"/>
              </a:buClr>
              <a:buFont typeface="Arial" panose="020B0604020202020204" pitchFamily="34" charset="0"/>
              <a:buChar char="•"/>
              <a:defRPr/>
            </a:pPr>
            <a:r>
              <a:rPr lang="en-US" b="1">
                <a:solidFill>
                  <a:srgbClr val="000000"/>
                </a:solidFill>
                <a:latin typeface="Calibri Light" panose="020F0302020204030204"/>
              </a:rPr>
              <a:t>Operational Excellence: </a:t>
            </a:r>
            <a:r>
              <a:rPr lang="en-US">
                <a:solidFill>
                  <a:srgbClr val="000000"/>
                </a:solidFill>
                <a:latin typeface="Calibri Light" panose="020F0302020204030204"/>
              </a:rPr>
              <a:t>By testing multiple systems aimed at delivering operational excellence; once successful ones were found they could be deployed across board to maximize operational efficiency gains realized therefrom.</a:t>
            </a:r>
          </a:p>
          <a:p>
            <a:pPr marL="171450" indent="-171450">
              <a:lnSpc>
                <a:spcPts val="1600"/>
              </a:lnSpc>
              <a:buClr>
                <a:srgbClr val="FF6503"/>
              </a:buClr>
              <a:buFont typeface="Arial" panose="020B0604020202020204" pitchFamily="34" charset="0"/>
              <a:buChar char="•"/>
              <a:defRPr/>
            </a:pPr>
            <a:endParaRPr lang="en-US">
              <a:solidFill>
                <a:srgbClr val="000000"/>
              </a:solidFill>
              <a:latin typeface="Calibri Light" panose="020F0302020204030204"/>
            </a:endParaRPr>
          </a:p>
          <a:p>
            <a:pPr marL="0" indent="0">
              <a:lnSpc>
                <a:spcPts val="1600"/>
              </a:lnSpc>
              <a:buClr>
                <a:srgbClr val="FF6503"/>
              </a:buClr>
              <a:buNone/>
              <a:defRPr/>
            </a:pPr>
            <a:endParaRPr lang="en-US">
              <a:solidFill>
                <a:srgbClr val="000000"/>
              </a:solidFill>
              <a:latin typeface="Calibri Light" panose="020F0302020204030204"/>
            </a:endParaRPr>
          </a:p>
        </p:txBody>
      </p:sp>
      <p:sp>
        <p:nvSpPr>
          <p:cNvPr id="20" name="Text Placeholder 19">
            <a:extLst>
              <a:ext uri="{FF2B5EF4-FFF2-40B4-BE49-F238E27FC236}">
                <a16:creationId xmlns:a16="http://schemas.microsoft.com/office/drawing/2014/main" id="{5989208A-EEFC-A3ED-19A8-46742521DE5C}"/>
              </a:ext>
            </a:extLst>
          </p:cNvPr>
          <p:cNvSpPr>
            <a:spLocks noGrp="1"/>
          </p:cNvSpPr>
          <p:nvPr>
            <p:ph type="body" sz="quarter" idx="17"/>
          </p:nvPr>
        </p:nvSpPr>
        <p:spPr>
          <a:xfrm>
            <a:off x="3823745" y="1388804"/>
            <a:ext cx="2310807" cy="282410"/>
          </a:xfrm>
        </p:spPr>
        <p:txBody>
          <a:bodyPr/>
          <a:lstStyle/>
          <a:p>
            <a:r>
              <a:rPr lang="en-US"/>
              <a:t>Engagement Objectives</a:t>
            </a:r>
          </a:p>
        </p:txBody>
      </p:sp>
      <p:sp>
        <p:nvSpPr>
          <p:cNvPr id="22" name="Text Placeholder 21">
            <a:extLst>
              <a:ext uri="{FF2B5EF4-FFF2-40B4-BE49-F238E27FC236}">
                <a16:creationId xmlns:a16="http://schemas.microsoft.com/office/drawing/2014/main" id="{2D768661-85FC-F92E-B6D9-E2728FF65915}"/>
              </a:ext>
            </a:extLst>
          </p:cNvPr>
          <p:cNvSpPr>
            <a:spLocks noGrp="1"/>
          </p:cNvSpPr>
          <p:nvPr>
            <p:ph type="body" sz="quarter" idx="19"/>
          </p:nvPr>
        </p:nvSpPr>
        <p:spPr>
          <a:xfrm>
            <a:off x="3832098" y="3183717"/>
            <a:ext cx="1875381" cy="282410"/>
          </a:xfrm>
        </p:spPr>
        <p:txBody>
          <a:bodyPr/>
          <a:lstStyle/>
          <a:p>
            <a:r>
              <a:rPr lang="en-US"/>
              <a:t>EXL Engagement</a:t>
            </a:r>
          </a:p>
        </p:txBody>
      </p:sp>
      <p:grpSp>
        <p:nvGrpSpPr>
          <p:cNvPr id="30" name="Group 29">
            <a:extLst>
              <a:ext uri="{FF2B5EF4-FFF2-40B4-BE49-F238E27FC236}">
                <a16:creationId xmlns:a16="http://schemas.microsoft.com/office/drawing/2014/main" id="{AD1069B7-C37E-1A46-384C-7D5BAED17815}"/>
              </a:ext>
            </a:extLst>
          </p:cNvPr>
          <p:cNvGrpSpPr/>
          <p:nvPr/>
        </p:nvGrpSpPr>
        <p:grpSpPr>
          <a:xfrm>
            <a:off x="3789731" y="1761845"/>
            <a:ext cx="4604991" cy="1109619"/>
            <a:chOff x="3012315" y="1918154"/>
            <a:chExt cx="5928806" cy="919335"/>
          </a:xfrm>
        </p:grpSpPr>
        <p:sp>
          <p:nvSpPr>
            <p:cNvPr id="5" name="Rounded Rectangle 30">
              <a:extLst>
                <a:ext uri="{FF2B5EF4-FFF2-40B4-BE49-F238E27FC236}">
                  <a16:creationId xmlns:a16="http://schemas.microsoft.com/office/drawing/2014/main" id="{D9BCBC21-80F6-5A1D-9FC3-C814B074AD98}"/>
                </a:ext>
              </a:extLst>
            </p:cNvPr>
            <p:cNvSpPr/>
            <p:nvPr/>
          </p:nvSpPr>
          <p:spPr>
            <a:xfrm>
              <a:off x="3066862" y="1949112"/>
              <a:ext cx="2603445" cy="888377"/>
            </a:xfrm>
            <a:prstGeom prst="roundRect">
              <a:avLst/>
            </a:prstGeom>
            <a:noFill/>
            <a:ln>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7475"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 </a:t>
              </a:r>
              <a:r>
                <a:rPr lang="en-US" sz="1100">
                  <a:solidFill>
                    <a:srgbClr val="000000"/>
                  </a:solidFill>
                  <a:latin typeface="Calibri Light" panose="020F0302020204030204"/>
                </a:rPr>
                <a:t>Enhance</a:t>
              </a: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 customer service through a transformative approach combining BPA and RPA</a:t>
              </a:r>
            </a:p>
          </p:txBody>
        </p:sp>
        <p:sp>
          <p:nvSpPr>
            <p:cNvPr id="7" name="Rounded Rectangle 31">
              <a:extLst>
                <a:ext uri="{FF2B5EF4-FFF2-40B4-BE49-F238E27FC236}">
                  <a16:creationId xmlns:a16="http://schemas.microsoft.com/office/drawing/2014/main" id="{AFC151A8-FEFC-966B-1F66-6C6A0CF856E6}"/>
                </a:ext>
              </a:extLst>
            </p:cNvPr>
            <p:cNvSpPr/>
            <p:nvPr/>
          </p:nvSpPr>
          <p:spPr>
            <a:xfrm>
              <a:off x="6337676" y="1934912"/>
              <a:ext cx="2603445" cy="902577"/>
            </a:xfrm>
            <a:prstGeom prst="roundRect">
              <a:avLst/>
            </a:prstGeom>
            <a:noFill/>
            <a:ln>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7475"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B4D0A"/>
                  </a:solidFill>
                  <a:effectLst/>
                  <a:uLnTx/>
                  <a:uFillTx/>
                  <a:latin typeface="Calibri Light" panose="020F0302020204030204"/>
                  <a:ea typeface="+mn-ea"/>
                  <a:cs typeface="+mn-cs"/>
                </a:rPr>
                <a:t>  </a:t>
              </a: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 Testing various systems for operational excellence, successful ones were planned for deployment across the board to maximize efficiency gains.</a:t>
              </a:r>
            </a:p>
          </p:txBody>
        </p:sp>
        <p:sp>
          <p:nvSpPr>
            <p:cNvPr id="8" name="Oval 7">
              <a:extLst>
                <a:ext uri="{FF2B5EF4-FFF2-40B4-BE49-F238E27FC236}">
                  <a16:creationId xmlns:a16="http://schemas.microsoft.com/office/drawing/2014/main" id="{61E66CD3-2531-B8B8-23F7-147418A43720}"/>
                </a:ext>
              </a:extLst>
            </p:cNvPr>
            <p:cNvSpPr/>
            <p:nvPr/>
          </p:nvSpPr>
          <p:spPr>
            <a:xfrm>
              <a:off x="3012315" y="1918154"/>
              <a:ext cx="353180" cy="227278"/>
            </a:xfrm>
            <a:prstGeom prst="ellipse">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latin typeface="Calibri Light" panose="020F0302020204030204"/>
                </a:rPr>
                <a:t>1</a:t>
              </a:r>
            </a:p>
          </p:txBody>
        </p:sp>
        <p:sp>
          <p:nvSpPr>
            <p:cNvPr id="9" name="Oval 8">
              <a:extLst>
                <a:ext uri="{FF2B5EF4-FFF2-40B4-BE49-F238E27FC236}">
                  <a16:creationId xmlns:a16="http://schemas.microsoft.com/office/drawing/2014/main" id="{8C86E197-C017-85B9-B926-72F5818CA563}"/>
                </a:ext>
              </a:extLst>
            </p:cNvPr>
            <p:cNvSpPr/>
            <p:nvPr/>
          </p:nvSpPr>
          <p:spPr>
            <a:xfrm>
              <a:off x="6292849" y="1918154"/>
              <a:ext cx="353180" cy="227278"/>
            </a:xfrm>
            <a:prstGeom prst="ellipse">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latin typeface="Calibri Light" panose="020F0302020204030204"/>
                </a:rPr>
                <a:t>2</a:t>
              </a:r>
            </a:p>
          </p:txBody>
        </p:sp>
      </p:grpSp>
      <p:sp>
        <p:nvSpPr>
          <p:cNvPr id="11" name="TextBox 10">
            <a:extLst>
              <a:ext uri="{FF2B5EF4-FFF2-40B4-BE49-F238E27FC236}">
                <a16:creationId xmlns:a16="http://schemas.microsoft.com/office/drawing/2014/main" id="{7E6B49CA-34D8-5C31-DE12-9E7D304FD87A}"/>
              </a:ext>
            </a:extLst>
          </p:cNvPr>
          <p:cNvSpPr txBox="1"/>
          <p:nvPr/>
        </p:nvSpPr>
        <p:spPr>
          <a:xfrm>
            <a:off x="3789730" y="3423480"/>
            <a:ext cx="4732426" cy="3118530"/>
          </a:xfrm>
          <a:prstGeom prst="rect">
            <a:avLst/>
          </a:prstGeom>
          <a:noFill/>
          <a:ln w="6350">
            <a:noFill/>
          </a:ln>
        </p:spPr>
        <p:txBody>
          <a:bodyPr wrap="square" lIns="45720" tIns="45720" rIns="45720" bIns="45720" rtlCol="0" anchor="t" anchorCtr="1">
            <a:noAutofit/>
          </a:bodyPr>
          <a:lstStyle/>
          <a:p>
            <a:pPr marL="0" marR="0" lvl="0" indent="0" algn="just" defTabSz="914400" rtl="0" eaLnBrk="1" fontAlgn="auto" latinLnBrk="0" hangingPunct="1">
              <a:lnSpc>
                <a:spcPct val="100000"/>
              </a:lnSpc>
              <a:spcBef>
                <a:spcPts val="0"/>
              </a:spcBef>
              <a:spcAft>
                <a:spcPts val="0"/>
              </a:spcAft>
              <a:buClr>
                <a:srgbClr val="0093FF"/>
              </a:buClr>
              <a:buSzTx/>
              <a:buFontTx/>
              <a:buNone/>
              <a:tabLst/>
              <a:defRPr/>
            </a:pPr>
            <a:endPar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endParaRPr>
          </a:p>
          <a:p>
            <a:pPr marR="0" lvl="0" algn="just" defTabSz="914400" rtl="0" eaLnBrk="1" fontAlgn="base" latinLnBrk="0" hangingPunct="1">
              <a:lnSpc>
                <a:spcPct val="100000"/>
              </a:lnSpc>
              <a:spcBef>
                <a:spcPts val="0"/>
              </a:spcBef>
              <a:spcAft>
                <a:spcPts val="0"/>
              </a:spcAft>
              <a:buClrTx/>
              <a:buSzPct val="100000"/>
              <a:tabLst/>
              <a:defRPr/>
            </a:pPr>
            <a:r>
              <a:rPr lang="en-US" sz="1100">
                <a:solidFill>
                  <a:srgbClr val="000000"/>
                </a:solidFill>
                <a:latin typeface="Calibri Light" panose="020F0302020204030204"/>
              </a:rPr>
              <a:t>EXL oversaw all stages from ideation to development, reducing reliance on the client. The project concentrated on Execute Renewal and Underwriting Process Automation to showcase the effectiveness of automated solutions in critical business areas. </a:t>
            </a:r>
          </a:p>
          <a:p>
            <a:pPr marR="0" lvl="0" algn="just" defTabSz="914400" rtl="0" eaLnBrk="1" fontAlgn="base" latinLnBrk="0" hangingPunct="1">
              <a:lnSpc>
                <a:spcPct val="100000"/>
              </a:lnSpc>
              <a:spcBef>
                <a:spcPts val="0"/>
              </a:spcBef>
              <a:spcAft>
                <a:spcPts val="0"/>
              </a:spcAft>
              <a:buClrTx/>
              <a:buSzPct val="100000"/>
              <a:tabLst/>
              <a:defRPr/>
            </a:pPr>
            <a:endParaRPr lang="en-US" sz="1100">
              <a:solidFill>
                <a:srgbClr val="000000"/>
              </a:solidFill>
              <a:latin typeface="Calibri Light" panose="020F0302020204030204"/>
            </a:endParaRPr>
          </a:p>
          <a:p>
            <a:pPr marL="171450" marR="0" lvl="0" indent="-171450" algn="just" defTabSz="914400" rtl="0" eaLnBrk="1" fontAlgn="base" latinLnBrk="0" hangingPunct="1">
              <a:lnSpc>
                <a:spcPct val="100000"/>
              </a:lnSpc>
              <a:spcBef>
                <a:spcPts val="0"/>
              </a:spcBef>
              <a:spcAft>
                <a:spcPts val="0"/>
              </a:spcAft>
              <a:buClrTx/>
              <a:buSzPct val="100000"/>
              <a:buFont typeface="Arial" panose="020B0604020202020204" pitchFamily="34" charset="0"/>
              <a:buChar char="•"/>
              <a:tabLst/>
              <a:defRPr/>
            </a:pPr>
            <a:r>
              <a:rPr lang="en-US" sz="1100">
                <a:solidFill>
                  <a:srgbClr val="000000"/>
                </a:solidFill>
                <a:latin typeface="Calibri Light" panose="020F0302020204030204"/>
              </a:rPr>
              <a:t>EXL optimized and automated the end-to-end lease renewal process. Key features included.​</a:t>
            </a:r>
          </a:p>
          <a:p>
            <a:pPr marL="171450" marR="0" lvl="0" indent="-171450" algn="just" defTabSz="914400" rtl="0" eaLnBrk="1" fontAlgn="base" latinLnBrk="0" hangingPunct="1">
              <a:lnSpc>
                <a:spcPct val="100000"/>
              </a:lnSpc>
              <a:spcBef>
                <a:spcPts val="0"/>
              </a:spcBef>
              <a:spcAft>
                <a:spcPts val="0"/>
              </a:spcAft>
              <a:buClrTx/>
              <a:buSzPct val="100000"/>
              <a:buFont typeface="Arial" panose="020B0604020202020204" pitchFamily="34" charset="0"/>
              <a:buChar char="•"/>
              <a:tabLst/>
              <a:defRPr/>
            </a:pPr>
            <a:r>
              <a:rPr lang="en-US" sz="1100">
                <a:solidFill>
                  <a:srgbClr val="000000"/>
                </a:solidFill>
                <a:latin typeface="Calibri Light" panose="020F0302020204030204"/>
              </a:rPr>
              <a:t>API + RPA integrations with their property management, and tenant screening systems.​ System-drove internal review, and approval process​</a:t>
            </a:r>
          </a:p>
          <a:p>
            <a:pPr marL="171450" marR="0" lvl="0" indent="-171450" algn="just" defTabSz="914400" rtl="0" eaLnBrk="1" fontAlgn="base" latinLnBrk="0" hangingPunct="1">
              <a:lnSpc>
                <a:spcPct val="100000"/>
              </a:lnSpc>
              <a:spcBef>
                <a:spcPts val="0"/>
              </a:spcBef>
              <a:spcAft>
                <a:spcPts val="0"/>
              </a:spcAft>
              <a:buClrTx/>
              <a:buSzPct val="100000"/>
              <a:buFont typeface="Arial" panose="020B0604020202020204" pitchFamily="34" charset="0"/>
              <a:buChar char="•"/>
              <a:tabLst/>
              <a:defRPr/>
            </a:pPr>
            <a:r>
              <a:rPr lang="en-US" sz="1100">
                <a:solidFill>
                  <a:srgbClr val="000000"/>
                </a:solidFill>
                <a:latin typeface="Calibri Light" panose="020F0302020204030204"/>
              </a:rPr>
              <a:t>Auto-generation of lease documents based on laws of all 50 states.​</a:t>
            </a:r>
          </a:p>
          <a:p>
            <a:pPr marL="171450" marR="0" lvl="0" indent="-171450" algn="just" defTabSz="914400" rtl="0" eaLnBrk="1" fontAlgn="base" latinLnBrk="0" hangingPunct="1">
              <a:lnSpc>
                <a:spcPct val="100000"/>
              </a:lnSpc>
              <a:spcBef>
                <a:spcPts val="0"/>
              </a:spcBef>
              <a:spcAft>
                <a:spcPts val="0"/>
              </a:spcAft>
              <a:buClrTx/>
              <a:buSzPct val="100000"/>
              <a:buFont typeface="Arial" panose="020B0604020202020204" pitchFamily="34" charset="0"/>
              <a:buChar char="•"/>
              <a:tabLst/>
              <a:defRPr/>
            </a:pPr>
            <a:r>
              <a:rPr lang="en-US" sz="1100">
                <a:solidFill>
                  <a:srgbClr val="000000"/>
                </a:solidFill>
                <a:latin typeface="Calibri Light" panose="020F0302020204030204"/>
              </a:rPr>
              <a:t>Automated NPS request, and tracking post renewal</a:t>
            </a:r>
          </a:p>
          <a:p>
            <a:pPr marR="0" lvl="0" algn="l" defTabSz="914400" rtl="0" eaLnBrk="1" fontAlgn="base" latinLnBrk="0" hangingPunct="1">
              <a:lnSpc>
                <a:spcPct val="100000"/>
              </a:lnSpc>
              <a:spcBef>
                <a:spcPts val="0"/>
              </a:spcBef>
              <a:spcAft>
                <a:spcPts val="0"/>
              </a:spcAft>
              <a:buClrTx/>
              <a:buSzPct val="100000"/>
              <a:tabLst/>
              <a:defRPr/>
            </a:pPr>
            <a:endPar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endParaRPr>
          </a:p>
        </p:txBody>
      </p:sp>
      <p:sp>
        <p:nvSpPr>
          <p:cNvPr id="25" name="Text Placeholder 21">
            <a:extLst>
              <a:ext uri="{FF2B5EF4-FFF2-40B4-BE49-F238E27FC236}">
                <a16:creationId xmlns:a16="http://schemas.microsoft.com/office/drawing/2014/main" id="{C379CEDF-DCEC-FD7D-17CD-E7EDA5ACBF35}"/>
              </a:ext>
            </a:extLst>
          </p:cNvPr>
          <p:cNvSpPr txBox="1">
            <a:spLocks/>
          </p:cNvSpPr>
          <p:nvPr/>
        </p:nvSpPr>
        <p:spPr>
          <a:xfrm>
            <a:off x="8766174" y="1388804"/>
            <a:ext cx="1875381" cy="28241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tx2"/>
              </a:buClr>
              <a:buFontTx/>
              <a:buNone/>
              <a:defRPr sz="1600" b="1" kern="1200">
                <a:solidFill>
                  <a:schemeClr val="accent3"/>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a:ea typeface="+mn-ea"/>
                <a:cs typeface="+mn-cs"/>
              </a:rPr>
              <a:t>Outcomes</a:t>
            </a:r>
          </a:p>
        </p:txBody>
      </p:sp>
      <p:sp>
        <p:nvSpPr>
          <p:cNvPr id="27" name="TextBox 26">
            <a:extLst>
              <a:ext uri="{FF2B5EF4-FFF2-40B4-BE49-F238E27FC236}">
                <a16:creationId xmlns:a16="http://schemas.microsoft.com/office/drawing/2014/main" id="{0747AD14-E7FF-7D81-541C-BEA239CD9034}"/>
              </a:ext>
            </a:extLst>
          </p:cNvPr>
          <p:cNvSpPr txBox="1"/>
          <p:nvPr/>
        </p:nvSpPr>
        <p:spPr>
          <a:xfrm>
            <a:off x="8766174" y="1732063"/>
            <a:ext cx="2729139" cy="2253054"/>
          </a:xfrm>
          <a:prstGeom prst="rect">
            <a:avLst/>
          </a:prstGeom>
          <a:noFill/>
          <a:ln w="6350">
            <a:noFill/>
          </a:ln>
        </p:spPr>
        <p:txBody>
          <a:bodyPr wrap="square" lIns="45720" tIns="45720" rIns="45720" bIns="45720" rtlCol="0" anchor="t" anchorCtr="1">
            <a:noAutofit/>
          </a:bodyPr>
          <a:lstStyle/>
          <a:p>
            <a:pPr marL="0" marR="0" lvl="0" indent="0" algn="ctr" defTabSz="914400" rtl="0" eaLnBrk="1" fontAlgn="auto" latinLnBrk="0" hangingPunct="1">
              <a:lnSpc>
                <a:spcPct val="100000"/>
              </a:lnSpc>
              <a:spcBef>
                <a:spcPts val="0"/>
              </a:spcBef>
              <a:spcAft>
                <a:spcPts val="0"/>
              </a:spcAft>
              <a:buClr>
                <a:srgbClr val="0093FF"/>
              </a:buClr>
              <a:buSzTx/>
              <a:buFontTx/>
              <a:buNone/>
              <a:tabLst/>
              <a:defRPr/>
            </a:pPr>
            <a:endParaRPr kumimoji="0" lang="en-US" sz="600" b="1" i="0" u="none" strike="noStrike" kern="1200" cap="none" spc="0" normalizeH="0" baseline="0" noProof="0">
              <a:ln>
                <a:noFill/>
              </a:ln>
              <a:solidFill>
                <a:srgbClr val="000000"/>
              </a:solidFill>
              <a:effectLst/>
              <a:uLnTx/>
              <a:uFillTx/>
              <a:latin typeface="Calibri Light" panose="020F0302020204030204"/>
              <a:ea typeface="+mn-ea"/>
              <a:cs typeface="+mn-cs"/>
            </a:endParaRP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050">
                <a:solidFill>
                  <a:srgbClr val="000000"/>
                </a:solidFill>
                <a:latin typeface="Calibri Light" panose="020F0302020204030204"/>
              </a:rPr>
              <a:t>I</a:t>
            </a:r>
            <a:r>
              <a:rPr kumimoji="0" lang="en-US" sz="1050" b="0" i="0" u="none" strike="noStrike" kern="1200" cap="none" spc="0" normalizeH="0" baseline="0" noProof="0" err="1">
                <a:ln>
                  <a:noFill/>
                </a:ln>
                <a:solidFill>
                  <a:srgbClr val="000000"/>
                </a:solidFill>
                <a:effectLst/>
                <a:uLnTx/>
                <a:uFillTx/>
                <a:latin typeface="Calibri Light" panose="020F0302020204030204"/>
                <a:ea typeface="+mn-ea"/>
                <a:cs typeface="+mn-cs"/>
              </a:rPr>
              <a:t>mproved</a:t>
            </a:r>
            <a:r>
              <a:rPr kumimoji="0" lang="en-US" sz="1050" b="0" i="0" u="none" strike="noStrike" kern="1200" cap="none" spc="0" normalizeH="0" baseline="0" noProof="0">
                <a:ln>
                  <a:noFill/>
                </a:ln>
                <a:solidFill>
                  <a:srgbClr val="000000"/>
                </a:solidFill>
                <a:effectLst/>
                <a:uLnTx/>
                <a:uFillTx/>
                <a:latin typeface="Calibri Light" panose="020F0302020204030204"/>
                <a:ea typeface="+mn-ea"/>
                <a:cs typeface="+mn-cs"/>
              </a:rPr>
              <a:t> lease processing speed, quality, and compliance. </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Calibri Light" panose="020F0302020204030204"/>
                <a:ea typeface="+mn-ea"/>
                <a:cs typeface="+mn-cs"/>
              </a:rPr>
              <a:t>Effective management of seasonal fluctuations.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050">
                <a:solidFill>
                  <a:srgbClr val="000000"/>
                </a:solidFill>
                <a:latin typeface="Calibri Light" panose="020F0302020204030204"/>
              </a:rPr>
              <a:t>50% </a:t>
            </a:r>
            <a:r>
              <a:rPr kumimoji="0" lang="en-US" sz="1050" b="0" i="0" u="none" strike="noStrike" kern="1200" cap="none" spc="0" normalizeH="0" baseline="0" noProof="0">
                <a:ln>
                  <a:noFill/>
                </a:ln>
                <a:solidFill>
                  <a:srgbClr val="000000"/>
                </a:solidFill>
                <a:effectLst/>
                <a:uLnTx/>
                <a:uFillTx/>
                <a:latin typeface="Calibri Light" panose="020F0302020204030204"/>
                <a:ea typeface="+mn-ea"/>
                <a:cs typeface="+mn-cs"/>
              </a:rPr>
              <a:t> reduced dependency on manual processes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050">
                <a:solidFill>
                  <a:srgbClr val="000000"/>
                </a:solidFill>
                <a:latin typeface="Calibri Light" panose="020F0302020204030204"/>
              </a:rPr>
              <a:t>40% </a:t>
            </a:r>
            <a:r>
              <a:rPr kumimoji="0" lang="en-US" sz="1050" b="0" i="0" u="none" strike="noStrike" kern="1200" cap="none" spc="0" normalizeH="0" baseline="0" noProof="0">
                <a:ln>
                  <a:noFill/>
                </a:ln>
                <a:solidFill>
                  <a:srgbClr val="000000"/>
                </a:solidFill>
                <a:effectLst/>
                <a:uLnTx/>
                <a:uFillTx/>
                <a:latin typeface="Calibri Light" panose="020F0302020204030204"/>
                <a:ea typeface="+mn-ea"/>
                <a:cs typeface="+mn-cs"/>
              </a:rPr>
              <a:t>enhanced customer satisfaction</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050">
                <a:solidFill>
                  <a:srgbClr val="000000"/>
                </a:solidFill>
                <a:latin typeface="Calibri Light" panose="020F0302020204030204"/>
              </a:rPr>
              <a:t>35% </a:t>
            </a:r>
            <a:r>
              <a:rPr kumimoji="0" lang="en-US" sz="1050" b="0" i="0" u="none" strike="noStrike" kern="1200" cap="none" spc="0" normalizeH="0" baseline="0" noProof="0">
                <a:ln>
                  <a:noFill/>
                </a:ln>
                <a:solidFill>
                  <a:srgbClr val="000000"/>
                </a:solidFill>
                <a:effectLst/>
                <a:uLnTx/>
                <a:uFillTx/>
                <a:latin typeface="Calibri Light" panose="020F0302020204030204"/>
                <a:ea typeface="+mn-ea"/>
                <a:cs typeface="+mn-cs"/>
              </a:rPr>
              <a:t> Improved Turnaround Time for lease execution process.</a:t>
            </a:r>
          </a:p>
        </p:txBody>
      </p:sp>
    </p:spTree>
    <p:extLst>
      <p:ext uri="{BB962C8B-B14F-4D97-AF65-F5344CB8AC3E}">
        <p14:creationId xmlns:p14="http://schemas.microsoft.com/office/powerpoint/2010/main" val="28554955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8">
            <a:extLst>
              <a:ext uri="{FF2B5EF4-FFF2-40B4-BE49-F238E27FC236}">
                <a16:creationId xmlns:a16="http://schemas.microsoft.com/office/drawing/2014/main" id="{96B6A092-2FD2-0832-3375-65145B01F46B}"/>
              </a:ext>
            </a:extLst>
          </p:cNvPr>
          <p:cNvSpPr txBox="1">
            <a:spLocks/>
          </p:cNvSpPr>
          <p:nvPr/>
        </p:nvSpPr>
        <p:spPr>
          <a:xfrm>
            <a:off x="3051156" y="1924655"/>
            <a:ext cx="5971237" cy="1013131"/>
          </a:xfrm>
          <a:prstGeom prst="rect">
            <a:avLst/>
          </a:prstGeom>
        </p:spPr>
        <p:txBody>
          <a:bodyPr vert="horz" lIns="0" tIns="0" rIns="0" bIns="0" rtlCol="0">
            <a:noAutofit/>
          </a:bodyPr>
          <a:lstStyle>
            <a:lvl1pPr marL="112713" indent="-112713" algn="l" defTabSz="914400" rtl="0" eaLnBrk="1" latinLnBrk="0" hangingPunct="1">
              <a:lnSpc>
                <a:spcPct val="90000"/>
              </a:lnSpc>
              <a:spcBef>
                <a:spcPts val="200"/>
              </a:spcBef>
              <a:spcAft>
                <a:spcPts val="200"/>
              </a:spcAft>
              <a:buClr>
                <a:schemeClr val="accent3"/>
              </a:buClr>
              <a:buFont typeface="Arial" panose="020B0604020202020204" pitchFamily="34" charset="0"/>
              <a:buChar char="•"/>
              <a:defRPr sz="1100" kern="1200">
                <a:solidFill>
                  <a:schemeClr val="tx1"/>
                </a:solidFill>
                <a:latin typeface="+mj-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None/>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A platform which can enable the client to reach out to their clients for getting valuable inputs from the services which they render.</a:t>
            </a:r>
          </a:p>
          <a:p>
            <a:pPr marL="0" marR="0" lvl="0" indent="0"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None/>
              <a:tabLst/>
              <a:defRPr/>
            </a:pPr>
            <a:r>
              <a:rPr lang="en-US">
                <a:solidFill>
                  <a:srgbClr val="000000"/>
                </a:solidFill>
                <a:latin typeface="Calibri Light" panose="020F0302020204030204"/>
              </a:rPr>
              <a:t>To establish an </a:t>
            </a: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easy to  access platform, and integrate it with their data source, provide inputs to fill up the form and then trigger surveys to collate data and then finally integrate the system with RPA to create a seamless end to end cohesive system.</a:t>
            </a:r>
          </a:p>
        </p:txBody>
      </p:sp>
      <p:sp>
        <p:nvSpPr>
          <p:cNvPr id="14" name="Text Placeholder 13">
            <a:extLst>
              <a:ext uri="{FF2B5EF4-FFF2-40B4-BE49-F238E27FC236}">
                <a16:creationId xmlns:a16="http://schemas.microsoft.com/office/drawing/2014/main" id="{3CED3E8F-C193-7CBB-FFC9-1B798430080F}"/>
              </a:ext>
            </a:extLst>
          </p:cNvPr>
          <p:cNvSpPr>
            <a:spLocks noGrp="1"/>
          </p:cNvSpPr>
          <p:nvPr>
            <p:ph type="body" sz="quarter" idx="10"/>
          </p:nvPr>
        </p:nvSpPr>
        <p:spPr/>
        <p:txBody>
          <a:bodyPr/>
          <a:lstStyle/>
          <a:p>
            <a:r>
              <a:rPr lang="en-US" sz="3200" kern="0">
                <a:cs typeface="Calibri Light" panose="020F0302020204030204" pitchFamily="34" charset="0"/>
              </a:rPr>
              <a:t>Transforming seamless customer engagement through Appian Portal </a:t>
            </a:r>
          </a:p>
        </p:txBody>
      </p:sp>
      <p:sp>
        <p:nvSpPr>
          <p:cNvPr id="15" name="Text Placeholder 14">
            <a:extLst>
              <a:ext uri="{FF2B5EF4-FFF2-40B4-BE49-F238E27FC236}">
                <a16:creationId xmlns:a16="http://schemas.microsoft.com/office/drawing/2014/main" id="{81E4AFE8-E5A9-B445-894A-2DD0455E291E}"/>
              </a:ext>
            </a:extLst>
          </p:cNvPr>
          <p:cNvSpPr>
            <a:spLocks noGrp="1"/>
          </p:cNvSpPr>
          <p:nvPr>
            <p:ph type="body" sz="quarter" idx="12"/>
          </p:nvPr>
        </p:nvSpPr>
        <p:spPr>
          <a:xfrm>
            <a:off x="457200" y="855549"/>
            <a:ext cx="9688286" cy="301050"/>
          </a:xfrm>
        </p:spPr>
        <p:txBody>
          <a:bodyPr/>
          <a:lstStyle/>
          <a:p>
            <a:r>
              <a:rPr lang="en-US" kern="0">
                <a:solidFill>
                  <a:schemeClr val="tx1"/>
                </a:solidFill>
                <a:latin typeface="+mn-lt"/>
              </a:rPr>
              <a:t>Enterprise Appian Implementation and Maintenance | Case Study 5 – Global Leader for Workforce Management</a:t>
            </a:r>
          </a:p>
        </p:txBody>
      </p:sp>
      <p:sp>
        <p:nvSpPr>
          <p:cNvPr id="16" name="Text Placeholder 15">
            <a:extLst>
              <a:ext uri="{FF2B5EF4-FFF2-40B4-BE49-F238E27FC236}">
                <a16:creationId xmlns:a16="http://schemas.microsoft.com/office/drawing/2014/main" id="{2F655E60-D283-3B23-5AA4-8707985E99D8}"/>
              </a:ext>
            </a:extLst>
          </p:cNvPr>
          <p:cNvSpPr>
            <a:spLocks noGrp="1"/>
          </p:cNvSpPr>
          <p:nvPr>
            <p:ph type="body" sz="quarter" idx="13"/>
          </p:nvPr>
        </p:nvSpPr>
        <p:spPr/>
        <p:txBody>
          <a:bodyPr/>
          <a:lstStyle/>
          <a:p>
            <a:r>
              <a:rPr lang="en-US"/>
              <a:t>Client</a:t>
            </a:r>
          </a:p>
        </p:txBody>
      </p:sp>
      <p:sp>
        <p:nvSpPr>
          <p:cNvPr id="17" name="Text Placeholder 16">
            <a:extLst>
              <a:ext uri="{FF2B5EF4-FFF2-40B4-BE49-F238E27FC236}">
                <a16:creationId xmlns:a16="http://schemas.microsoft.com/office/drawing/2014/main" id="{7A6E5DB0-E987-8C9E-24B2-31DAAC2B0140}"/>
              </a:ext>
            </a:extLst>
          </p:cNvPr>
          <p:cNvSpPr>
            <a:spLocks noGrp="1"/>
          </p:cNvSpPr>
          <p:nvPr>
            <p:ph type="body" sz="quarter" idx="14"/>
          </p:nvPr>
        </p:nvSpPr>
        <p:spPr>
          <a:xfrm>
            <a:off x="461388" y="1924655"/>
            <a:ext cx="2196206" cy="282411"/>
          </a:xfrm>
        </p:spPr>
        <p:txBody>
          <a:bodyPr/>
          <a:lstStyle/>
          <a:p>
            <a:r>
              <a:rPr lang="en-US" sz="1400"/>
              <a:t>Global Leader for Workforce Management</a:t>
            </a:r>
          </a:p>
        </p:txBody>
      </p:sp>
      <p:sp>
        <p:nvSpPr>
          <p:cNvPr id="18" name="Text Placeholder 17">
            <a:extLst>
              <a:ext uri="{FF2B5EF4-FFF2-40B4-BE49-F238E27FC236}">
                <a16:creationId xmlns:a16="http://schemas.microsoft.com/office/drawing/2014/main" id="{7EC34074-469D-FE33-195A-5CFC08A09D27}"/>
              </a:ext>
            </a:extLst>
          </p:cNvPr>
          <p:cNvSpPr>
            <a:spLocks noGrp="1"/>
          </p:cNvSpPr>
          <p:nvPr>
            <p:ph type="body" sz="quarter" idx="15"/>
          </p:nvPr>
        </p:nvSpPr>
        <p:spPr>
          <a:xfrm>
            <a:off x="451485" y="2796581"/>
            <a:ext cx="2201157" cy="282410"/>
          </a:xfrm>
        </p:spPr>
        <p:txBody>
          <a:bodyPr/>
          <a:lstStyle/>
          <a:p>
            <a:r>
              <a:rPr lang="en-US"/>
              <a:t>Client Challenges</a:t>
            </a:r>
          </a:p>
        </p:txBody>
      </p:sp>
      <p:sp>
        <p:nvSpPr>
          <p:cNvPr id="19" name="Text Placeholder 18">
            <a:extLst>
              <a:ext uri="{FF2B5EF4-FFF2-40B4-BE49-F238E27FC236}">
                <a16:creationId xmlns:a16="http://schemas.microsoft.com/office/drawing/2014/main" id="{7A29278A-8BA9-CDA6-D2E0-2A72B745C456}"/>
              </a:ext>
            </a:extLst>
          </p:cNvPr>
          <p:cNvSpPr>
            <a:spLocks noGrp="1"/>
          </p:cNvSpPr>
          <p:nvPr>
            <p:ph type="body" sz="quarter" idx="16"/>
          </p:nvPr>
        </p:nvSpPr>
        <p:spPr>
          <a:xfrm>
            <a:off x="456437" y="3155128"/>
            <a:ext cx="2201157" cy="2612251"/>
          </a:xfrm>
        </p:spPr>
        <p:txBody>
          <a:bodyPr/>
          <a:lstStyle/>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Manual processes to classify all user-subscribed subscriptions and issue email notifications requesting manual completion of the form details. </a:t>
            </a:r>
          </a:p>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In this project, historical challenges are not applicable as there was no predefined approach or process followed</a:t>
            </a:r>
          </a:p>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The concept of creating a survey portal originated from Client’s requirements, and the aim was to implement and conduct a trial with a small number of users to assess its functionality</a:t>
            </a:r>
          </a:p>
        </p:txBody>
      </p:sp>
      <p:sp>
        <p:nvSpPr>
          <p:cNvPr id="20" name="Text Placeholder 19">
            <a:extLst>
              <a:ext uri="{FF2B5EF4-FFF2-40B4-BE49-F238E27FC236}">
                <a16:creationId xmlns:a16="http://schemas.microsoft.com/office/drawing/2014/main" id="{5989208A-EEFC-A3ED-19A8-46742521DE5C}"/>
              </a:ext>
            </a:extLst>
          </p:cNvPr>
          <p:cNvSpPr>
            <a:spLocks noGrp="1"/>
          </p:cNvSpPr>
          <p:nvPr>
            <p:ph type="body" sz="quarter" idx="17"/>
          </p:nvPr>
        </p:nvSpPr>
        <p:spPr>
          <a:xfrm>
            <a:off x="3054221" y="1570034"/>
            <a:ext cx="2975104" cy="282410"/>
          </a:xfrm>
        </p:spPr>
        <p:txBody>
          <a:bodyPr/>
          <a:lstStyle/>
          <a:p>
            <a:r>
              <a:rPr lang="en-US"/>
              <a:t>Engagement Objectives</a:t>
            </a:r>
          </a:p>
        </p:txBody>
      </p:sp>
      <p:sp>
        <p:nvSpPr>
          <p:cNvPr id="6" name="TextBox 5">
            <a:extLst>
              <a:ext uri="{FF2B5EF4-FFF2-40B4-BE49-F238E27FC236}">
                <a16:creationId xmlns:a16="http://schemas.microsoft.com/office/drawing/2014/main" id="{1DF09DB5-D4F6-3EA0-6BD5-129D2FA50B2F}"/>
              </a:ext>
            </a:extLst>
          </p:cNvPr>
          <p:cNvSpPr txBox="1"/>
          <p:nvPr/>
        </p:nvSpPr>
        <p:spPr>
          <a:xfrm>
            <a:off x="9252212" y="1852444"/>
            <a:ext cx="2834640" cy="2175270"/>
          </a:xfrm>
          <a:prstGeom prst="rect">
            <a:avLst/>
          </a:prstGeom>
          <a:noFill/>
        </p:spPr>
        <p:txBody>
          <a:bodyPr wrap="square" lIns="0" rIns="0" rtlCol="0" anchor="t" anchorCtr="0">
            <a:noAutofit/>
          </a:bodyPr>
          <a:lstStyle/>
          <a:p>
            <a:pPr marL="112713" marR="0" lvl="0" indent="-112713" algn="l" defTabSz="914400" rtl="0" eaLnBrk="1" fontAlgn="auto" latinLnBrk="0" hangingPunct="1">
              <a:lnSpc>
                <a:spcPct val="90000"/>
              </a:lnSpc>
              <a:spcBef>
                <a:spcPts val="200"/>
              </a:spcBef>
              <a:spcAft>
                <a:spcPts val="200"/>
              </a:spcAft>
              <a:buClr>
                <a:srgbClr val="FB4D0A"/>
              </a:buClr>
              <a:buSzTx/>
              <a:buFont typeface="Arial" panose="020B0604020202020204" pitchFamily="34" charset="0"/>
              <a:buChar char="•"/>
              <a:tabLst/>
              <a:defRPr/>
            </a:pPr>
            <a:r>
              <a:rPr kumimoji="0" lang="en-US" sz="1100" b="1" i="0" u="none" strike="noStrike" kern="1200" cap="none" spc="0" normalizeH="0" baseline="0" noProof="0">
                <a:ln>
                  <a:noFill/>
                </a:ln>
                <a:solidFill>
                  <a:srgbClr val="FB4D0A"/>
                </a:solidFill>
                <a:effectLst/>
                <a:uLnTx/>
                <a:uFillTx/>
                <a:latin typeface="Calibri" panose="020F0502020204030204"/>
                <a:ea typeface="+mn-ea"/>
                <a:cs typeface="+mn-cs"/>
              </a:rPr>
              <a:t>100% </a:t>
            </a:r>
            <a:r>
              <a:rPr lang="en-US" sz="1100">
                <a:solidFill>
                  <a:srgbClr val="000000"/>
                </a:solidFill>
                <a:latin typeface="Calibri Light" panose="020F0302020204030204"/>
              </a:rPr>
              <a:t>automation to rollout surveys across varied clients across the globe by the client</a:t>
            </a:r>
          </a:p>
          <a:p>
            <a:pPr marL="112713" marR="0" lvl="0" indent="-112713" algn="l" defTabSz="914400" rtl="0" eaLnBrk="1" fontAlgn="auto" latinLnBrk="0" hangingPunct="1">
              <a:lnSpc>
                <a:spcPct val="90000"/>
              </a:lnSpc>
              <a:spcBef>
                <a:spcPts val="200"/>
              </a:spcBef>
              <a:spcAft>
                <a:spcPts val="200"/>
              </a:spcAft>
              <a:buClr>
                <a:srgbClr val="FB4D0A"/>
              </a:buClr>
              <a:buSzTx/>
              <a:buFont typeface="Arial" panose="020B0604020202020204" pitchFamily="34" charset="0"/>
              <a:buChar char="•"/>
              <a:tabLst/>
              <a:defRPr/>
            </a:pPr>
            <a:r>
              <a:rPr lang="en-US" sz="1100">
                <a:solidFill>
                  <a:srgbClr val="000000"/>
                </a:solidFill>
                <a:latin typeface="Calibri Light" panose="020F0302020204030204"/>
              </a:rPr>
              <a:t>No human intervention required in the process</a:t>
            </a:r>
          </a:p>
          <a:p>
            <a:pPr marL="112713" marR="0" lvl="0" indent="-112713" algn="l" defTabSz="914400" rtl="0" eaLnBrk="1" fontAlgn="auto" latinLnBrk="0" hangingPunct="1">
              <a:lnSpc>
                <a:spcPct val="90000"/>
              </a:lnSpc>
              <a:spcBef>
                <a:spcPts val="200"/>
              </a:spcBef>
              <a:spcAft>
                <a:spcPts val="200"/>
              </a:spcAft>
              <a:buClr>
                <a:srgbClr val="FB4D0A"/>
              </a:buClr>
              <a:buSzTx/>
              <a:buFont typeface="Arial" panose="020B0604020202020204" pitchFamily="34" charset="0"/>
              <a:buChar char="•"/>
              <a:tabLst/>
              <a:defRPr/>
            </a:pPr>
            <a:r>
              <a:rPr lang="en-US" sz="1100">
                <a:solidFill>
                  <a:srgbClr val="000000"/>
                </a:solidFill>
                <a:latin typeface="Calibri Light" panose="020F0302020204030204"/>
              </a:rPr>
              <a:t> More than </a:t>
            </a:r>
            <a:r>
              <a:rPr lang="en-US" sz="1100" b="1">
                <a:solidFill>
                  <a:srgbClr val="FB4D0A"/>
                </a:solidFill>
                <a:latin typeface="Calibri" panose="020F0502020204030204"/>
              </a:rPr>
              <a:t>80% </a:t>
            </a:r>
            <a:r>
              <a:rPr lang="en-US" sz="1100">
                <a:solidFill>
                  <a:srgbClr val="000000"/>
                </a:solidFill>
                <a:latin typeface="Calibri Light" panose="020F0302020204030204"/>
              </a:rPr>
              <a:t>of time savings</a:t>
            </a:r>
          </a:p>
          <a:p>
            <a:pPr marL="112713" marR="0" lvl="0" indent="-112713" algn="l" defTabSz="914400" rtl="0" eaLnBrk="1" fontAlgn="auto" latinLnBrk="0" hangingPunct="1">
              <a:lnSpc>
                <a:spcPct val="90000"/>
              </a:lnSpc>
              <a:spcBef>
                <a:spcPts val="200"/>
              </a:spcBef>
              <a:spcAft>
                <a:spcPts val="200"/>
              </a:spcAft>
              <a:buClr>
                <a:srgbClr val="FB4D0A"/>
              </a:buClr>
              <a:buSzTx/>
              <a:buFont typeface="Arial" panose="020B0604020202020204" pitchFamily="34" charset="0"/>
              <a:buChar char="•"/>
              <a:tabLst/>
              <a:defRPr/>
            </a:pPr>
            <a:r>
              <a:rPr lang="en-US" sz="1100">
                <a:solidFill>
                  <a:srgbClr val="000000"/>
                </a:solidFill>
                <a:latin typeface="Calibri Light" panose="020F0302020204030204"/>
              </a:rPr>
              <a:t>Elimination of human errors</a:t>
            </a:r>
          </a:p>
          <a:p>
            <a:pPr marL="112713" marR="0" lvl="0" indent="-112713" algn="l" defTabSz="914400" rtl="0" eaLnBrk="1" fontAlgn="auto" latinLnBrk="0" hangingPunct="1">
              <a:lnSpc>
                <a:spcPct val="90000"/>
              </a:lnSpc>
              <a:spcBef>
                <a:spcPts val="200"/>
              </a:spcBef>
              <a:spcAft>
                <a:spcPts val="200"/>
              </a:spcAft>
              <a:buClr>
                <a:srgbClr val="FB4D0A"/>
              </a:buClr>
              <a:buSzTx/>
              <a:buFont typeface="Arial" panose="020B0604020202020204" pitchFamily="34" charset="0"/>
              <a:buChar char="•"/>
              <a:tabLst/>
              <a:defRPr/>
            </a:pPr>
            <a:r>
              <a:rPr lang="en-US" sz="1100">
                <a:solidFill>
                  <a:srgbClr val="000000"/>
                </a:solidFill>
                <a:latin typeface="Calibri Light" panose="020F0302020204030204"/>
              </a:rPr>
              <a:t>Automated validation of data using SFTP &amp; Salesforce data through Appian Portal, leading to increased trust on survey data</a:t>
            </a:r>
          </a:p>
        </p:txBody>
      </p:sp>
      <p:sp>
        <p:nvSpPr>
          <p:cNvPr id="78" name="Text Placeholder 23">
            <a:extLst>
              <a:ext uri="{FF2B5EF4-FFF2-40B4-BE49-F238E27FC236}">
                <a16:creationId xmlns:a16="http://schemas.microsoft.com/office/drawing/2014/main" id="{A4362AD2-F9A3-7C54-2206-47DC8241154B}"/>
              </a:ext>
            </a:extLst>
          </p:cNvPr>
          <p:cNvSpPr txBox="1">
            <a:spLocks/>
          </p:cNvSpPr>
          <p:nvPr/>
        </p:nvSpPr>
        <p:spPr>
          <a:xfrm>
            <a:off x="9252212" y="1570034"/>
            <a:ext cx="2677207" cy="28241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tx2"/>
              </a:buClr>
              <a:buFontTx/>
              <a:buNone/>
              <a:defRPr sz="1600" b="1" kern="1200">
                <a:solidFill>
                  <a:schemeClr val="tx2"/>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a:ea typeface="+mn-ea"/>
                <a:cs typeface="+mn-cs"/>
              </a:rPr>
              <a:t>Outcomes</a:t>
            </a:r>
          </a:p>
        </p:txBody>
      </p:sp>
      <p:sp>
        <p:nvSpPr>
          <p:cNvPr id="10" name="Text Placeholder 21">
            <a:extLst>
              <a:ext uri="{FF2B5EF4-FFF2-40B4-BE49-F238E27FC236}">
                <a16:creationId xmlns:a16="http://schemas.microsoft.com/office/drawing/2014/main" id="{EDCE3241-9C1C-820F-44F7-FCEEBC25586F}"/>
              </a:ext>
            </a:extLst>
          </p:cNvPr>
          <p:cNvSpPr txBox="1">
            <a:spLocks/>
          </p:cNvSpPr>
          <p:nvPr/>
        </p:nvSpPr>
        <p:spPr>
          <a:xfrm>
            <a:off x="3051156" y="3009997"/>
            <a:ext cx="2414504" cy="28241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tx2"/>
              </a:buClr>
              <a:buFontTx/>
              <a:buNone/>
              <a:defRPr sz="1600" b="1" kern="1200">
                <a:solidFill>
                  <a:schemeClr val="accent3"/>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a:ea typeface="+mn-ea"/>
                <a:cs typeface="+mn-cs"/>
              </a:rPr>
              <a:t>EXL Engagement</a:t>
            </a:r>
          </a:p>
        </p:txBody>
      </p:sp>
      <p:sp>
        <p:nvSpPr>
          <p:cNvPr id="11" name="Text Placeholder 18">
            <a:extLst>
              <a:ext uri="{FF2B5EF4-FFF2-40B4-BE49-F238E27FC236}">
                <a16:creationId xmlns:a16="http://schemas.microsoft.com/office/drawing/2014/main" id="{816ADCC2-CF62-0313-5B64-53061BCD58A6}"/>
              </a:ext>
            </a:extLst>
          </p:cNvPr>
          <p:cNvSpPr txBox="1">
            <a:spLocks/>
          </p:cNvSpPr>
          <p:nvPr/>
        </p:nvSpPr>
        <p:spPr>
          <a:xfrm>
            <a:off x="3051156" y="3425012"/>
            <a:ext cx="5971237" cy="2748120"/>
          </a:xfrm>
          <a:prstGeom prst="rect">
            <a:avLst/>
          </a:prstGeom>
        </p:spPr>
        <p:txBody>
          <a:bodyPr vert="horz" lIns="0" tIns="0" rIns="0" bIns="0" rtlCol="0">
            <a:noAutofit/>
          </a:bodyPr>
          <a:lstStyle>
            <a:lvl1pPr marL="112713" indent="-112713" algn="l" defTabSz="914400" rtl="0" eaLnBrk="1" latinLnBrk="0" hangingPunct="1">
              <a:lnSpc>
                <a:spcPct val="90000"/>
              </a:lnSpc>
              <a:spcBef>
                <a:spcPts val="200"/>
              </a:spcBef>
              <a:spcAft>
                <a:spcPts val="200"/>
              </a:spcAft>
              <a:buClr>
                <a:schemeClr val="accent3"/>
              </a:buClr>
              <a:buFont typeface="Arial" panose="020B0604020202020204" pitchFamily="34" charset="0"/>
              <a:buChar char="•"/>
              <a:defRPr sz="1100" kern="1200">
                <a:solidFill>
                  <a:schemeClr val="tx1"/>
                </a:solidFill>
                <a:latin typeface="+mj-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90000"/>
              </a:lnSpc>
              <a:spcBef>
                <a:spcPts val="200"/>
              </a:spcBef>
              <a:spcAft>
                <a:spcPts val="200"/>
              </a:spcAft>
              <a:buClr>
                <a:srgbClr val="005071"/>
              </a:buClr>
              <a:buSzTx/>
              <a:buNone/>
              <a:tabLst/>
              <a:defRPr/>
            </a:pPr>
            <a:r>
              <a:rPr lang="en-US" sz="1150" b="1">
                <a:solidFill>
                  <a:schemeClr val="accent3">
                    <a:lumMod val="50000"/>
                  </a:schemeClr>
                </a:solidFill>
                <a:latin typeface="Calibri Light" panose="020F0302020204030204"/>
              </a:rPr>
              <a:t>EXL automated survey on Appian portal</a:t>
            </a:r>
          </a:p>
          <a:p>
            <a:pPr marL="0" marR="0" lvl="0" indent="0" algn="l" defTabSz="914400" rtl="0" eaLnBrk="1" fontAlgn="auto" latinLnBrk="0" hangingPunct="1">
              <a:lnSpc>
                <a:spcPct val="90000"/>
              </a:lnSpc>
              <a:spcBef>
                <a:spcPts val="200"/>
              </a:spcBef>
              <a:spcAft>
                <a:spcPts val="200"/>
              </a:spcAft>
              <a:buClr>
                <a:srgbClr val="005071"/>
              </a:buClr>
              <a:buSzTx/>
              <a:buNone/>
              <a:tabLst/>
              <a:defRPr/>
            </a:pPr>
            <a:r>
              <a:rPr lang="en-US">
                <a:solidFill>
                  <a:srgbClr val="000000"/>
                </a:solidFill>
                <a:latin typeface="Calibri Light" panose="020F0302020204030204"/>
              </a:rPr>
              <a:t>EXL collaborated with the client to Develop IPC Client portal leveraging Appian infrastructure - EXL to own the end-to-end project from requirement finalization, solution architecting, development, testing and deployment. </a:t>
            </a:r>
          </a:p>
          <a:p>
            <a:pPr marL="112713" marR="0" lvl="0" indent="-112713"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endParaRPr lang="en-US">
              <a:solidFill>
                <a:schemeClr val="accent3">
                  <a:lumMod val="50000"/>
                </a:schemeClr>
              </a:solidFill>
              <a:latin typeface="Calibri Light" panose="020F0302020204030204"/>
            </a:endParaRPr>
          </a:p>
          <a:p>
            <a:pPr marL="0" marR="0" lvl="0" indent="0" defTabSz="914400" rtl="0" eaLnBrk="1" fontAlgn="auto" latinLnBrk="0" hangingPunct="1">
              <a:lnSpc>
                <a:spcPct val="90000"/>
              </a:lnSpc>
              <a:spcBef>
                <a:spcPts val="200"/>
              </a:spcBef>
              <a:spcAft>
                <a:spcPts val="200"/>
              </a:spcAft>
              <a:buClr>
                <a:srgbClr val="005071"/>
              </a:buClr>
              <a:buSzTx/>
              <a:buNone/>
              <a:tabLst/>
              <a:defRPr/>
            </a:pPr>
            <a:r>
              <a:rPr lang="en-US" b="1">
                <a:solidFill>
                  <a:schemeClr val="accent3">
                    <a:lumMod val="50000"/>
                  </a:schemeClr>
                </a:solidFill>
                <a:latin typeface="Calibri Light" panose="020F0302020204030204"/>
              </a:rPr>
              <a:t>The User Interface supports following functionalities:</a:t>
            </a:r>
          </a:p>
          <a:p>
            <a:pPr marL="112713" marR="0" lvl="0" indent="-112713"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endParaRPr lang="en-US">
              <a:solidFill>
                <a:srgbClr val="000000"/>
              </a:solidFill>
              <a:latin typeface="Calibri Light" panose="020F0302020204030204"/>
            </a:endParaRPr>
          </a:p>
          <a:p>
            <a:pPr marL="112713" marR="0" lvl="0" indent="-112713"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lang="en-US">
                <a:solidFill>
                  <a:srgbClr val="000000"/>
                </a:solidFill>
                <a:latin typeface="Calibri Light" panose="020F0302020204030204"/>
              </a:rPr>
              <a:t>Data validations based on data from Salesforce and the client’s DB</a:t>
            </a:r>
          </a:p>
          <a:p>
            <a:pPr marL="112713" marR="0" lvl="0" indent="-112713"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lang="en-US">
                <a:solidFill>
                  <a:srgbClr val="000000"/>
                </a:solidFill>
                <a:latin typeface="Calibri Light" panose="020F0302020204030204"/>
              </a:rPr>
              <a:t>Submitting the entered data to the Appian database.</a:t>
            </a:r>
          </a:p>
          <a:p>
            <a:pPr marL="112713" marR="0" lvl="0" indent="-112713"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lang="en-US">
                <a:solidFill>
                  <a:srgbClr val="000000"/>
                </a:solidFill>
                <a:latin typeface="Calibri Light" panose="020F0302020204030204"/>
              </a:rPr>
              <a:t>Email Nudge for requests that are not completed on time.</a:t>
            </a:r>
          </a:p>
          <a:p>
            <a:pPr marL="112713" marR="0" lvl="0" indent="-112713"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lang="en-US">
                <a:solidFill>
                  <a:srgbClr val="000000"/>
                </a:solidFill>
                <a:latin typeface="Calibri Light" panose="020F0302020204030204"/>
              </a:rPr>
              <a:t>Forms for each of the following services: Onboarding &amp; Hiring, </a:t>
            </a:r>
            <a:r>
              <a:rPr lang="en-US" err="1">
                <a:solidFill>
                  <a:srgbClr val="000000"/>
                </a:solidFill>
                <a:latin typeface="Calibri Light" panose="020F0302020204030204"/>
              </a:rPr>
              <a:t>Patroll</a:t>
            </a:r>
            <a:r>
              <a:rPr lang="en-US">
                <a:solidFill>
                  <a:srgbClr val="000000"/>
                </a:solidFill>
                <a:latin typeface="Calibri Light" panose="020F0302020204030204"/>
              </a:rPr>
              <a:t>, WOTC, </a:t>
            </a:r>
            <a:r>
              <a:rPr lang="en-US" err="1">
                <a:solidFill>
                  <a:srgbClr val="000000"/>
                </a:solidFill>
                <a:latin typeface="Calibri Light" panose="020F0302020204030204"/>
              </a:rPr>
              <a:t>E-verify</a:t>
            </a:r>
            <a:r>
              <a:rPr lang="en-US">
                <a:solidFill>
                  <a:srgbClr val="000000"/>
                </a:solidFill>
                <a:latin typeface="Calibri Light" panose="020F0302020204030204"/>
              </a:rPr>
              <a:t>, BG Check</a:t>
            </a:r>
          </a:p>
          <a:p>
            <a:pPr marL="112713" marR="0" lvl="0" indent="-112713"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lang="en-US">
                <a:solidFill>
                  <a:srgbClr val="000000"/>
                </a:solidFill>
                <a:latin typeface="Calibri Light" panose="020F0302020204030204"/>
              </a:rPr>
              <a:t>Submission success page – Notifying completion of action / anticipated next steps</a:t>
            </a:r>
          </a:p>
          <a:p>
            <a:pPr marL="112713" marR="0" lvl="0" indent="-112713"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lang="en-US">
                <a:solidFill>
                  <a:srgbClr val="000000"/>
                </a:solidFill>
                <a:latin typeface="Calibri Light" panose="020F0302020204030204"/>
              </a:rPr>
              <a:t>Action pending screen – Screen notifying pending action for the user</a:t>
            </a:r>
          </a:p>
          <a:p>
            <a:pPr marL="112713" marR="0" lvl="0" indent="-112713"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lang="en-US">
                <a:solidFill>
                  <a:srgbClr val="000000"/>
                </a:solidFill>
                <a:latin typeface="Calibri Light" panose="020F0302020204030204"/>
              </a:rPr>
              <a:t>Dashboard/ Reporting – Audit trail, Reporting of Request status etc.   .</a:t>
            </a:r>
          </a:p>
        </p:txBody>
      </p:sp>
    </p:spTree>
    <p:extLst>
      <p:ext uri="{BB962C8B-B14F-4D97-AF65-F5344CB8AC3E}">
        <p14:creationId xmlns:p14="http://schemas.microsoft.com/office/powerpoint/2010/main" val="8490252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A96C7-77E0-F447-3860-2C65B4B5DB7C}"/>
            </a:ext>
          </a:extLst>
        </p:cNvPr>
        <p:cNvGrpSpPr/>
        <p:nvPr/>
      </p:nvGrpSpPr>
      <p:grpSpPr>
        <a:xfrm>
          <a:off x="0" y="0"/>
          <a:ext cx="0" cy="0"/>
          <a:chOff x="0" y="0"/>
          <a:chExt cx="0" cy="0"/>
        </a:xfrm>
      </p:grpSpPr>
      <p:sp>
        <p:nvSpPr>
          <p:cNvPr id="14" name="Text Placeholder 13">
            <a:extLst>
              <a:ext uri="{FF2B5EF4-FFF2-40B4-BE49-F238E27FC236}">
                <a16:creationId xmlns:a16="http://schemas.microsoft.com/office/drawing/2014/main" id="{BB7D51F6-71A7-491C-BB9A-00842E4C3D9D}"/>
              </a:ext>
            </a:extLst>
          </p:cNvPr>
          <p:cNvSpPr>
            <a:spLocks noGrp="1"/>
          </p:cNvSpPr>
          <p:nvPr>
            <p:ph type="body" sz="quarter" idx="10"/>
          </p:nvPr>
        </p:nvSpPr>
        <p:spPr/>
        <p:txBody>
          <a:bodyPr/>
          <a:lstStyle/>
          <a:p>
            <a:r>
              <a:rPr lang="en-US" sz="2400" kern="0">
                <a:cs typeface="Calibri Light" panose="020F0302020204030204" pitchFamily="34" charset="0"/>
              </a:rPr>
              <a:t>Transforming MRC Document Processing leveraging Appian</a:t>
            </a:r>
            <a:endParaRPr lang="en-US" sz="2400"/>
          </a:p>
        </p:txBody>
      </p:sp>
      <p:sp>
        <p:nvSpPr>
          <p:cNvPr id="15" name="Text Placeholder 14">
            <a:extLst>
              <a:ext uri="{FF2B5EF4-FFF2-40B4-BE49-F238E27FC236}">
                <a16:creationId xmlns:a16="http://schemas.microsoft.com/office/drawing/2014/main" id="{3B225F16-57FE-14EB-2C22-E00D86ACD185}"/>
              </a:ext>
            </a:extLst>
          </p:cNvPr>
          <p:cNvSpPr>
            <a:spLocks noGrp="1"/>
          </p:cNvSpPr>
          <p:nvPr>
            <p:ph type="body" sz="quarter" idx="12"/>
          </p:nvPr>
        </p:nvSpPr>
        <p:spPr/>
        <p:txBody>
          <a:bodyPr/>
          <a:lstStyle/>
          <a:p>
            <a:r>
              <a:rPr lang="en-US" kern="0">
                <a:solidFill>
                  <a:schemeClr val="tx1"/>
                </a:solidFill>
                <a:latin typeface="+mn-lt"/>
              </a:rPr>
              <a:t>Enterprise Appian Implementation and Maintenance | Case Study  – Leading Insurer</a:t>
            </a:r>
          </a:p>
        </p:txBody>
      </p:sp>
      <p:sp>
        <p:nvSpPr>
          <p:cNvPr id="16" name="Text Placeholder 15">
            <a:extLst>
              <a:ext uri="{FF2B5EF4-FFF2-40B4-BE49-F238E27FC236}">
                <a16:creationId xmlns:a16="http://schemas.microsoft.com/office/drawing/2014/main" id="{96144FAC-6D0E-62EF-F781-B407F64A08C7}"/>
              </a:ext>
            </a:extLst>
          </p:cNvPr>
          <p:cNvSpPr>
            <a:spLocks noGrp="1"/>
          </p:cNvSpPr>
          <p:nvPr>
            <p:ph type="body" sz="quarter" idx="13"/>
          </p:nvPr>
        </p:nvSpPr>
        <p:spPr>
          <a:xfrm>
            <a:off x="473148" y="1413748"/>
            <a:ext cx="2201157" cy="282410"/>
          </a:xfrm>
        </p:spPr>
        <p:txBody>
          <a:bodyPr/>
          <a:lstStyle/>
          <a:p>
            <a:r>
              <a:rPr lang="en-US"/>
              <a:t>Client</a:t>
            </a:r>
          </a:p>
        </p:txBody>
      </p:sp>
      <p:sp>
        <p:nvSpPr>
          <p:cNvPr id="17" name="Text Placeholder 16">
            <a:extLst>
              <a:ext uri="{FF2B5EF4-FFF2-40B4-BE49-F238E27FC236}">
                <a16:creationId xmlns:a16="http://schemas.microsoft.com/office/drawing/2014/main" id="{1E31B23F-6FCB-8010-F3C6-C36CD0237FC2}"/>
              </a:ext>
            </a:extLst>
          </p:cNvPr>
          <p:cNvSpPr>
            <a:spLocks noGrp="1"/>
          </p:cNvSpPr>
          <p:nvPr>
            <p:ph type="body" sz="quarter" idx="14"/>
          </p:nvPr>
        </p:nvSpPr>
        <p:spPr>
          <a:xfrm>
            <a:off x="477335" y="1771698"/>
            <a:ext cx="2196206" cy="282411"/>
          </a:xfrm>
        </p:spPr>
        <p:txBody>
          <a:bodyPr/>
          <a:lstStyle/>
          <a:p>
            <a:r>
              <a:rPr lang="en-US" sz="1600"/>
              <a:t>Leading Insurer</a:t>
            </a:r>
          </a:p>
        </p:txBody>
      </p:sp>
      <p:sp>
        <p:nvSpPr>
          <p:cNvPr id="18" name="Text Placeholder 17">
            <a:extLst>
              <a:ext uri="{FF2B5EF4-FFF2-40B4-BE49-F238E27FC236}">
                <a16:creationId xmlns:a16="http://schemas.microsoft.com/office/drawing/2014/main" id="{C1343408-424C-8884-B4E4-D0F4CBB70502}"/>
              </a:ext>
            </a:extLst>
          </p:cNvPr>
          <p:cNvSpPr>
            <a:spLocks noGrp="1"/>
          </p:cNvSpPr>
          <p:nvPr>
            <p:ph type="body" sz="quarter" idx="15"/>
          </p:nvPr>
        </p:nvSpPr>
        <p:spPr>
          <a:xfrm>
            <a:off x="456437" y="2332846"/>
            <a:ext cx="2201157" cy="282410"/>
          </a:xfrm>
        </p:spPr>
        <p:txBody>
          <a:bodyPr/>
          <a:lstStyle/>
          <a:p>
            <a:r>
              <a:rPr lang="en-US"/>
              <a:t>Client Challenges</a:t>
            </a:r>
          </a:p>
        </p:txBody>
      </p:sp>
      <p:sp>
        <p:nvSpPr>
          <p:cNvPr id="19" name="Text Placeholder 18">
            <a:extLst>
              <a:ext uri="{FF2B5EF4-FFF2-40B4-BE49-F238E27FC236}">
                <a16:creationId xmlns:a16="http://schemas.microsoft.com/office/drawing/2014/main" id="{FBDB2009-E6BC-9ED7-8140-A3602DC527A2}"/>
              </a:ext>
            </a:extLst>
          </p:cNvPr>
          <p:cNvSpPr>
            <a:spLocks noGrp="1"/>
          </p:cNvSpPr>
          <p:nvPr>
            <p:ph type="body" sz="quarter" idx="16"/>
          </p:nvPr>
        </p:nvSpPr>
        <p:spPr>
          <a:xfrm>
            <a:off x="393880" y="2667812"/>
            <a:ext cx="2911510" cy="3613245"/>
          </a:xfrm>
        </p:spPr>
        <p:txBody>
          <a:bodyPr/>
          <a:lstStyle/>
          <a:p>
            <a:pPr marL="342900" marR="0" lvl="0" indent="-342900">
              <a:lnSpc>
                <a:spcPct val="115000"/>
              </a:lnSpc>
              <a:spcAft>
                <a:spcPts val="800"/>
              </a:spcAft>
              <a:buSzPts val="1000"/>
              <a:buFont typeface="Symbol" panose="05050102010706020507" pitchFamily="18" charset="2"/>
              <a:buChar char=""/>
              <a:tabLst>
                <a:tab pos="457200" algn="l"/>
              </a:tabLst>
            </a:pPr>
            <a:r>
              <a:rPr lang="en-US" b="1">
                <a:solidFill>
                  <a:srgbClr val="000000"/>
                </a:solidFill>
                <a:latin typeface="Calibri Light" panose="020F0302020204030204"/>
              </a:rPr>
              <a:t>Manual Processing: </a:t>
            </a:r>
            <a:r>
              <a:rPr lang="en-US">
                <a:solidFill>
                  <a:srgbClr val="000000"/>
                </a:solidFill>
                <a:latin typeface="Calibri Light" panose="020F0302020204030204"/>
              </a:rPr>
              <a:t>The existing MRC document processing workflow was manual and labor-intensive</a:t>
            </a:r>
            <a:endParaRPr lang="en-US" b="1">
              <a:solidFill>
                <a:srgbClr val="000000"/>
              </a:solidFill>
              <a:latin typeface="Calibri Light" panose="020F0302020204030204"/>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b="1">
                <a:solidFill>
                  <a:srgbClr val="000000"/>
                </a:solidFill>
                <a:latin typeface="Calibri Light" panose="020F0302020204030204"/>
              </a:rPr>
              <a:t>Time-Consuming: </a:t>
            </a:r>
            <a:r>
              <a:rPr lang="en-US">
                <a:solidFill>
                  <a:srgbClr val="000000"/>
                </a:solidFill>
                <a:latin typeface="Calibri Light" panose="020F0302020204030204"/>
              </a:rPr>
              <a:t>Processing documents took a significant amount of time, leading to delays in policy issuance.</a:t>
            </a:r>
          </a:p>
          <a:p>
            <a:pPr marL="342900" marR="0" lvl="0" indent="-342900">
              <a:lnSpc>
                <a:spcPct val="115000"/>
              </a:lnSpc>
              <a:spcAft>
                <a:spcPts val="800"/>
              </a:spcAft>
              <a:buSzPts val="1000"/>
              <a:buFont typeface="Symbol" panose="05050102010706020507" pitchFamily="18" charset="2"/>
              <a:buChar char=""/>
              <a:tabLst>
                <a:tab pos="457200" algn="l"/>
              </a:tabLst>
            </a:pPr>
            <a:r>
              <a:rPr lang="en-US" b="1">
                <a:solidFill>
                  <a:srgbClr val="000000"/>
                </a:solidFill>
                <a:latin typeface="Calibri Light" panose="020F0302020204030204"/>
              </a:rPr>
              <a:t>Error-Prone: </a:t>
            </a:r>
            <a:r>
              <a:rPr lang="en-US">
                <a:solidFill>
                  <a:srgbClr val="000000"/>
                </a:solidFill>
                <a:latin typeface="Calibri Light" panose="020F0302020204030204"/>
              </a:rPr>
              <a:t>Manual handling and data entry were prone to errors, affecting the accuracy of the processed documents.</a:t>
            </a:r>
          </a:p>
          <a:p>
            <a:pPr marL="342900" marR="0" lvl="0" indent="-342900">
              <a:lnSpc>
                <a:spcPct val="115000"/>
              </a:lnSpc>
              <a:spcAft>
                <a:spcPts val="800"/>
              </a:spcAft>
              <a:buSzPts val="1000"/>
              <a:buFont typeface="Symbol" panose="05050102010706020507" pitchFamily="18" charset="2"/>
              <a:buChar char=""/>
              <a:tabLst>
                <a:tab pos="457200" algn="l"/>
              </a:tabLst>
            </a:pPr>
            <a:r>
              <a:rPr lang="en-US" b="1">
                <a:solidFill>
                  <a:srgbClr val="000000"/>
                </a:solidFill>
                <a:latin typeface="Calibri Light" panose="020F0302020204030204"/>
              </a:rPr>
              <a:t>High Operational Costs: </a:t>
            </a:r>
            <a:r>
              <a:rPr lang="en-US">
                <a:solidFill>
                  <a:srgbClr val="000000"/>
                </a:solidFill>
                <a:latin typeface="Calibri Light" panose="020F0302020204030204"/>
              </a:rPr>
              <a:t>The manual workflow resulted in increased operational costs due to the need for extensive labor.</a:t>
            </a:r>
          </a:p>
          <a:p>
            <a:pPr marL="342900" marR="0" lvl="0" indent="-342900">
              <a:lnSpc>
                <a:spcPct val="115000"/>
              </a:lnSpc>
              <a:spcAft>
                <a:spcPts val="800"/>
              </a:spcAft>
              <a:buSzPts val="1000"/>
              <a:buFont typeface="Symbol" panose="05050102010706020507" pitchFamily="18" charset="2"/>
              <a:buChar char=""/>
              <a:tabLst>
                <a:tab pos="457200" algn="l"/>
              </a:tabLst>
            </a:pPr>
            <a:r>
              <a:rPr lang="en-US" b="1">
                <a:solidFill>
                  <a:srgbClr val="000000"/>
                </a:solidFill>
                <a:latin typeface="Calibri Light" panose="020F0302020204030204"/>
              </a:rPr>
              <a:t>Customer Dissatisfaction: </a:t>
            </a:r>
            <a:r>
              <a:rPr lang="en-US">
                <a:solidFill>
                  <a:srgbClr val="000000"/>
                </a:solidFill>
                <a:latin typeface="Calibri Light" panose="020F0302020204030204"/>
              </a:rPr>
              <a:t>Delays and inaccuracies in document processing led to lower customer satisfaction and retention.</a:t>
            </a:r>
          </a:p>
          <a:p>
            <a:pPr marL="171450" indent="-171450">
              <a:lnSpc>
                <a:spcPts val="1600"/>
              </a:lnSpc>
              <a:buClr>
                <a:srgbClr val="FF6503"/>
              </a:buClr>
              <a:buFont typeface="Arial" panose="020B0604020202020204" pitchFamily="34" charset="0"/>
              <a:buChar char="•"/>
              <a:defRPr/>
            </a:pPr>
            <a:endParaRPr lang="en-US">
              <a:solidFill>
                <a:srgbClr val="000000"/>
              </a:solidFill>
              <a:latin typeface="Calibri Light" panose="020F0302020204030204"/>
            </a:endParaRPr>
          </a:p>
          <a:p>
            <a:pPr marL="0" indent="0">
              <a:lnSpc>
                <a:spcPts val="1600"/>
              </a:lnSpc>
              <a:buClr>
                <a:srgbClr val="FF6503"/>
              </a:buClr>
              <a:buNone/>
              <a:defRPr/>
            </a:pPr>
            <a:endParaRPr lang="en-US">
              <a:solidFill>
                <a:srgbClr val="000000"/>
              </a:solidFill>
              <a:latin typeface="Calibri Light" panose="020F0302020204030204"/>
            </a:endParaRPr>
          </a:p>
        </p:txBody>
      </p:sp>
      <p:sp>
        <p:nvSpPr>
          <p:cNvPr id="20" name="Text Placeholder 19">
            <a:extLst>
              <a:ext uri="{FF2B5EF4-FFF2-40B4-BE49-F238E27FC236}">
                <a16:creationId xmlns:a16="http://schemas.microsoft.com/office/drawing/2014/main" id="{589CB307-EEDB-6EAF-9F4A-DCDA0F39AACF}"/>
              </a:ext>
            </a:extLst>
          </p:cNvPr>
          <p:cNvSpPr>
            <a:spLocks noGrp="1"/>
          </p:cNvSpPr>
          <p:nvPr>
            <p:ph type="body" sz="quarter" idx="17"/>
          </p:nvPr>
        </p:nvSpPr>
        <p:spPr>
          <a:xfrm>
            <a:off x="3823745" y="1388804"/>
            <a:ext cx="2310807" cy="282410"/>
          </a:xfrm>
        </p:spPr>
        <p:txBody>
          <a:bodyPr/>
          <a:lstStyle/>
          <a:p>
            <a:r>
              <a:rPr lang="en-US"/>
              <a:t>Engagement Objective</a:t>
            </a:r>
          </a:p>
        </p:txBody>
      </p:sp>
      <p:sp>
        <p:nvSpPr>
          <p:cNvPr id="22" name="Text Placeholder 21">
            <a:extLst>
              <a:ext uri="{FF2B5EF4-FFF2-40B4-BE49-F238E27FC236}">
                <a16:creationId xmlns:a16="http://schemas.microsoft.com/office/drawing/2014/main" id="{294C8C42-D114-A792-88D7-49CADD24148D}"/>
              </a:ext>
            </a:extLst>
          </p:cNvPr>
          <p:cNvSpPr>
            <a:spLocks noGrp="1"/>
          </p:cNvSpPr>
          <p:nvPr>
            <p:ph type="body" sz="quarter" idx="19"/>
          </p:nvPr>
        </p:nvSpPr>
        <p:spPr>
          <a:xfrm>
            <a:off x="3832098" y="3183717"/>
            <a:ext cx="1875381" cy="282410"/>
          </a:xfrm>
        </p:spPr>
        <p:txBody>
          <a:bodyPr/>
          <a:lstStyle/>
          <a:p>
            <a:r>
              <a:rPr lang="en-US"/>
              <a:t>EXL Engagement</a:t>
            </a:r>
          </a:p>
        </p:txBody>
      </p:sp>
      <p:sp>
        <p:nvSpPr>
          <p:cNvPr id="5" name="Rounded Rectangle 30">
            <a:extLst>
              <a:ext uri="{FF2B5EF4-FFF2-40B4-BE49-F238E27FC236}">
                <a16:creationId xmlns:a16="http://schemas.microsoft.com/office/drawing/2014/main" id="{878B3C68-8150-E7B5-1736-FFA803CF8EA7}"/>
              </a:ext>
            </a:extLst>
          </p:cNvPr>
          <p:cNvSpPr/>
          <p:nvPr/>
        </p:nvSpPr>
        <p:spPr>
          <a:xfrm>
            <a:off x="3832099" y="1799210"/>
            <a:ext cx="4430158" cy="1072253"/>
          </a:xfrm>
          <a:prstGeom prst="roundRect">
            <a:avLst/>
          </a:prstGeom>
          <a:noFill/>
          <a:ln>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7475" marR="0" lvl="0" indent="0" defTabSz="457200" rtl="0" eaLnBrk="1" fontAlgn="auto" latinLnBrk="0" hangingPunct="1">
              <a:lnSpc>
                <a:spcPct val="100000"/>
              </a:lnSpc>
              <a:spcBef>
                <a:spcPts val="0"/>
              </a:spcBef>
              <a:spcAft>
                <a:spcPts val="0"/>
              </a:spcAft>
              <a:buClrTx/>
              <a:buSzTx/>
              <a:buFontTx/>
              <a:buNone/>
              <a:tabLst/>
              <a:defRPr/>
            </a:pPr>
            <a:r>
              <a:rPr lang="en-US" sz="1100">
                <a:solidFill>
                  <a:srgbClr val="000000"/>
                </a:solidFill>
                <a:latin typeface="Calibri Light" panose="020F0302020204030204"/>
              </a:rPr>
              <a:t>Automate complex business rules within the MRC process to streamline operations, reduce processing time , minimize errors and ensure regulatory compliance.,</a:t>
            </a:r>
          </a:p>
        </p:txBody>
      </p:sp>
      <p:sp>
        <p:nvSpPr>
          <p:cNvPr id="11" name="TextBox 10">
            <a:extLst>
              <a:ext uri="{FF2B5EF4-FFF2-40B4-BE49-F238E27FC236}">
                <a16:creationId xmlns:a16="http://schemas.microsoft.com/office/drawing/2014/main" id="{5C2D08C4-FE97-019D-2F3A-AAF617B74DC0}"/>
              </a:ext>
            </a:extLst>
          </p:cNvPr>
          <p:cNvSpPr txBox="1"/>
          <p:nvPr/>
        </p:nvSpPr>
        <p:spPr>
          <a:xfrm>
            <a:off x="3789730" y="3423480"/>
            <a:ext cx="4732426" cy="3118530"/>
          </a:xfrm>
          <a:prstGeom prst="rect">
            <a:avLst/>
          </a:prstGeom>
          <a:noFill/>
          <a:ln w="6350">
            <a:noFill/>
          </a:ln>
        </p:spPr>
        <p:txBody>
          <a:bodyPr wrap="square" lIns="45720" tIns="45720" rIns="45720" bIns="45720" rtlCol="0" anchor="t" anchorCtr="1">
            <a:noAutofit/>
          </a:bodyPr>
          <a:lstStyle/>
          <a:p>
            <a:pPr marR="0" lvl="0">
              <a:lnSpc>
                <a:spcPct val="115000"/>
              </a:lnSpc>
              <a:spcAft>
                <a:spcPts val="800"/>
              </a:spcAft>
              <a:buSzPts val="1000"/>
              <a:tabLst>
                <a:tab pos="457200" algn="l"/>
              </a:tabLst>
            </a:pPr>
            <a:r>
              <a:rPr lang="en-US" sz="1100">
                <a:solidFill>
                  <a:srgbClr val="000000"/>
                </a:solidFill>
                <a:latin typeface="Calibri Light" panose="020F0302020204030204"/>
              </a:rPr>
              <a:t>To address the client's challenges, we implemented the </a:t>
            </a:r>
            <a:r>
              <a:rPr lang="en-US" sz="1100" err="1">
                <a:solidFill>
                  <a:srgbClr val="000000"/>
                </a:solidFill>
                <a:latin typeface="Calibri Light" panose="020F0302020204030204"/>
              </a:rPr>
              <a:t>Xtrakto</a:t>
            </a:r>
            <a:r>
              <a:rPr lang="en-US" sz="1100">
                <a:solidFill>
                  <a:srgbClr val="000000"/>
                </a:solidFill>
                <a:latin typeface="Calibri Light" panose="020F0302020204030204"/>
              </a:rPr>
              <a:t> solution integrated with Appian's powerful workflow automation capabilities. Our engagement included:</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100">
                <a:solidFill>
                  <a:srgbClr val="000000"/>
                </a:solidFill>
                <a:latin typeface="Calibri Light" panose="020F0302020204030204"/>
              </a:rPr>
              <a:t>Conducted a thorough assessment of the client's existing MRC document processing workflow to identify pain points and areas for improvement.</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100">
                <a:solidFill>
                  <a:srgbClr val="000000"/>
                </a:solidFill>
                <a:latin typeface="Calibri Light" panose="020F0302020204030204"/>
              </a:rPr>
              <a:t>Designed a comprehensive solution leveraging </a:t>
            </a:r>
            <a:r>
              <a:rPr lang="en-US" sz="1100" err="1">
                <a:solidFill>
                  <a:srgbClr val="000000"/>
                </a:solidFill>
                <a:latin typeface="Calibri Light" panose="020F0302020204030204"/>
              </a:rPr>
              <a:t>Xtrakto's</a:t>
            </a:r>
            <a:r>
              <a:rPr lang="en-US" sz="1100">
                <a:solidFill>
                  <a:srgbClr val="000000"/>
                </a:solidFill>
                <a:latin typeface="Calibri Light" panose="020F0302020204030204"/>
              </a:rPr>
              <a:t> document extraction capabilities and Appian's workflow automation platform.</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100">
                <a:solidFill>
                  <a:srgbClr val="000000"/>
                </a:solidFill>
                <a:latin typeface="Calibri Light" panose="020F0302020204030204"/>
              </a:rPr>
              <a:t>Deployed the integrated solution, ensuring seamless integration with the client's existing systems and processes.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100">
                <a:solidFill>
                  <a:srgbClr val="000000"/>
                </a:solidFill>
                <a:latin typeface="Calibri Light" panose="020F0302020204030204"/>
              </a:rPr>
              <a:t>Provided training to the client's staff on using the new system and offered ongoing support to ensure smooth operation.</a:t>
            </a:r>
          </a:p>
          <a:p>
            <a:pPr marL="0" marR="0" lvl="0" indent="0" algn="l" defTabSz="914400" rtl="0" eaLnBrk="1" fontAlgn="base" latinLnBrk="0" hangingPunct="1">
              <a:lnSpc>
                <a:spcPct val="100000"/>
              </a:lnSpc>
              <a:spcBef>
                <a:spcPts val="0"/>
              </a:spcBef>
              <a:spcAft>
                <a:spcPts val="0"/>
              </a:spcAft>
              <a:buClrTx/>
              <a:buSzPct val="100000"/>
              <a:buFontTx/>
              <a:buNone/>
              <a:tabLst/>
              <a:defRPr/>
            </a:pPr>
            <a:endPar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endParaRPr>
          </a:p>
        </p:txBody>
      </p:sp>
      <p:sp>
        <p:nvSpPr>
          <p:cNvPr id="25" name="Text Placeholder 21">
            <a:extLst>
              <a:ext uri="{FF2B5EF4-FFF2-40B4-BE49-F238E27FC236}">
                <a16:creationId xmlns:a16="http://schemas.microsoft.com/office/drawing/2014/main" id="{7705656F-1107-69B9-C3B1-1DB8EEF53086}"/>
              </a:ext>
            </a:extLst>
          </p:cNvPr>
          <p:cNvSpPr txBox="1">
            <a:spLocks/>
          </p:cNvSpPr>
          <p:nvPr/>
        </p:nvSpPr>
        <p:spPr>
          <a:xfrm>
            <a:off x="8766174" y="1388804"/>
            <a:ext cx="1875381" cy="28241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tx2"/>
              </a:buClr>
              <a:buFontTx/>
              <a:buNone/>
              <a:defRPr sz="1600" b="1" kern="1200">
                <a:solidFill>
                  <a:schemeClr val="accent3"/>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a:ea typeface="+mn-ea"/>
                <a:cs typeface="+mn-cs"/>
              </a:rPr>
              <a:t>Outcomes</a:t>
            </a:r>
          </a:p>
        </p:txBody>
      </p:sp>
      <p:sp>
        <p:nvSpPr>
          <p:cNvPr id="27" name="TextBox 26">
            <a:extLst>
              <a:ext uri="{FF2B5EF4-FFF2-40B4-BE49-F238E27FC236}">
                <a16:creationId xmlns:a16="http://schemas.microsoft.com/office/drawing/2014/main" id="{6F96E5CB-B469-EAC3-A2B2-5C5BB471838C}"/>
              </a:ext>
            </a:extLst>
          </p:cNvPr>
          <p:cNvSpPr txBox="1"/>
          <p:nvPr/>
        </p:nvSpPr>
        <p:spPr>
          <a:xfrm>
            <a:off x="8766174" y="1732063"/>
            <a:ext cx="2729139" cy="3737133"/>
          </a:xfrm>
          <a:prstGeom prst="rect">
            <a:avLst/>
          </a:prstGeom>
          <a:noFill/>
          <a:ln w="6350">
            <a:noFill/>
          </a:ln>
        </p:spPr>
        <p:txBody>
          <a:bodyPr wrap="square" lIns="45720" tIns="45720" rIns="45720" bIns="45720" rtlCol="0" anchor="t" anchorCtr="1">
            <a:noAutofit/>
          </a:bodyPr>
          <a:lstStyle/>
          <a:p>
            <a:pPr marL="342900" marR="0" lvl="0" indent="-342900">
              <a:lnSpc>
                <a:spcPct val="115000"/>
              </a:lnSpc>
              <a:spcAft>
                <a:spcPts val="800"/>
              </a:spcAft>
              <a:buSzPts val="1000"/>
              <a:buFont typeface="Symbol" panose="05050102010706020507" pitchFamily="18" charset="2"/>
              <a:buChar char=""/>
              <a:tabLst>
                <a:tab pos="457200" algn="l"/>
              </a:tabLst>
            </a:pPr>
            <a:r>
              <a:rPr lang="en-US" sz="1100">
                <a:effectLst/>
                <a:latin typeface="Calibri Light" panose="020F0302020204030204" pitchFamily="34" charset="0"/>
                <a:ea typeface="Calibri Light" panose="020F0302020204030204" pitchFamily="34" charset="0"/>
                <a:cs typeface="Calibri Light" panose="020F0302020204030204" pitchFamily="34" charset="0"/>
              </a:rPr>
              <a:t>Automated the MRC document processing workflow, </a:t>
            </a:r>
            <a:r>
              <a:rPr lang="en-US" sz="1100" b="1">
                <a:effectLst/>
                <a:latin typeface="Calibri Light" panose="020F0302020204030204" pitchFamily="34" charset="0"/>
                <a:ea typeface="Calibri Light" panose="020F0302020204030204" pitchFamily="34" charset="0"/>
                <a:cs typeface="Calibri Light" panose="020F0302020204030204" pitchFamily="34" charset="0"/>
              </a:rPr>
              <a:t>reducing processing time by 50%.</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100">
                <a:effectLst/>
                <a:latin typeface="Calibri Light" panose="020F0302020204030204" pitchFamily="34" charset="0"/>
                <a:ea typeface="Calibri Light" panose="020F0302020204030204" pitchFamily="34" charset="0"/>
                <a:cs typeface="Calibri Light" panose="020F0302020204030204" pitchFamily="34" charset="0"/>
              </a:rPr>
              <a:t>Minimized errors in document handling and data entry, leading to more accurate policy issuance.</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100" b="1">
                <a:effectLst/>
                <a:latin typeface="Calibri Light" panose="020F0302020204030204" pitchFamily="34" charset="0"/>
                <a:ea typeface="Calibri Light" panose="020F0302020204030204" pitchFamily="34" charset="0"/>
                <a:cs typeface="Calibri Light" panose="020F0302020204030204" pitchFamily="34" charset="0"/>
              </a:rPr>
              <a:t>Reduced operational costs by 30% </a:t>
            </a:r>
            <a:r>
              <a:rPr lang="en-US" sz="1100">
                <a:effectLst/>
                <a:latin typeface="Calibri Light" panose="020F0302020204030204" pitchFamily="34" charset="0"/>
                <a:ea typeface="Calibri Light" panose="020F0302020204030204" pitchFamily="34" charset="0"/>
                <a:cs typeface="Calibri Light" panose="020F0302020204030204" pitchFamily="34" charset="0"/>
              </a:rPr>
              <a:t>due to decreased manual labor and faster processing times.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100">
                <a:effectLst/>
                <a:latin typeface="Calibri Light" panose="020F0302020204030204" pitchFamily="34" charset="0"/>
                <a:ea typeface="Calibri Light" panose="020F0302020204030204" pitchFamily="34" charset="0"/>
                <a:cs typeface="Calibri Light" panose="020F0302020204030204" pitchFamily="34" charset="0"/>
              </a:rPr>
              <a:t>Ensured adherence to regulatory requirements with automated checks and validations.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100">
                <a:effectLst/>
                <a:latin typeface="Calibri Light" panose="020F0302020204030204" pitchFamily="34" charset="0"/>
                <a:ea typeface="Calibri Light" panose="020F0302020204030204" pitchFamily="34" charset="0"/>
                <a:cs typeface="Calibri Light" panose="020F0302020204030204" pitchFamily="34" charset="0"/>
              </a:rPr>
              <a:t>Faster and more accurate processing led to </a:t>
            </a:r>
            <a:r>
              <a:rPr lang="en-US" sz="1100" b="1">
                <a:effectLst/>
                <a:latin typeface="Calibri Light" panose="020F0302020204030204" pitchFamily="34" charset="0"/>
                <a:ea typeface="Calibri Light" panose="020F0302020204030204" pitchFamily="34" charset="0"/>
                <a:cs typeface="Calibri Light" panose="020F0302020204030204" pitchFamily="34" charset="0"/>
              </a:rPr>
              <a:t>improved customer satisfaction by 60%.</a:t>
            </a:r>
          </a:p>
        </p:txBody>
      </p:sp>
    </p:spTree>
    <p:extLst>
      <p:ext uri="{BB962C8B-B14F-4D97-AF65-F5344CB8AC3E}">
        <p14:creationId xmlns:p14="http://schemas.microsoft.com/office/powerpoint/2010/main" val="40713169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8">
            <a:extLst>
              <a:ext uri="{FF2B5EF4-FFF2-40B4-BE49-F238E27FC236}">
                <a16:creationId xmlns:a16="http://schemas.microsoft.com/office/drawing/2014/main" id="{96B6A092-2FD2-0832-3375-65145B01F46B}"/>
              </a:ext>
            </a:extLst>
          </p:cNvPr>
          <p:cNvSpPr txBox="1">
            <a:spLocks/>
          </p:cNvSpPr>
          <p:nvPr/>
        </p:nvSpPr>
        <p:spPr>
          <a:xfrm>
            <a:off x="3051156" y="1924655"/>
            <a:ext cx="5971237" cy="1401677"/>
          </a:xfrm>
          <a:prstGeom prst="rect">
            <a:avLst/>
          </a:prstGeom>
        </p:spPr>
        <p:txBody>
          <a:bodyPr vert="horz" lIns="0" tIns="0" rIns="0" bIns="0" rtlCol="0">
            <a:noAutofit/>
          </a:bodyPr>
          <a:lstStyle>
            <a:lvl1pPr marL="112713" indent="-112713" algn="l" defTabSz="914400" rtl="0" eaLnBrk="1" latinLnBrk="0" hangingPunct="1">
              <a:lnSpc>
                <a:spcPct val="90000"/>
              </a:lnSpc>
              <a:spcBef>
                <a:spcPts val="200"/>
              </a:spcBef>
              <a:spcAft>
                <a:spcPts val="200"/>
              </a:spcAft>
              <a:buClr>
                <a:schemeClr val="accent3"/>
              </a:buClr>
              <a:buFont typeface="Arial" panose="020B0604020202020204" pitchFamily="34" charset="0"/>
              <a:buChar char="•"/>
              <a:defRPr sz="1100" kern="1200">
                <a:solidFill>
                  <a:schemeClr val="tx1"/>
                </a:solidFill>
                <a:latin typeface="+mj-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None/>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The insurer had requirement to completely own digital function by:</a:t>
            </a:r>
          </a:p>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Understanding business problems and ask</a:t>
            </a:r>
          </a:p>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Identify automation opportunities</a:t>
            </a:r>
          </a:p>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Develop automation pipeline and prioritize with business</a:t>
            </a:r>
          </a:p>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Propose solutions for new opportunities &amp; existing automations</a:t>
            </a:r>
          </a:p>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Prioritize automation related solutions</a:t>
            </a:r>
          </a:p>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Own production run, enhancements/bugs </a:t>
            </a:r>
          </a:p>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End to end project management</a:t>
            </a:r>
          </a:p>
        </p:txBody>
      </p:sp>
      <p:sp>
        <p:nvSpPr>
          <p:cNvPr id="14" name="Text Placeholder 13">
            <a:extLst>
              <a:ext uri="{FF2B5EF4-FFF2-40B4-BE49-F238E27FC236}">
                <a16:creationId xmlns:a16="http://schemas.microsoft.com/office/drawing/2014/main" id="{3CED3E8F-C193-7CBB-FFC9-1B798430080F}"/>
              </a:ext>
            </a:extLst>
          </p:cNvPr>
          <p:cNvSpPr>
            <a:spLocks noGrp="1"/>
          </p:cNvSpPr>
          <p:nvPr>
            <p:ph type="body" sz="quarter" idx="10"/>
          </p:nvPr>
        </p:nvSpPr>
        <p:spPr/>
        <p:txBody>
          <a:bodyPr/>
          <a:lstStyle/>
          <a:p>
            <a:r>
              <a:rPr lang="en-US" sz="3200" kern="0">
                <a:cs typeface="Calibri Light" panose="020F0302020204030204" pitchFamily="34" charset="0"/>
              </a:rPr>
              <a:t>Managed services </a:t>
            </a:r>
            <a:r>
              <a:rPr lang="en-US" sz="3200" kern="0" err="1">
                <a:cs typeface="Calibri Light" panose="020F0302020204030204" pitchFamily="34" charset="0"/>
              </a:rPr>
              <a:t>CoE</a:t>
            </a:r>
            <a:r>
              <a:rPr lang="en-US" sz="3200" kern="0">
                <a:cs typeface="Calibri Light" panose="020F0302020204030204" pitchFamily="34" charset="0"/>
              </a:rPr>
              <a:t> to support workflow and RPA based solutions</a:t>
            </a:r>
            <a:endParaRPr lang="en-US" sz="3200"/>
          </a:p>
        </p:txBody>
      </p:sp>
      <p:sp>
        <p:nvSpPr>
          <p:cNvPr id="15" name="Text Placeholder 14">
            <a:extLst>
              <a:ext uri="{FF2B5EF4-FFF2-40B4-BE49-F238E27FC236}">
                <a16:creationId xmlns:a16="http://schemas.microsoft.com/office/drawing/2014/main" id="{81E4AFE8-E5A9-B445-894A-2DD0455E291E}"/>
              </a:ext>
            </a:extLst>
          </p:cNvPr>
          <p:cNvSpPr>
            <a:spLocks noGrp="1"/>
          </p:cNvSpPr>
          <p:nvPr>
            <p:ph type="body" sz="quarter" idx="12"/>
          </p:nvPr>
        </p:nvSpPr>
        <p:spPr/>
        <p:txBody>
          <a:bodyPr/>
          <a:lstStyle/>
          <a:p>
            <a:r>
              <a:rPr lang="en-US" kern="0">
                <a:solidFill>
                  <a:schemeClr val="tx1"/>
                </a:solidFill>
                <a:latin typeface="+mn-lt"/>
              </a:rPr>
              <a:t>Enterprise Appian Implementation and Maintenance | Case Study 2 – Leading Insurer</a:t>
            </a:r>
          </a:p>
        </p:txBody>
      </p:sp>
      <p:sp>
        <p:nvSpPr>
          <p:cNvPr id="16" name="Text Placeholder 15">
            <a:extLst>
              <a:ext uri="{FF2B5EF4-FFF2-40B4-BE49-F238E27FC236}">
                <a16:creationId xmlns:a16="http://schemas.microsoft.com/office/drawing/2014/main" id="{2F655E60-D283-3B23-5AA4-8707985E99D8}"/>
              </a:ext>
            </a:extLst>
          </p:cNvPr>
          <p:cNvSpPr>
            <a:spLocks noGrp="1"/>
          </p:cNvSpPr>
          <p:nvPr>
            <p:ph type="body" sz="quarter" idx="13"/>
          </p:nvPr>
        </p:nvSpPr>
        <p:spPr/>
        <p:txBody>
          <a:bodyPr/>
          <a:lstStyle/>
          <a:p>
            <a:r>
              <a:rPr lang="en-US"/>
              <a:t>Client</a:t>
            </a:r>
          </a:p>
        </p:txBody>
      </p:sp>
      <p:sp>
        <p:nvSpPr>
          <p:cNvPr id="17" name="Text Placeholder 16">
            <a:extLst>
              <a:ext uri="{FF2B5EF4-FFF2-40B4-BE49-F238E27FC236}">
                <a16:creationId xmlns:a16="http://schemas.microsoft.com/office/drawing/2014/main" id="{7A6E5DB0-E987-8C9E-24B2-31DAAC2B0140}"/>
              </a:ext>
            </a:extLst>
          </p:cNvPr>
          <p:cNvSpPr>
            <a:spLocks noGrp="1"/>
          </p:cNvSpPr>
          <p:nvPr>
            <p:ph type="body" sz="quarter" idx="14"/>
          </p:nvPr>
        </p:nvSpPr>
        <p:spPr>
          <a:xfrm>
            <a:off x="461388" y="1924655"/>
            <a:ext cx="2196206" cy="282411"/>
          </a:xfrm>
        </p:spPr>
        <p:txBody>
          <a:bodyPr/>
          <a:lstStyle/>
          <a:p>
            <a:r>
              <a:rPr lang="en-US"/>
              <a:t>Leading Insurer</a:t>
            </a:r>
          </a:p>
        </p:txBody>
      </p:sp>
      <p:sp>
        <p:nvSpPr>
          <p:cNvPr id="18" name="Text Placeholder 17">
            <a:extLst>
              <a:ext uri="{FF2B5EF4-FFF2-40B4-BE49-F238E27FC236}">
                <a16:creationId xmlns:a16="http://schemas.microsoft.com/office/drawing/2014/main" id="{7EC34074-469D-FE33-195A-5CFC08A09D27}"/>
              </a:ext>
            </a:extLst>
          </p:cNvPr>
          <p:cNvSpPr>
            <a:spLocks noGrp="1"/>
          </p:cNvSpPr>
          <p:nvPr>
            <p:ph type="body" sz="quarter" idx="15"/>
          </p:nvPr>
        </p:nvSpPr>
        <p:spPr>
          <a:xfrm>
            <a:off x="456436" y="2402964"/>
            <a:ext cx="2201157" cy="282410"/>
          </a:xfrm>
        </p:spPr>
        <p:txBody>
          <a:bodyPr/>
          <a:lstStyle/>
          <a:p>
            <a:r>
              <a:rPr lang="en-US"/>
              <a:t>Client Challenges</a:t>
            </a:r>
          </a:p>
        </p:txBody>
      </p:sp>
      <p:sp>
        <p:nvSpPr>
          <p:cNvPr id="19" name="Text Placeholder 18">
            <a:extLst>
              <a:ext uri="{FF2B5EF4-FFF2-40B4-BE49-F238E27FC236}">
                <a16:creationId xmlns:a16="http://schemas.microsoft.com/office/drawing/2014/main" id="{7A29278A-8BA9-CDA6-D2E0-2A72B745C456}"/>
              </a:ext>
            </a:extLst>
          </p:cNvPr>
          <p:cNvSpPr>
            <a:spLocks noGrp="1"/>
          </p:cNvSpPr>
          <p:nvPr>
            <p:ph type="body" sz="quarter" idx="16"/>
          </p:nvPr>
        </p:nvSpPr>
        <p:spPr>
          <a:xfrm>
            <a:off x="461388" y="2761511"/>
            <a:ext cx="2201157" cy="2177413"/>
          </a:xfrm>
        </p:spPr>
        <p:txBody>
          <a:bodyPr/>
          <a:lstStyle/>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Existing applications were owned by incumbent vendor who did not maintain any documentation </a:t>
            </a:r>
          </a:p>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Unstable code/implementation. All automations required manual trigger (human intervention)</a:t>
            </a:r>
          </a:p>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Almost no exception handling leading to fragile Production </a:t>
            </a:r>
          </a:p>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Complex IT processes.  Requires approval from IT owners for every small change. </a:t>
            </a:r>
          </a:p>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Client IT lacks documentation &amp; understanding of processes</a:t>
            </a:r>
          </a:p>
        </p:txBody>
      </p:sp>
      <p:sp>
        <p:nvSpPr>
          <p:cNvPr id="20" name="Text Placeholder 19">
            <a:extLst>
              <a:ext uri="{FF2B5EF4-FFF2-40B4-BE49-F238E27FC236}">
                <a16:creationId xmlns:a16="http://schemas.microsoft.com/office/drawing/2014/main" id="{5989208A-EEFC-A3ED-19A8-46742521DE5C}"/>
              </a:ext>
            </a:extLst>
          </p:cNvPr>
          <p:cNvSpPr>
            <a:spLocks noGrp="1"/>
          </p:cNvSpPr>
          <p:nvPr>
            <p:ph type="body" sz="quarter" idx="17"/>
          </p:nvPr>
        </p:nvSpPr>
        <p:spPr>
          <a:xfrm>
            <a:off x="3054221" y="1570034"/>
            <a:ext cx="2975104" cy="282410"/>
          </a:xfrm>
        </p:spPr>
        <p:txBody>
          <a:bodyPr/>
          <a:lstStyle/>
          <a:p>
            <a:r>
              <a:rPr lang="en-US"/>
              <a:t>Engagement Objectives</a:t>
            </a:r>
          </a:p>
        </p:txBody>
      </p:sp>
      <p:sp>
        <p:nvSpPr>
          <p:cNvPr id="6" name="TextBox 5">
            <a:extLst>
              <a:ext uri="{FF2B5EF4-FFF2-40B4-BE49-F238E27FC236}">
                <a16:creationId xmlns:a16="http://schemas.microsoft.com/office/drawing/2014/main" id="{1DF09DB5-D4F6-3EA0-6BD5-129D2FA50B2F}"/>
              </a:ext>
            </a:extLst>
          </p:cNvPr>
          <p:cNvSpPr txBox="1"/>
          <p:nvPr/>
        </p:nvSpPr>
        <p:spPr>
          <a:xfrm>
            <a:off x="9252212" y="1852444"/>
            <a:ext cx="2834640" cy="909068"/>
          </a:xfrm>
          <a:prstGeom prst="rect">
            <a:avLst/>
          </a:prstGeom>
          <a:noFill/>
        </p:spPr>
        <p:txBody>
          <a:bodyPr wrap="square" lIns="0" rIns="0" rtlCol="0" anchor="t" anchorCtr="0">
            <a:noAutofit/>
          </a:bodyPr>
          <a:lstStyle/>
          <a:p>
            <a:pPr marL="112713" marR="0" lvl="0" indent="-112713" algn="l" defTabSz="914400" rtl="0" eaLnBrk="1" fontAlgn="auto" latinLnBrk="0" hangingPunct="1">
              <a:lnSpc>
                <a:spcPct val="90000"/>
              </a:lnSpc>
              <a:spcBef>
                <a:spcPts val="200"/>
              </a:spcBef>
              <a:spcAft>
                <a:spcPts val="200"/>
              </a:spcAft>
              <a:buClr>
                <a:srgbClr val="FB4D0A"/>
              </a:buClr>
              <a:buSzTx/>
              <a:buFont typeface="Arial" panose="020B0604020202020204" pitchFamily="34" charset="0"/>
              <a:buChar char="•"/>
              <a:tabLst/>
              <a:defRPr/>
            </a:pPr>
            <a:r>
              <a:rPr kumimoji="0" lang="en-US" sz="1100" b="1" i="0" u="none" strike="noStrike" kern="1200" cap="none" spc="0" normalizeH="0" baseline="0" noProof="0">
                <a:ln>
                  <a:noFill/>
                </a:ln>
                <a:solidFill>
                  <a:srgbClr val="FB4D0A"/>
                </a:solidFill>
                <a:effectLst/>
                <a:uLnTx/>
                <a:uFillTx/>
                <a:latin typeface="Calibri" panose="020F0502020204030204"/>
                <a:ea typeface="+mn-ea"/>
                <a:cs typeface="+mn-cs"/>
              </a:rPr>
              <a:t>50% </a:t>
            </a: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less dependency on Client SMEs</a:t>
            </a:r>
          </a:p>
          <a:p>
            <a:pPr marL="112713" marR="0" lvl="0" indent="-112713" algn="l" defTabSz="914400" rtl="0" eaLnBrk="1" fontAlgn="auto" latinLnBrk="0" hangingPunct="1">
              <a:lnSpc>
                <a:spcPct val="90000"/>
              </a:lnSpc>
              <a:spcBef>
                <a:spcPts val="200"/>
              </a:spcBef>
              <a:spcAft>
                <a:spcPts val="200"/>
              </a:spcAft>
              <a:buClr>
                <a:srgbClr val="FB4D0A"/>
              </a:buClr>
              <a:buSzTx/>
              <a:buFont typeface="Arial" panose="020B0604020202020204" pitchFamily="34" charset="0"/>
              <a:buChar char="•"/>
              <a:tabLst/>
              <a:defRPr/>
            </a:pPr>
            <a:r>
              <a:rPr kumimoji="0" lang="en-US" sz="1100" b="1" i="0" u="none" strike="noStrike" kern="1200" cap="none" spc="0" normalizeH="0" baseline="0" noProof="0">
                <a:ln>
                  <a:noFill/>
                </a:ln>
                <a:solidFill>
                  <a:srgbClr val="FB4D0A"/>
                </a:solidFill>
                <a:effectLst/>
                <a:uLnTx/>
                <a:uFillTx/>
                <a:latin typeface="Calibri" panose="020F0502020204030204"/>
                <a:ea typeface="+mn-ea"/>
                <a:cs typeface="+mn-cs"/>
              </a:rPr>
              <a:t>70% </a:t>
            </a: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more stable production</a:t>
            </a:r>
          </a:p>
          <a:p>
            <a:pPr marL="112713" marR="0" lvl="0" indent="-112713" algn="l" defTabSz="914400" rtl="0" eaLnBrk="1" fontAlgn="auto" latinLnBrk="0" hangingPunct="1">
              <a:lnSpc>
                <a:spcPct val="90000"/>
              </a:lnSpc>
              <a:spcBef>
                <a:spcPts val="200"/>
              </a:spcBef>
              <a:spcAft>
                <a:spcPts val="200"/>
              </a:spcAft>
              <a:buClr>
                <a:srgbClr val="FB4D0A"/>
              </a:buClr>
              <a:buSzTx/>
              <a:buFont typeface="Arial" panose="020B0604020202020204" pitchFamily="34" charset="0"/>
              <a:buChar char="•"/>
              <a:tabLst/>
              <a:defRPr/>
            </a:pPr>
            <a:r>
              <a:rPr kumimoji="0" lang="en-US" sz="1100" b="1" i="0" u="none" strike="noStrike" kern="1200" cap="none" spc="0" normalizeH="0" baseline="0" noProof="0">
                <a:ln>
                  <a:noFill/>
                </a:ln>
                <a:solidFill>
                  <a:srgbClr val="FB4D0A"/>
                </a:solidFill>
                <a:effectLst/>
                <a:uLnTx/>
                <a:uFillTx/>
                <a:latin typeface="Calibri" panose="020F0502020204030204"/>
                <a:ea typeface="+mn-ea"/>
                <a:cs typeface="+mn-cs"/>
              </a:rPr>
              <a:t>40% </a:t>
            </a: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improved resolution turn around time</a:t>
            </a:r>
          </a:p>
        </p:txBody>
      </p:sp>
      <p:sp>
        <p:nvSpPr>
          <p:cNvPr id="78" name="Text Placeholder 23">
            <a:extLst>
              <a:ext uri="{FF2B5EF4-FFF2-40B4-BE49-F238E27FC236}">
                <a16:creationId xmlns:a16="http://schemas.microsoft.com/office/drawing/2014/main" id="{A4362AD2-F9A3-7C54-2206-47DC8241154B}"/>
              </a:ext>
            </a:extLst>
          </p:cNvPr>
          <p:cNvSpPr txBox="1">
            <a:spLocks/>
          </p:cNvSpPr>
          <p:nvPr/>
        </p:nvSpPr>
        <p:spPr>
          <a:xfrm>
            <a:off x="9252212" y="1570034"/>
            <a:ext cx="2677207" cy="28241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tx2"/>
              </a:buClr>
              <a:buFontTx/>
              <a:buNone/>
              <a:defRPr sz="1600" b="1" kern="1200">
                <a:solidFill>
                  <a:schemeClr val="tx2"/>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a:ea typeface="+mn-ea"/>
                <a:cs typeface="+mn-cs"/>
              </a:rPr>
              <a:t>Outcomes</a:t>
            </a:r>
          </a:p>
        </p:txBody>
      </p:sp>
      <p:sp>
        <p:nvSpPr>
          <p:cNvPr id="10" name="Text Placeholder 21">
            <a:extLst>
              <a:ext uri="{FF2B5EF4-FFF2-40B4-BE49-F238E27FC236}">
                <a16:creationId xmlns:a16="http://schemas.microsoft.com/office/drawing/2014/main" id="{EDCE3241-9C1C-820F-44F7-FCEEBC25586F}"/>
              </a:ext>
            </a:extLst>
          </p:cNvPr>
          <p:cNvSpPr txBox="1">
            <a:spLocks/>
          </p:cNvSpPr>
          <p:nvPr/>
        </p:nvSpPr>
        <p:spPr>
          <a:xfrm>
            <a:off x="3051156" y="3706883"/>
            <a:ext cx="2414504" cy="28241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tx2"/>
              </a:buClr>
              <a:buFontTx/>
              <a:buNone/>
              <a:defRPr sz="1600" b="1" kern="1200">
                <a:solidFill>
                  <a:schemeClr val="accent3"/>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a:ea typeface="+mn-ea"/>
                <a:cs typeface="+mn-cs"/>
              </a:rPr>
              <a:t>EXL Engagement</a:t>
            </a:r>
          </a:p>
        </p:txBody>
      </p:sp>
      <p:sp>
        <p:nvSpPr>
          <p:cNvPr id="11" name="Text Placeholder 18">
            <a:extLst>
              <a:ext uri="{FF2B5EF4-FFF2-40B4-BE49-F238E27FC236}">
                <a16:creationId xmlns:a16="http://schemas.microsoft.com/office/drawing/2014/main" id="{816ADCC2-CF62-0313-5B64-53061BCD58A6}"/>
              </a:ext>
            </a:extLst>
          </p:cNvPr>
          <p:cNvSpPr txBox="1">
            <a:spLocks/>
          </p:cNvSpPr>
          <p:nvPr/>
        </p:nvSpPr>
        <p:spPr>
          <a:xfrm>
            <a:off x="3051156" y="4064137"/>
            <a:ext cx="5971237" cy="2089071"/>
          </a:xfrm>
          <a:prstGeom prst="rect">
            <a:avLst/>
          </a:prstGeom>
        </p:spPr>
        <p:txBody>
          <a:bodyPr vert="horz" lIns="0" tIns="0" rIns="0" bIns="0" rtlCol="0">
            <a:noAutofit/>
          </a:bodyPr>
          <a:lstStyle>
            <a:lvl1pPr marL="112713" indent="-112713" algn="l" defTabSz="914400" rtl="0" eaLnBrk="1" latinLnBrk="0" hangingPunct="1">
              <a:lnSpc>
                <a:spcPct val="90000"/>
              </a:lnSpc>
              <a:spcBef>
                <a:spcPts val="200"/>
              </a:spcBef>
              <a:spcAft>
                <a:spcPts val="200"/>
              </a:spcAft>
              <a:buClr>
                <a:schemeClr val="accent3"/>
              </a:buClr>
              <a:buFont typeface="Arial" panose="020B0604020202020204" pitchFamily="34" charset="0"/>
              <a:buChar char="•"/>
              <a:defRPr sz="1100" kern="1200">
                <a:solidFill>
                  <a:schemeClr val="tx1"/>
                </a:solidFill>
                <a:latin typeface="+mj-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1" i="0" u="none" strike="noStrike" kern="1200" cap="none" spc="0" normalizeH="0" baseline="0" noProof="0">
                <a:ln>
                  <a:noFill/>
                </a:ln>
                <a:solidFill>
                  <a:srgbClr val="000000"/>
                </a:solidFill>
                <a:effectLst/>
                <a:uLnTx/>
                <a:uFillTx/>
                <a:latin typeface="Calibri Light" panose="020F0302020204030204"/>
                <a:ea typeface="+mn-ea"/>
                <a:cs typeface="+mn-cs"/>
              </a:rPr>
              <a:t>Transition:</a:t>
            </a: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 Successfully took transition of over 70 Insurance processes and 50+ automations. Identified and marked gaps in code, documentation, Application consolidation and optimization opportunity while taking transition</a:t>
            </a:r>
          </a:p>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1" i="0" u="none" strike="noStrike" kern="1200" cap="none" spc="0" normalizeH="0" baseline="0" noProof="0">
                <a:ln>
                  <a:noFill/>
                </a:ln>
                <a:solidFill>
                  <a:srgbClr val="000000"/>
                </a:solidFill>
                <a:effectLst/>
                <a:uLnTx/>
                <a:uFillTx/>
                <a:latin typeface="Calibri Light" panose="020F0302020204030204"/>
                <a:ea typeface="+mn-ea"/>
                <a:cs typeface="+mn-cs"/>
              </a:rPr>
              <a:t>Feature teams:</a:t>
            </a: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 Feature teams formed and deployed for each business functions to support and develop applications across multiple automation lever like RPA, Workflow, Power BI and Python</a:t>
            </a:r>
          </a:p>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1" i="0" u="none" strike="noStrike" kern="1200" cap="none" spc="0" normalizeH="0" baseline="0" noProof="0">
                <a:ln>
                  <a:noFill/>
                </a:ln>
                <a:solidFill>
                  <a:srgbClr val="000000"/>
                </a:solidFill>
                <a:effectLst/>
                <a:uLnTx/>
                <a:uFillTx/>
                <a:latin typeface="Calibri Light" panose="020F0302020204030204"/>
                <a:ea typeface="+mn-ea"/>
                <a:cs typeface="+mn-cs"/>
              </a:rPr>
              <a:t>Documentation:</a:t>
            </a: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 Developed Process documents &amp; production manual while taking transition</a:t>
            </a:r>
          </a:p>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Project Management: Configured DevOps for better tracking and  end to end project management </a:t>
            </a:r>
          </a:p>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1" i="0" u="none" strike="noStrike" kern="1200" cap="none" spc="0" normalizeH="0" baseline="0" noProof="0">
                <a:ln>
                  <a:noFill/>
                </a:ln>
                <a:solidFill>
                  <a:srgbClr val="000000"/>
                </a:solidFill>
                <a:effectLst/>
                <a:uLnTx/>
                <a:uFillTx/>
                <a:latin typeface="Calibri Light" panose="020F0302020204030204"/>
                <a:ea typeface="+mn-ea"/>
                <a:cs typeface="+mn-cs"/>
              </a:rPr>
              <a:t>Digital Framework:</a:t>
            </a: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 Deployed best practices for better documentation, and streamlining end to end project delivery</a:t>
            </a:r>
          </a:p>
          <a:p>
            <a:pPr marL="112713" marR="0" lvl="0" indent="-112713" algn="l" defTabSz="914400" rtl="0" eaLnBrk="1" fontAlgn="auto" latinLnBrk="0" hangingPunct="1">
              <a:lnSpc>
                <a:spcPct val="90000"/>
              </a:lnSpc>
              <a:spcBef>
                <a:spcPts val="200"/>
              </a:spcBef>
              <a:spcAft>
                <a:spcPts val="200"/>
              </a:spcAft>
              <a:buClr>
                <a:srgbClr val="005071"/>
              </a:buClr>
              <a:buSzTx/>
              <a:buFont typeface="Arial" panose="020B0604020202020204" pitchFamily="34" charset="0"/>
              <a:buChar char="•"/>
              <a:tabLst/>
              <a:defRPr/>
            </a:pPr>
            <a:r>
              <a:rPr kumimoji="0" lang="en-US" sz="1100" b="1" i="0" u="none" strike="noStrike" kern="1200" cap="none" spc="0" normalizeH="0" baseline="0" noProof="0">
                <a:ln>
                  <a:noFill/>
                </a:ln>
                <a:solidFill>
                  <a:srgbClr val="000000"/>
                </a:solidFill>
                <a:effectLst/>
                <a:uLnTx/>
                <a:uFillTx/>
                <a:latin typeface="Calibri Light" panose="020F0302020204030204"/>
                <a:ea typeface="+mn-ea"/>
                <a:cs typeface="+mn-cs"/>
              </a:rPr>
              <a:t>Production Stabilization:</a:t>
            </a: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 Analysis of existing processes to optimize production run and identify gaps in production code.  Configured and enabled Audit logs, enhanced exception handling for better issue resolution. </a:t>
            </a:r>
          </a:p>
        </p:txBody>
      </p:sp>
      <p:sp>
        <p:nvSpPr>
          <p:cNvPr id="2" name="Text Placeholder 23">
            <a:extLst>
              <a:ext uri="{FF2B5EF4-FFF2-40B4-BE49-F238E27FC236}">
                <a16:creationId xmlns:a16="http://schemas.microsoft.com/office/drawing/2014/main" id="{337B3364-6414-4872-EB12-A7A55DE4D908}"/>
              </a:ext>
            </a:extLst>
          </p:cNvPr>
          <p:cNvSpPr txBox="1">
            <a:spLocks/>
          </p:cNvSpPr>
          <p:nvPr/>
        </p:nvSpPr>
        <p:spPr>
          <a:xfrm>
            <a:off x="9252212" y="3706313"/>
            <a:ext cx="2760985" cy="28241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tx2"/>
              </a:buClr>
              <a:buFontTx/>
              <a:buNone/>
              <a:defRPr sz="1600" b="1" kern="1200">
                <a:solidFill>
                  <a:schemeClr val="tx2"/>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a:ea typeface="+mn-ea"/>
                <a:cs typeface="+mn-cs"/>
              </a:rPr>
              <a:t>Client VOC</a:t>
            </a:r>
          </a:p>
        </p:txBody>
      </p:sp>
      <p:sp>
        <p:nvSpPr>
          <p:cNvPr id="3" name="TextBox 2">
            <a:extLst>
              <a:ext uri="{FF2B5EF4-FFF2-40B4-BE49-F238E27FC236}">
                <a16:creationId xmlns:a16="http://schemas.microsoft.com/office/drawing/2014/main" id="{74F9D9EB-008E-0227-FAE1-7B746C741CEA}"/>
              </a:ext>
            </a:extLst>
          </p:cNvPr>
          <p:cNvSpPr txBox="1"/>
          <p:nvPr/>
        </p:nvSpPr>
        <p:spPr>
          <a:xfrm>
            <a:off x="9252212" y="4096489"/>
            <a:ext cx="2700302" cy="1277273"/>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“Our Team was eloquent to suggest that they were thrilled and elated to work with EXL Automation team, and that they were pleasantly surprised about the pace at which the automations are delivered by EXL when compared to Major Organizations of the Industry”</a:t>
            </a:r>
          </a:p>
        </p:txBody>
      </p:sp>
    </p:spTree>
    <p:extLst>
      <p:ext uri="{BB962C8B-B14F-4D97-AF65-F5344CB8AC3E}">
        <p14:creationId xmlns:p14="http://schemas.microsoft.com/office/powerpoint/2010/main" val="30382211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22F20C45-6F86-42EB-7CE6-E5AEA0C93C79}"/>
              </a:ext>
            </a:extLst>
          </p:cNvPr>
          <p:cNvSpPr txBox="1"/>
          <p:nvPr/>
        </p:nvSpPr>
        <p:spPr>
          <a:xfrm>
            <a:off x="9168434" y="1855648"/>
            <a:ext cx="2834640" cy="161582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B4D0A"/>
                </a:solidFill>
                <a:effectLst/>
                <a:uLnTx/>
                <a:uFillTx/>
                <a:latin typeface="Calibri" panose="020F0502020204030204"/>
                <a:ea typeface="+mn-ea"/>
                <a:cs typeface="+mn-cs"/>
              </a:rPr>
              <a:t>20%+ OPEX Reduction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Through Digital Applications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B4D0A"/>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B4D0A"/>
                </a:solidFill>
                <a:effectLst/>
                <a:uLnTx/>
                <a:uFillTx/>
                <a:latin typeface="Calibri" panose="020F0502020204030204"/>
                <a:ea typeface="+mn-ea"/>
                <a:cs typeface="+mn-cs"/>
              </a:rPr>
              <a:t>30-70% Cycle Time Reduction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Highly automated and dynamic workflows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B4D0A"/>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B4D0A"/>
                </a:solidFill>
                <a:effectLst/>
                <a:uLnTx/>
                <a:uFillTx/>
                <a:latin typeface="Calibri" panose="020F0502020204030204"/>
                <a:ea typeface="+mn-ea"/>
                <a:cs typeface="+mn-cs"/>
              </a:rPr>
              <a:t>3 Months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Transition timeline to fully consolidate 300+ FTE operation</a:t>
            </a:r>
          </a:p>
        </p:txBody>
      </p:sp>
      <p:sp>
        <p:nvSpPr>
          <p:cNvPr id="14" name="Text Placeholder 13">
            <a:extLst>
              <a:ext uri="{FF2B5EF4-FFF2-40B4-BE49-F238E27FC236}">
                <a16:creationId xmlns:a16="http://schemas.microsoft.com/office/drawing/2014/main" id="{3CED3E8F-C193-7CBB-FFC9-1B798430080F}"/>
              </a:ext>
            </a:extLst>
          </p:cNvPr>
          <p:cNvSpPr>
            <a:spLocks noGrp="1"/>
          </p:cNvSpPr>
          <p:nvPr>
            <p:ph type="body" sz="quarter" idx="10"/>
          </p:nvPr>
        </p:nvSpPr>
        <p:spPr/>
        <p:txBody>
          <a:bodyPr/>
          <a:lstStyle/>
          <a:p>
            <a:r>
              <a:rPr lang="en-US" sz="2800" kern="0">
                <a:cs typeface="Calibri Light" panose="020F0302020204030204" pitchFamily="34" charset="0"/>
              </a:rPr>
              <a:t>Strategic transformation partner to develop Appian based enterprise apps</a:t>
            </a:r>
            <a:endParaRPr lang="en-US" sz="2800"/>
          </a:p>
        </p:txBody>
      </p:sp>
      <p:sp>
        <p:nvSpPr>
          <p:cNvPr id="15" name="Text Placeholder 14">
            <a:extLst>
              <a:ext uri="{FF2B5EF4-FFF2-40B4-BE49-F238E27FC236}">
                <a16:creationId xmlns:a16="http://schemas.microsoft.com/office/drawing/2014/main" id="{81E4AFE8-E5A9-B445-894A-2DD0455E291E}"/>
              </a:ext>
            </a:extLst>
          </p:cNvPr>
          <p:cNvSpPr>
            <a:spLocks noGrp="1"/>
          </p:cNvSpPr>
          <p:nvPr>
            <p:ph type="body" sz="quarter" idx="12"/>
          </p:nvPr>
        </p:nvSpPr>
        <p:spPr/>
        <p:txBody>
          <a:bodyPr/>
          <a:lstStyle/>
          <a:p>
            <a:r>
              <a:rPr lang="en-US" kern="0">
                <a:solidFill>
                  <a:schemeClr val="tx1"/>
                </a:solidFill>
                <a:latin typeface="+mn-lt"/>
              </a:rPr>
              <a:t>Enterprise Appian Implementation and Maintenance | Case Study 3 – Leading Land Title Insurer</a:t>
            </a:r>
          </a:p>
        </p:txBody>
      </p:sp>
      <p:sp>
        <p:nvSpPr>
          <p:cNvPr id="16" name="Text Placeholder 15">
            <a:extLst>
              <a:ext uri="{FF2B5EF4-FFF2-40B4-BE49-F238E27FC236}">
                <a16:creationId xmlns:a16="http://schemas.microsoft.com/office/drawing/2014/main" id="{2F655E60-D283-3B23-5AA4-8707985E99D8}"/>
              </a:ext>
            </a:extLst>
          </p:cNvPr>
          <p:cNvSpPr>
            <a:spLocks noGrp="1"/>
          </p:cNvSpPr>
          <p:nvPr>
            <p:ph type="body" sz="quarter" idx="13"/>
          </p:nvPr>
        </p:nvSpPr>
        <p:spPr/>
        <p:txBody>
          <a:bodyPr/>
          <a:lstStyle/>
          <a:p>
            <a:r>
              <a:rPr lang="en-US"/>
              <a:t>Client</a:t>
            </a:r>
          </a:p>
        </p:txBody>
      </p:sp>
      <p:sp>
        <p:nvSpPr>
          <p:cNvPr id="17" name="Text Placeholder 16">
            <a:extLst>
              <a:ext uri="{FF2B5EF4-FFF2-40B4-BE49-F238E27FC236}">
                <a16:creationId xmlns:a16="http://schemas.microsoft.com/office/drawing/2014/main" id="{7A6E5DB0-E987-8C9E-24B2-31DAAC2B0140}"/>
              </a:ext>
            </a:extLst>
          </p:cNvPr>
          <p:cNvSpPr>
            <a:spLocks noGrp="1"/>
          </p:cNvSpPr>
          <p:nvPr>
            <p:ph type="body" sz="quarter" idx="14"/>
          </p:nvPr>
        </p:nvSpPr>
        <p:spPr>
          <a:xfrm>
            <a:off x="461388" y="1927984"/>
            <a:ext cx="2196206" cy="282411"/>
          </a:xfrm>
        </p:spPr>
        <p:txBody>
          <a:bodyPr/>
          <a:lstStyle/>
          <a:p>
            <a:r>
              <a:rPr lang="en-US" sz="1600"/>
              <a:t>Leading Land Title Insurer</a:t>
            </a:r>
          </a:p>
        </p:txBody>
      </p:sp>
      <p:sp>
        <p:nvSpPr>
          <p:cNvPr id="18" name="Text Placeholder 17">
            <a:extLst>
              <a:ext uri="{FF2B5EF4-FFF2-40B4-BE49-F238E27FC236}">
                <a16:creationId xmlns:a16="http://schemas.microsoft.com/office/drawing/2014/main" id="{7EC34074-469D-FE33-195A-5CFC08A09D27}"/>
              </a:ext>
            </a:extLst>
          </p:cNvPr>
          <p:cNvSpPr>
            <a:spLocks noGrp="1"/>
          </p:cNvSpPr>
          <p:nvPr>
            <p:ph type="body" sz="quarter" idx="15"/>
          </p:nvPr>
        </p:nvSpPr>
        <p:spPr>
          <a:xfrm>
            <a:off x="456436" y="2285935"/>
            <a:ext cx="2201157" cy="282410"/>
          </a:xfrm>
        </p:spPr>
        <p:txBody>
          <a:bodyPr/>
          <a:lstStyle/>
          <a:p>
            <a:r>
              <a:rPr lang="en-US"/>
              <a:t>Strategic Objectives</a:t>
            </a:r>
          </a:p>
        </p:txBody>
      </p:sp>
      <p:sp>
        <p:nvSpPr>
          <p:cNvPr id="19" name="Text Placeholder 18">
            <a:extLst>
              <a:ext uri="{FF2B5EF4-FFF2-40B4-BE49-F238E27FC236}">
                <a16:creationId xmlns:a16="http://schemas.microsoft.com/office/drawing/2014/main" id="{7A29278A-8BA9-CDA6-D2E0-2A72B745C456}"/>
              </a:ext>
            </a:extLst>
          </p:cNvPr>
          <p:cNvSpPr>
            <a:spLocks noGrp="1"/>
          </p:cNvSpPr>
          <p:nvPr>
            <p:ph type="body" sz="quarter" idx="16"/>
          </p:nvPr>
        </p:nvSpPr>
        <p:spPr>
          <a:xfrm>
            <a:off x="461388" y="2643885"/>
            <a:ext cx="2201157" cy="1549231"/>
          </a:xfrm>
        </p:spPr>
        <p:txBody>
          <a:bodyPr/>
          <a:lstStyle/>
          <a:p>
            <a:pPr marL="171450" indent="-171450">
              <a:lnSpc>
                <a:spcPts val="1600"/>
              </a:lnSpc>
              <a:buClr>
                <a:srgbClr val="FF6503"/>
              </a:buClr>
              <a:buFont typeface="Arial" panose="020B0604020202020204" pitchFamily="34" charset="0"/>
              <a:buChar char="•"/>
              <a:defRPr/>
            </a:pPr>
            <a:r>
              <a:rPr lang="en-US">
                <a:solidFill>
                  <a:srgbClr val="000000"/>
                </a:solidFill>
                <a:latin typeface="Calibri Light" panose="020F0302020204030204"/>
              </a:rPr>
              <a:t>Build highly scalable operating model to cope with cyclical nature of title business</a:t>
            </a:r>
          </a:p>
          <a:p>
            <a:pPr marL="171450" indent="-171450">
              <a:lnSpc>
                <a:spcPts val="1600"/>
              </a:lnSpc>
              <a:buClr>
                <a:srgbClr val="FF6503"/>
              </a:buClr>
              <a:buFont typeface="Arial" panose="020B0604020202020204" pitchFamily="34" charset="0"/>
              <a:buChar char="•"/>
              <a:defRPr/>
            </a:pPr>
            <a:r>
              <a:rPr lang="en-US">
                <a:solidFill>
                  <a:srgbClr val="000000"/>
                </a:solidFill>
                <a:latin typeface="Calibri Light" panose="020F0302020204030204"/>
              </a:rPr>
              <a:t>Explore new revenue streams</a:t>
            </a:r>
          </a:p>
          <a:p>
            <a:pPr marL="171450" indent="-171450">
              <a:lnSpc>
                <a:spcPts val="1600"/>
              </a:lnSpc>
              <a:buClr>
                <a:srgbClr val="FF6503"/>
              </a:buClr>
              <a:buFont typeface="Arial" panose="020B0604020202020204" pitchFamily="34" charset="0"/>
              <a:buChar char="•"/>
              <a:defRPr/>
            </a:pPr>
            <a:r>
              <a:rPr lang="en-US">
                <a:solidFill>
                  <a:srgbClr val="000000"/>
                </a:solidFill>
                <a:latin typeface="Calibri Light" panose="020F0302020204030204"/>
              </a:rPr>
              <a:t>Become an innovation leader in the title space and enhance market share</a:t>
            </a:r>
          </a:p>
        </p:txBody>
      </p:sp>
      <p:sp>
        <p:nvSpPr>
          <p:cNvPr id="20" name="Text Placeholder 19">
            <a:extLst>
              <a:ext uri="{FF2B5EF4-FFF2-40B4-BE49-F238E27FC236}">
                <a16:creationId xmlns:a16="http://schemas.microsoft.com/office/drawing/2014/main" id="{5989208A-EEFC-A3ED-19A8-46742521DE5C}"/>
              </a:ext>
            </a:extLst>
          </p:cNvPr>
          <p:cNvSpPr>
            <a:spLocks noGrp="1"/>
          </p:cNvSpPr>
          <p:nvPr>
            <p:ph type="body" sz="quarter" idx="17"/>
          </p:nvPr>
        </p:nvSpPr>
        <p:spPr>
          <a:xfrm>
            <a:off x="3054221" y="1570034"/>
            <a:ext cx="2975104" cy="282410"/>
          </a:xfrm>
        </p:spPr>
        <p:txBody>
          <a:bodyPr/>
          <a:lstStyle/>
          <a:p>
            <a:r>
              <a:rPr lang="en-US"/>
              <a:t>Engagement Objectives</a:t>
            </a:r>
          </a:p>
        </p:txBody>
      </p:sp>
      <p:sp>
        <p:nvSpPr>
          <p:cNvPr id="22" name="Text Placeholder 21">
            <a:extLst>
              <a:ext uri="{FF2B5EF4-FFF2-40B4-BE49-F238E27FC236}">
                <a16:creationId xmlns:a16="http://schemas.microsoft.com/office/drawing/2014/main" id="{2D768661-85FC-F92E-B6D9-E2728FF65915}"/>
              </a:ext>
            </a:extLst>
          </p:cNvPr>
          <p:cNvSpPr>
            <a:spLocks noGrp="1"/>
          </p:cNvSpPr>
          <p:nvPr>
            <p:ph type="body" sz="quarter" idx="19"/>
          </p:nvPr>
        </p:nvSpPr>
        <p:spPr>
          <a:xfrm>
            <a:off x="3059234" y="2690567"/>
            <a:ext cx="2414504" cy="282410"/>
          </a:xfrm>
        </p:spPr>
        <p:txBody>
          <a:bodyPr/>
          <a:lstStyle/>
          <a:p>
            <a:r>
              <a:rPr lang="en-US"/>
              <a:t>EXL Engagement</a:t>
            </a:r>
          </a:p>
        </p:txBody>
      </p:sp>
      <p:sp>
        <p:nvSpPr>
          <p:cNvPr id="2" name="Text Placeholder 17">
            <a:extLst>
              <a:ext uri="{FF2B5EF4-FFF2-40B4-BE49-F238E27FC236}">
                <a16:creationId xmlns:a16="http://schemas.microsoft.com/office/drawing/2014/main" id="{16AA89B6-CA0D-0C12-8523-6550FA1D607D}"/>
              </a:ext>
            </a:extLst>
          </p:cNvPr>
          <p:cNvSpPr txBox="1">
            <a:spLocks/>
          </p:cNvSpPr>
          <p:nvPr/>
        </p:nvSpPr>
        <p:spPr>
          <a:xfrm>
            <a:off x="461388" y="4268656"/>
            <a:ext cx="2201157" cy="28241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tx2"/>
              </a:buClr>
              <a:buFontTx/>
              <a:buNone/>
              <a:defRPr sz="1600" b="1" kern="1200">
                <a:solidFill>
                  <a:schemeClr val="accent3"/>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a:ea typeface="+mn-ea"/>
                <a:cs typeface="+mn-cs"/>
              </a:rPr>
              <a:t>Key Challenges</a:t>
            </a:r>
          </a:p>
        </p:txBody>
      </p:sp>
      <p:sp>
        <p:nvSpPr>
          <p:cNvPr id="3" name="Text Placeholder 18">
            <a:extLst>
              <a:ext uri="{FF2B5EF4-FFF2-40B4-BE49-F238E27FC236}">
                <a16:creationId xmlns:a16="http://schemas.microsoft.com/office/drawing/2014/main" id="{7DC8A477-06CD-55E6-BBDE-EF24CBB5A96D}"/>
              </a:ext>
            </a:extLst>
          </p:cNvPr>
          <p:cNvSpPr txBox="1">
            <a:spLocks/>
          </p:cNvSpPr>
          <p:nvPr/>
        </p:nvSpPr>
        <p:spPr>
          <a:xfrm>
            <a:off x="456435" y="4626606"/>
            <a:ext cx="2201157" cy="1549231"/>
          </a:xfrm>
          <a:prstGeom prst="rect">
            <a:avLst/>
          </a:prstGeom>
        </p:spPr>
        <p:txBody>
          <a:bodyPr vert="horz" lIns="0" tIns="0" rIns="0" bIns="0" rtlCol="0">
            <a:noAutofit/>
          </a:bodyPr>
          <a:lstStyle>
            <a:lvl1pPr marL="112713" indent="-112713" algn="l" defTabSz="914400" rtl="0" eaLnBrk="1" latinLnBrk="0" hangingPunct="1">
              <a:lnSpc>
                <a:spcPct val="90000"/>
              </a:lnSpc>
              <a:spcBef>
                <a:spcPts val="200"/>
              </a:spcBef>
              <a:spcAft>
                <a:spcPts val="200"/>
              </a:spcAft>
              <a:buClr>
                <a:schemeClr val="accent3"/>
              </a:buClr>
              <a:buFont typeface="Arial" panose="020B0604020202020204" pitchFamily="34" charset="0"/>
              <a:buChar char="•"/>
              <a:defRPr sz="1100" kern="1200">
                <a:solidFill>
                  <a:schemeClr val="tx1"/>
                </a:solidFill>
                <a:latin typeface="+mj-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marR="0" lvl="0" indent="-171450" algn="l" defTabSz="914400" rtl="0" eaLnBrk="1" fontAlgn="auto" latinLnBrk="0" hangingPunct="1">
              <a:lnSpc>
                <a:spcPts val="1600"/>
              </a:lnSpc>
              <a:spcBef>
                <a:spcPts val="200"/>
              </a:spcBef>
              <a:spcAft>
                <a:spcPts val="200"/>
              </a:spcAft>
              <a:buClr>
                <a:srgbClr val="FF6503"/>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Legacy application footprint, unable to support aggressive growth plans</a:t>
            </a:r>
          </a:p>
          <a:p>
            <a:pPr marL="171450" marR="0" lvl="0" indent="-171450" algn="l" defTabSz="914400" rtl="0" eaLnBrk="1" fontAlgn="auto" latinLnBrk="0" hangingPunct="1">
              <a:lnSpc>
                <a:spcPts val="1600"/>
              </a:lnSpc>
              <a:spcBef>
                <a:spcPts val="200"/>
              </a:spcBef>
              <a:spcAft>
                <a:spcPts val="200"/>
              </a:spcAft>
              <a:buClr>
                <a:srgbClr val="FF6503"/>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Manual and Paper intensive processes</a:t>
            </a:r>
          </a:p>
          <a:p>
            <a:pPr marL="171450" marR="0" lvl="0" indent="-171450" algn="l" defTabSz="914400" rtl="0" eaLnBrk="1" fontAlgn="auto" latinLnBrk="0" hangingPunct="1">
              <a:lnSpc>
                <a:spcPts val="1600"/>
              </a:lnSpc>
              <a:spcBef>
                <a:spcPts val="200"/>
              </a:spcBef>
              <a:spcAft>
                <a:spcPts val="200"/>
              </a:spcAft>
              <a:buClr>
                <a:srgbClr val="FF6503"/>
              </a:buClr>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Traditional </a:t>
            </a:r>
            <a:r>
              <a:rPr kumimoji="0" lang="en-US" sz="1100" b="0" i="0" u="none" strike="noStrike" kern="1200" cap="none" spc="0" normalizeH="0" baseline="0" noProof="0" err="1">
                <a:ln>
                  <a:noFill/>
                </a:ln>
                <a:solidFill>
                  <a:srgbClr val="000000"/>
                </a:solidFill>
                <a:effectLst/>
                <a:uLnTx/>
                <a:uFillTx/>
                <a:latin typeface="Calibri Light" panose="020F0302020204030204"/>
                <a:ea typeface="+mn-ea"/>
                <a:cs typeface="+mn-cs"/>
              </a:rPr>
              <a:t>Human:OS</a:t>
            </a: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 – more resources required to handle volume surge</a:t>
            </a:r>
          </a:p>
        </p:txBody>
      </p:sp>
      <p:sp>
        <p:nvSpPr>
          <p:cNvPr id="78" name="Text Placeholder 23">
            <a:extLst>
              <a:ext uri="{FF2B5EF4-FFF2-40B4-BE49-F238E27FC236}">
                <a16:creationId xmlns:a16="http://schemas.microsoft.com/office/drawing/2014/main" id="{A4362AD2-F9A3-7C54-2206-47DC8241154B}"/>
              </a:ext>
            </a:extLst>
          </p:cNvPr>
          <p:cNvSpPr txBox="1">
            <a:spLocks/>
          </p:cNvSpPr>
          <p:nvPr/>
        </p:nvSpPr>
        <p:spPr>
          <a:xfrm>
            <a:off x="9252212" y="1570034"/>
            <a:ext cx="2677207" cy="28241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tx2"/>
              </a:buClr>
              <a:buFontTx/>
              <a:buNone/>
              <a:defRPr sz="1600" b="1" kern="1200">
                <a:solidFill>
                  <a:schemeClr val="tx2"/>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a:ea typeface="+mn-ea"/>
                <a:cs typeface="+mn-cs"/>
              </a:rPr>
              <a:t>Outcomes</a:t>
            </a:r>
          </a:p>
        </p:txBody>
      </p:sp>
      <p:grpSp>
        <p:nvGrpSpPr>
          <p:cNvPr id="30" name="Group 29">
            <a:extLst>
              <a:ext uri="{FF2B5EF4-FFF2-40B4-BE49-F238E27FC236}">
                <a16:creationId xmlns:a16="http://schemas.microsoft.com/office/drawing/2014/main" id="{AD1069B7-C37E-1A46-384C-7D5BAED17815}"/>
              </a:ext>
            </a:extLst>
          </p:cNvPr>
          <p:cNvGrpSpPr/>
          <p:nvPr/>
        </p:nvGrpSpPr>
        <p:grpSpPr>
          <a:xfrm>
            <a:off x="3045867" y="1924463"/>
            <a:ext cx="5966915" cy="667888"/>
            <a:chOff x="3056108" y="1939595"/>
            <a:chExt cx="5966915" cy="667888"/>
          </a:xfrm>
        </p:grpSpPr>
        <p:sp>
          <p:nvSpPr>
            <p:cNvPr id="5" name="Rounded Rectangle 30">
              <a:extLst>
                <a:ext uri="{FF2B5EF4-FFF2-40B4-BE49-F238E27FC236}">
                  <a16:creationId xmlns:a16="http://schemas.microsoft.com/office/drawing/2014/main" id="{D9BCBC21-80F6-5A1D-9FC3-C814B074AD98}"/>
                </a:ext>
              </a:extLst>
            </p:cNvPr>
            <p:cNvSpPr/>
            <p:nvPr/>
          </p:nvSpPr>
          <p:spPr>
            <a:xfrm>
              <a:off x="3056108" y="1992415"/>
              <a:ext cx="2834640" cy="615068"/>
            </a:xfrm>
            <a:prstGeom prst="roundRect">
              <a:avLst/>
            </a:prstGeom>
            <a:noFill/>
            <a:ln>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7475"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 Design, Develop, Integrate and Implement cloud-based apps for Agency Mgmt., Remittance and Claims</a:t>
              </a:r>
            </a:p>
          </p:txBody>
        </p:sp>
        <p:sp>
          <p:nvSpPr>
            <p:cNvPr id="7" name="Rounded Rectangle 31">
              <a:extLst>
                <a:ext uri="{FF2B5EF4-FFF2-40B4-BE49-F238E27FC236}">
                  <a16:creationId xmlns:a16="http://schemas.microsoft.com/office/drawing/2014/main" id="{AFC151A8-FEFC-966B-1F66-6C6A0CF856E6}"/>
                </a:ext>
              </a:extLst>
            </p:cNvPr>
            <p:cNvSpPr/>
            <p:nvPr/>
          </p:nvSpPr>
          <p:spPr>
            <a:xfrm>
              <a:off x="6188383" y="1992415"/>
              <a:ext cx="2834640" cy="615068"/>
            </a:xfrm>
            <a:prstGeom prst="roundRect">
              <a:avLst/>
            </a:prstGeom>
            <a:noFill/>
            <a:ln>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7475"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B4D0A"/>
                  </a:solidFill>
                  <a:effectLst/>
                  <a:uLnTx/>
                  <a:uFillTx/>
                  <a:latin typeface="Calibri Light" panose="020F0302020204030204"/>
                  <a:ea typeface="+mn-ea"/>
                  <a:cs typeface="+mn-cs"/>
                </a:rPr>
                <a:t>  </a:t>
              </a: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Consolidate Title services and Insurance operation from multiple partners into EXL’s offshore model</a:t>
              </a:r>
            </a:p>
          </p:txBody>
        </p:sp>
        <p:sp>
          <p:nvSpPr>
            <p:cNvPr id="8" name="Oval 7">
              <a:extLst>
                <a:ext uri="{FF2B5EF4-FFF2-40B4-BE49-F238E27FC236}">
                  <a16:creationId xmlns:a16="http://schemas.microsoft.com/office/drawing/2014/main" id="{61E66CD3-2531-B8B8-23F7-147418A43720}"/>
                </a:ext>
              </a:extLst>
            </p:cNvPr>
            <p:cNvSpPr/>
            <p:nvPr/>
          </p:nvSpPr>
          <p:spPr>
            <a:xfrm>
              <a:off x="3056108" y="1945844"/>
              <a:ext cx="274320" cy="274320"/>
            </a:xfrm>
            <a:prstGeom prst="ellipse">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rPr>
                <a:t>1</a:t>
              </a:r>
            </a:p>
          </p:txBody>
        </p:sp>
        <p:sp>
          <p:nvSpPr>
            <p:cNvPr id="9" name="Oval 8">
              <a:extLst>
                <a:ext uri="{FF2B5EF4-FFF2-40B4-BE49-F238E27FC236}">
                  <a16:creationId xmlns:a16="http://schemas.microsoft.com/office/drawing/2014/main" id="{8C86E197-C017-85B9-B926-72F5818CA563}"/>
                </a:ext>
              </a:extLst>
            </p:cNvPr>
            <p:cNvSpPr/>
            <p:nvPr/>
          </p:nvSpPr>
          <p:spPr>
            <a:xfrm>
              <a:off x="6188383" y="1939595"/>
              <a:ext cx="274320" cy="274320"/>
            </a:xfrm>
            <a:prstGeom prst="ellipse">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rPr>
                <a:t>2</a:t>
              </a:r>
            </a:p>
          </p:txBody>
        </p:sp>
      </p:grpSp>
      <p:grpSp>
        <p:nvGrpSpPr>
          <p:cNvPr id="10" name="Group 9">
            <a:extLst>
              <a:ext uri="{FF2B5EF4-FFF2-40B4-BE49-F238E27FC236}">
                <a16:creationId xmlns:a16="http://schemas.microsoft.com/office/drawing/2014/main" id="{60D1C98F-3275-A245-1B39-7C5EC91E2921}"/>
              </a:ext>
            </a:extLst>
          </p:cNvPr>
          <p:cNvGrpSpPr/>
          <p:nvPr/>
        </p:nvGrpSpPr>
        <p:grpSpPr>
          <a:xfrm>
            <a:off x="3054221" y="3070468"/>
            <a:ext cx="6012635" cy="1122648"/>
            <a:chOff x="3309908" y="2678029"/>
            <a:chExt cx="6012635" cy="1122648"/>
          </a:xfrm>
        </p:grpSpPr>
        <p:sp>
          <p:nvSpPr>
            <p:cNvPr id="11" name="TextBox 10">
              <a:extLst>
                <a:ext uri="{FF2B5EF4-FFF2-40B4-BE49-F238E27FC236}">
                  <a16:creationId xmlns:a16="http://schemas.microsoft.com/office/drawing/2014/main" id="{7E6B49CA-34D8-5C31-DE12-9E7D304FD87A}"/>
                </a:ext>
              </a:extLst>
            </p:cNvPr>
            <p:cNvSpPr txBox="1"/>
            <p:nvPr/>
          </p:nvSpPr>
          <p:spPr>
            <a:xfrm>
              <a:off x="3309908" y="2678029"/>
              <a:ext cx="3406596" cy="1122648"/>
            </a:xfrm>
            <a:prstGeom prst="rect">
              <a:avLst/>
            </a:prstGeom>
            <a:noFill/>
            <a:ln w="6350">
              <a:noFill/>
            </a:ln>
          </p:spPr>
          <p:txBody>
            <a:bodyPr wrap="square" lIns="45720" tIns="45720" rIns="45720" bIns="45720" rtlCol="0" anchor="t" anchorCtr="1">
              <a:noAutofit/>
            </a:bodyPr>
            <a:lstStyle/>
            <a:p>
              <a:pPr marL="0" marR="0" lvl="0" indent="0" algn="ctr" defTabSz="914400" rtl="0" eaLnBrk="1" fontAlgn="auto" latinLnBrk="0" hangingPunct="1">
                <a:lnSpc>
                  <a:spcPct val="100000"/>
                </a:lnSpc>
                <a:spcBef>
                  <a:spcPts val="0"/>
                </a:spcBef>
                <a:spcAft>
                  <a:spcPts val="0"/>
                </a:spcAft>
                <a:buClr>
                  <a:srgbClr val="0093FF"/>
                </a:buClr>
                <a:buSzTx/>
                <a:buFontTx/>
                <a:buNone/>
                <a:tabLst/>
                <a:defRPr/>
              </a:pPr>
              <a:r>
                <a:rPr kumimoji="0" lang="en-US" sz="1100" b="1" i="0" u="none" strike="noStrike" kern="1200" cap="none" spc="0" normalizeH="0" baseline="0" noProof="0">
                  <a:ln>
                    <a:noFill/>
                  </a:ln>
                  <a:solidFill>
                    <a:srgbClr val="000000"/>
                  </a:solidFill>
                  <a:effectLst/>
                  <a:uLnTx/>
                  <a:uFillTx/>
                  <a:latin typeface="Calibri Light" panose="020F0302020204030204"/>
                  <a:ea typeface="+mn-ea"/>
                  <a:cs typeface="+mn-cs"/>
                </a:rPr>
                <a:t>Cloud receiving center</a:t>
              </a:r>
            </a:p>
            <a:p>
              <a:pPr marL="0" marR="0" lvl="0" indent="0" algn="ctr" defTabSz="914400" rtl="0" eaLnBrk="1" fontAlgn="auto" latinLnBrk="0" hangingPunct="1">
                <a:lnSpc>
                  <a:spcPct val="100000"/>
                </a:lnSpc>
                <a:spcBef>
                  <a:spcPts val="0"/>
                </a:spcBef>
                <a:spcAft>
                  <a:spcPts val="0"/>
                </a:spcAft>
                <a:buClr>
                  <a:srgbClr val="0093FF"/>
                </a:buClr>
                <a:buSzTx/>
                <a:buFontTx/>
                <a:buNone/>
                <a:tabLst/>
                <a:defRPr/>
              </a:pPr>
              <a:endPar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endParaRPr>
            </a:p>
            <a:p>
              <a:pPr marL="171450" marR="0" lvl="0" indent="-171450" algn="l" defTabSz="914400" rtl="0" eaLnBrk="1" fontAlgn="base"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Offshoring of Title, Agency and Remittance operations</a:t>
              </a:r>
            </a:p>
            <a:p>
              <a:pPr marL="171450" marR="0" lvl="0" indent="-171450" algn="l" defTabSz="914400" rtl="0" eaLnBrk="1" fontAlgn="base"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Process optimization </a:t>
              </a:r>
            </a:p>
            <a:p>
              <a:pPr marL="171450" marR="0" lvl="0" indent="-171450" algn="l" defTabSz="914400" rtl="0" eaLnBrk="1" fontAlgn="base"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Legacy system replacement</a:t>
              </a:r>
            </a:p>
            <a:p>
              <a:pPr marL="171450" marR="0" lvl="0" indent="-171450" algn="l" defTabSz="914400" rtl="0" eaLnBrk="1" fontAlgn="base"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Reimagined workflows leveraging AI and cloud</a:t>
              </a:r>
            </a:p>
          </p:txBody>
        </p:sp>
        <p:sp>
          <p:nvSpPr>
            <p:cNvPr id="12" name="TextBox 11">
              <a:extLst>
                <a:ext uri="{FF2B5EF4-FFF2-40B4-BE49-F238E27FC236}">
                  <a16:creationId xmlns:a16="http://schemas.microsoft.com/office/drawing/2014/main" id="{37747512-6383-278E-B066-26000923DB88}"/>
                </a:ext>
              </a:extLst>
            </p:cNvPr>
            <p:cNvSpPr txBox="1"/>
            <p:nvPr/>
          </p:nvSpPr>
          <p:spPr>
            <a:xfrm>
              <a:off x="6806307" y="2678029"/>
              <a:ext cx="2516236" cy="1122648"/>
            </a:xfrm>
            <a:prstGeom prst="rect">
              <a:avLst/>
            </a:prstGeom>
            <a:noFill/>
            <a:ln w="6350">
              <a:noFill/>
            </a:ln>
          </p:spPr>
          <p:txBody>
            <a:bodyPr wrap="square" lIns="45720" tIns="45720" rIns="45720" bIns="45720" rtlCol="0" anchor="t" anchorCtr="1">
              <a:noAutofit/>
            </a:bodyPr>
            <a:lstStyle/>
            <a:p>
              <a:pPr marL="0" marR="0" lvl="0" indent="0" algn="ctr" defTabSz="914400" rtl="0" eaLnBrk="1" fontAlgn="auto" latinLnBrk="0" hangingPunct="1">
                <a:lnSpc>
                  <a:spcPct val="100000"/>
                </a:lnSpc>
                <a:spcBef>
                  <a:spcPts val="0"/>
                </a:spcBef>
                <a:spcAft>
                  <a:spcPts val="0"/>
                </a:spcAft>
                <a:buClr>
                  <a:srgbClr val="0093FF"/>
                </a:buClr>
                <a:buSzTx/>
                <a:buFontTx/>
                <a:buNone/>
                <a:tabLst/>
                <a:defRPr/>
              </a:pPr>
              <a:r>
                <a:rPr kumimoji="0" lang="en-US" sz="1100" b="1" i="0" u="none" strike="noStrike" kern="1200" cap="none" spc="0" normalizeH="0" baseline="0" noProof="0">
                  <a:ln>
                    <a:noFill/>
                  </a:ln>
                  <a:solidFill>
                    <a:srgbClr val="000000"/>
                  </a:solidFill>
                  <a:effectLst/>
                  <a:uLnTx/>
                  <a:uFillTx/>
                  <a:latin typeface="Calibri Light" panose="020F0302020204030204"/>
                  <a:ea typeface="+mn-ea"/>
                  <a:cs typeface="+mn-cs"/>
                </a:rPr>
                <a:t>AI </a:t>
              </a:r>
              <a:r>
                <a:rPr kumimoji="0" lang="en-US" sz="1100" b="1" i="0" u="none" strike="noStrike" kern="1200" cap="none" spc="0" normalizeH="0" baseline="0" noProof="0" err="1">
                  <a:ln>
                    <a:noFill/>
                  </a:ln>
                  <a:solidFill>
                    <a:srgbClr val="000000"/>
                  </a:solidFill>
                  <a:effectLst/>
                  <a:uLnTx/>
                  <a:uFillTx/>
                  <a:latin typeface="Calibri Light" panose="020F0302020204030204"/>
                  <a:ea typeface="+mn-ea"/>
                  <a:cs typeface="+mn-cs"/>
                </a:rPr>
                <a:t>CoE</a:t>
              </a:r>
              <a:endParaRPr kumimoji="0" lang="en-US" sz="1100" b="1" i="0" u="none" strike="noStrike" kern="1200" cap="none" spc="0" normalizeH="0" baseline="0" noProof="0">
                <a:ln>
                  <a:noFill/>
                </a:ln>
                <a:solidFill>
                  <a:srgbClr val="000000"/>
                </a:solidFill>
                <a:effectLst/>
                <a:uLnTx/>
                <a:uFillTx/>
                <a:latin typeface="Calibri Light" panose="020F0302020204030204"/>
                <a:ea typeface="+mn-ea"/>
                <a:cs typeface="+mn-cs"/>
              </a:endParaRPr>
            </a:p>
            <a:p>
              <a:pPr marL="0" marR="0" lvl="0" indent="0" algn="ctr" defTabSz="914400" rtl="0" eaLnBrk="1" fontAlgn="auto" latinLnBrk="0" hangingPunct="1">
                <a:lnSpc>
                  <a:spcPct val="100000"/>
                </a:lnSpc>
                <a:spcBef>
                  <a:spcPts val="0"/>
                </a:spcBef>
                <a:spcAft>
                  <a:spcPts val="0"/>
                </a:spcAft>
                <a:buClr>
                  <a:srgbClr val="0093FF"/>
                </a:buClr>
                <a:buSzTx/>
                <a:buFontTx/>
                <a:buNone/>
                <a:tabLst/>
                <a:defRPr/>
              </a:pPr>
              <a:endParaRPr kumimoji="0" lang="en-US" sz="600" b="0" i="0" u="none" strike="noStrike" kern="1200" cap="none" spc="0" normalizeH="0" baseline="0" noProof="0">
                <a:ln>
                  <a:noFill/>
                </a:ln>
                <a:solidFill>
                  <a:srgbClr val="000000"/>
                </a:solidFill>
                <a:effectLst/>
                <a:uLnTx/>
                <a:uFillTx/>
                <a:latin typeface="Calibri Light" panose="020F0302020204030204"/>
                <a:ea typeface="+mn-ea"/>
                <a:cs typeface="+mn-cs"/>
              </a:endParaRPr>
            </a:p>
            <a:p>
              <a:pPr marL="171450" marR="0" lvl="0" indent="-171450" algn="l" defTabSz="914400" rtl="0" eaLnBrk="1" fontAlgn="base"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New claims and agency billing systems with AI, ML, Cloud native and analytics led solutions using Appian low code / no code platform</a:t>
              </a:r>
            </a:p>
          </p:txBody>
        </p:sp>
      </p:grpSp>
      <p:sp>
        <p:nvSpPr>
          <p:cNvPr id="25" name="Text Placeholder 21">
            <a:extLst>
              <a:ext uri="{FF2B5EF4-FFF2-40B4-BE49-F238E27FC236}">
                <a16:creationId xmlns:a16="http://schemas.microsoft.com/office/drawing/2014/main" id="{C379CEDF-DCEC-FD7D-17CD-E7EDA5ACBF35}"/>
              </a:ext>
            </a:extLst>
          </p:cNvPr>
          <p:cNvSpPr txBox="1">
            <a:spLocks/>
          </p:cNvSpPr>
          <p:nvPr/>
        </p:nvSpPr>
        <p:spPr>
          <a:xfrm>
            <a:off x="3059234" y="4268656"/>
            <a:ext cx="2414504" cy="28241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tx2"/>
              </a:buClr>
              <a:buFontTx/>
              <a:buNone/>
              <a:defRPr sz="1600" b="1" kern="1200">
                <a:solidFill>
                  <a:schemeClr val="accent3"/>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a:ea typeface="+mn-ea"/>
                <a:cs typeface="+mn-cs"/>
              </a:rPr>
              <a:t>EXL Solutions</a:t>
            </a:r>
          </a:p>
        </p:txBody>
      </p:sp>
      <p:grpSp>
        <p:nvGrpSpPr>
          <p:cNvPr id="26" name="Group 25">
            <a:extLst>
              <a:ext uri="{FF2B5EF4-FFF2-40B4-BE49-F238E27FC236}">
                <a16:creationId xmlns:a16="http://schemas.microsoft.com/office/drawing/2014/main" id="{C19BD72D-488C-C768-2324-AD780116D944}"/>
              </a:ext>
            </a:extLst>
          </p:cNvPr>
          <p:cNvGrpSpPr/>
          <p:nvPr/>
        </p:nvGrpSpPr>
        <p:grpSpPr>
          <a:xfrm>
            <a:off x="3059234" y="4579472"/>
            <a:ext cx="6073532" cy="1809923"/>
            <a:chOff x="3229419" y="2972546"/>
            <a:chExt cx="6073532" cy="1809923"/>
          </a:xfrm>
        </p:grpSpPr>
        <p:sp>
          <p:nvSpPr>
            <p:cNvPr id="27" name="TextBox 26">
              <a:extLst>
                <a:ext uri="{FF2B5EF4-FFF2-40B4-BE49-F238E27FC236}">
                  <a16:creationId xmlns:a16="http://schemas.microsoft.com/office/drawing/2014/main" id="{0747AD14-E7FF-7D81-541C-BEA239CD9034}"/>
                </a:ext>
              </a:extLst>
            </p:cNvPr>
            <p:cNvSpPr txBox="1"/>
            <p:nvPr/>
          </p:nvSpPr>
          <p:spPr>
            <a:xfrm>
              <a:off x="3229419" y="2972546"/>
              <a:ext cx="1920240" cy="1809923"/>
            </a:xfrm>
            <a:prstGeom prst="rect">
              <a:avLst/>
            </a:prstGeom>
            <a:noFill/>
            <a:ln w="6350">
              <a:noFill/>
            </a:ln>
          </p:spPr>
          <p:txBody>
            <a:bodyPr wrap="square" lIns="45720" tIns="45720" rIns="45720" bIns="45720" rtlCol="0" anchor="t" anchorCtr="1">
              <a:noAutofit/>
            </a:bodyPr>
            <a:lstStyle/>
            <a:p>
              <a:pPr marL="0" marR="0" lvl="0" indent="0" algn="ctr" defTabSz="914400" rtl="0" eaLnBrk="1" fontAlgn="auto" latinLnBrk="0" hangingPunct="1">
                <a:lnSpc>
                  <a:spcPct val="100000"/>
                </a:lnSpc>
                <a:spcBef>
                  <a:spcPts val="0"/>
                </a:spcBef>
                <a:spcAft>
                  <a:spcPts val="0"/>
                </a:spcAft>
                <a:buClr>
                  <a:srgbClr val="0093FF"/>
                </a:buClr>
                <a:buSzTx/>
                <a:buFontTx/>
                <a:buNone/>
                <a:tabLst/>
                <a:defRPr/>
              </a:pPr>
              <a:r>
                <a:rPr kumimoji="0" lang="en-US" sz="1200" b="1" i="0" u="none" strike="noStrike" kern="1200" cap="none" spc="0" normalizeH="0" baseline="0" noProof="0">
                  <a:ln>
                    <a:noFill/>
                  </a:ln>
                  <a:solidFill>
                    <a:srgbClr val="000000"/>
                  </a:solidFill>
                  <a:effectLst/>
                  <a:uLnTx/>
                  <a:uFillTx/>
                  <a:latin typeface="Calibri Light" panose="020F0302020204030204"/>
                  <a:ea typeface="+mn-ea"/>
                  <a:cs typeface="+mn-cs"/>
                </a:rPr>
                <a:t>Claims</a:t>
              </a:r>
            </a:p>
            <a:p>
              <a:pPr marL="0" marR="0" lvl="0" indent="0" algn="ctr" defTabSz="914400" rtl="0" eaLnBrk="1" fontAlgn="auto" latinLnBrk="0" hangingPunct="1">
                <a:lnSpc>
                  <a:spcPct val="100000"/>
                </a:lnSpc>
                <a:spcBef>
                  <a:spcPts val="0"/>
                </a:spcBef>
                <a:spcAft>
                  <a:spcPts val="0"/>
                </a:spcAft>
                <a:buClr>
                  <a:srgbClr val="0093FF"/>
                </a:buClr>
                <a:buSzTx/>
                <a:buFontTx/>
                <a:buNone/>
                <a:tabLst/>
                <a:defRPr/>
              </a:pPr>
              <a:endParaRPr kumimoji="0" lang="en-US" sz="600" b="1" i="0" u="none" strike="noStrike" kern="1200" cap="none" spc="0" normalizeH="0" baseline="0" noProof="0">
                <a:ln>
                  <a:noFill/>
                </a:ln>
                <a:solidFill>
                  <a:srgbClr val="000000"/>
                </a:solidFill>
                <a:effectLst/>
                <a:uLnTx/>
                <a:uFillTx/>
                <a:latin typeface="Calibri Light" panose="020F0302020204030204"/>
                <a:ea typeface="+mn-ea"/>
                <a:cs typeface="+mn-cs"/>
              </a:endParaRP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Calibri Light" panose="020F0302020204030204"/>
                  <a:ea typeface="+mn-ea"/>
                  <a:cs typeface="+mn-cs"/>
                </a:rPr>
                <a:t>Online Claim portal for Agents and Customers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Calibri Light" panose="020F0302020204030204"/>
                  <a:ea typeface="+mn-ea"/>
                  <a:cs typeface="+mn-cs"/>
                </a:rPr>
                <a:t>EXL XTRAKTO.AI™: AI based content extraction from claim documents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Calibri Light" panose="020F0302020204030204"/>
                  <a:ea typeface="+mn-ea"/>
                  <a:cs typeface="+mn-cs"/>
                </a:rPr>
                <a:t>Appian based workflows for intake and processing</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Calibri Light" panose="020F0302020204030204"/>
                  <a:ea typeface="+mn-ea"/>
                  <a:cs typeface="+mn-cs"/>
                </a:rPr>
                <a:t>Integrated communication solution</a:t>
              </a:r>
            </a:p>
          </p:txBody>
        </p:sp>
        <p:sp>
          <p:nvSpPr>
            <p:cNvPr id="28" name="TextBox 27">
              <a:extLst>
                <a:ext uri="{FF2B5EF4-FFF2-40B4-BE49-F238E27FC236}">
                  <a16:creationId xmlns:a16="http://schemas.microsoft.com/office/drawing/2014/main" id="{EF840CE4-967B-B656-8BA8-3033EF3BFF46}"/>
                </a:ext>
              </a:extLst>
            </p:cNvPr>
            <p:cNvSpPr txBox="1"/>
            <p:nvPr/>
          </p:nvSpPr>
          <p:spPr>
            <a:xfrm>
              <a:off x="5306065" y="2972546"/>
              <a:ext cx="1920240" cy="1809923"/>
            </a:xfrm>
            <a:prstGeom prst="rect">
              <a:avLst/>
            </a:prstGeom>
            <a:noFill/>
            <a:ln w="6350">
              <a:noFill/>
            </a:ln>
          </p:spPr>
          <p:txBody>
            <a:bodyPr wrap="square" lIns="45720" tIns="45720" rIns="45720" bIns="45720" rtlCol="0" anchor="t" anchorCtr="1">
              <a:noAutofit/>
            </a:bodyPr>
            <a:lstStyle/>
            <a:p>
              <a:pPr marL="0" marR="0" lvl="0" indent="0" algn="ctr" defTabSz="457200" rtl="0" eaLnBrk="1" fontAlgn="auto" latinLnBrk="0" hangingPunct="1">
                <a:lnSpc>
                  <a:spcPct val="100000"/>
                </a:lnSpc>
                <a:spcBef>
                  <a:spcPts val="0"/>
                </a:spcBef>
                <a:spcAft>
                  <a:spcPts val="0"/>
                </a:spcAft>
                <a:buClr>
                  <a:srgbClr val="0093FF"/>
                </a:buClr>
                <a:buSzTx/>
                <a:buFontTx/>
                <a:buNone/>
                <a:tabLst/>
                <a:defRPr/>
              </a:pPr>
              <a:r>
                <a:rPr kumimoji="0" lang="en-US" sz="1200" b="1" i="0" u="none" strike="noStrike" kern="1200" cap="none" spc="0" normalizeH="0" baseline="0" noProof="0">
                  <a:ln>
                    <a:noFill/>
                  </a:ln>
                  <a:solidFill>
                    <a:srgbClr val="000000"/>
                  </a:solidFill>
                  <a:effectLst/>
                  <a:uLnTx/>
                  <a:uFillTx/>
                  <a:latin typeface="Calibri Light" panose="020F0302020204030204"/>
                  <a:ea typeface="+mn-ea"/>
                  <a:cs typeface="+mn-cs"/>
                </a:rPr>
                <a:t>Remittance</a:t>
              </a:r>
            </a:p>
            <a:p>
              <a:pPr marL="0" marR="0" lvl="0" indent="0" algn="ctr" defTabSz="914400" rtl="0" eaLnBrk="1" fontAlgn="auto" latinLnBrk="0" hangingPunct="1">
                <a:lnSpc>
                  <a:spcPct val="100000"/>
                </a:lnSpc>
                <a:spcBef>
                  <a:spcPts val="0"/>
                </a:spcBef>
                <a:spcAft>
                  <a:spcPts val="0"/>
                </a:spcAft>
                <a:buClr>
                  <a:srgbClr val="0093FF"/>
                </a:buClr>
                <a:buSzTx/>
                <a:buFontTx/>
                <a:buNone/>
                <a:tabLst/>
                <a:defRPr/>
              </a:pPr>
              <a:endParaRPr kumimoji="0" lang="en-US" sz="600" b="0" i="0" u="none" strike="noStrike" kern="1200" cap="none" spc="0" normalizeH="0" baseline="0" noProof="0">
                <a:ln>
                  <a:noFill/>
                </a:ln>
                <a:solidFill>
                  <a:srgbClr val="000000"/>
                </a:solidFill>
                <a:effectLst/>
                <a:uLnTx/>
                <a:uFillTx/>
                <a:latin typeface="Calibri Light" panose="020F0302020204030204"/>
                <a:ea typeface="+mn-ea"/>
                <a:cs typeface="+mn-cs"/>
              </a:endParaRP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Calibri Light" panose="020F0302020204030204"/>
                  <a:ea typeface="+mn-ea"/>
                  <a:cs typeface="+mn-cs"/>
                </a:rPr>
                <a:t>EXL XTRAKTO.AI™: AI based content extraction from checks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Calibri Light" panose="020F0302020204030204"/>
                  <a:ea typeface="+mn-ea"/>
                  <a:cs typeface="+mn-cs"/>
                </a:rPr>
                <a:t>Appian based workflows for intake and processing</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Calibri Light" panose="020F0302020204030204"/>
                  <a:ea typeface="+mn-ea"/>
                  <a:cs typeface="+mn-cs"/>
                </a:rPr>
                <a:t>Rating calculator encompassing 50+ states and complex business rules</a:t>
              </a:r>
            </a:p>
          </p:txBody>
        </p:sp>
        <p:sp>
          <p:nvSpPr>
            <p:cNvPr id="29" name="TextBox 28">
              <a:extLst>
                <a:ext uri="{FF2B5EF4-FFF2-40B4-BE49-F238E27FC236}">
                  <a16:creationId xmlns:a16="http://schemas.microsoft.com/office/drawing/2014/main" id="{06742914-FF30-706C-9926-AE994D597E55}"/>
                </a:ext>
              </a:extLst>
            </p:cNvPr>
            <p:cNvSpPr txBox="1"/>
            <p:nvPr/>
          </p:nvSpPr>
          <p:spPr>
            <a:xfrm>
              <a:off x="7382711" y="2972546"/>
              <a:ext cx="1920240" cy="1809923"/>
            </a:xfrm>
            <a:prstGeom prst="rect">
              <a:avLst/>
            </a:prstGeom>
            <a:noFill/>
            <a:ln w="6350">
              <a:noFill/>
            </a:ln>
          </p:spPr>
          <p:txBody>
            <a:bodyPr wrap="square" lIns="45720" tIns="45720" rIns="45720" bIns="45720" rtlCol="0" anchor="t" anchorCtr="1">
              <a:noAutofit/>
            </a:bodyPr>
            <a:lstStyle/>
            <a:p>
              <a:pPr marL="0" marR="0" lvl="0" indent="0" algn="ctr" defTabSz="914400" rtl="0" eaLnBrk="1" fontAlgn="auto" latinLnBrk="0" hangingPunct="1">
                <a:lnSpc>
                  <a:spcPct val="100000"/>
                </a:lnSpc>
                <a:spcBef>
                  <a:spcPts val="0"/>
                </a:spcBef>
                <a:spcAft>
                  <a:spcPts val="0"/>
                </a:spcAft>
                <a:buClr>
                  <a:srgbClr val="0093FF"/>
                </a:buClr>
                <a:buSzTx/>
                <a:buFontTx/>
                <a:buNone/>
                <a:tabLst/>
                <a:defRPr/>
              </a:pPr>
              <a:r>
                <a:rPr kumimoji="0" lang="en-US" sz="1200" b="1" i="0" u="none" strike="noStrike" kern="1200" cap="none" spc="0" normalizeH="0" baseline="0" noProof="0">
                  <a:ln>
                    <a:noFill/>
                  </a:ln>
                  <a:solidFill>
                    <a:srgbClr val="000000"/>
                  </a:solidFill>
                  <a:effectLst/>
                  <a:uLnTx/>
                  <a:uFillTx/>
                  <a:latin typeface="Calibri Light" panose="020F0302020204030204"/>
                  <a:ea typeface="+mn-ea"/>
                  <a:cs typeface="+mn-cs"/>
                </a:rPr>
                <a:t>Title operations</a:t>
              </a:r>
            </a:p>
            <a:p>
              <a:pPr marL="0" marR="0" lvl="0" indent="0" algn="ctr" defTabSz="914400" rtl="0" eaLnBrk="1" fontAlgn="auto" latinLnBrk="0" hangingPunct="1">
                <a:lnSpc>
                  <a:spcPct val="100000"/>
                </a:lnSpc>
                <a:spcBef>
                  <a:spcPts val="0"/>
                </a:spcBef>
                <a:spcAft>
                  <a:spcPts val="0"/>
                </a:spcAft>
                <a:buClr>
                  <a:srgbClr val="0093FF"/>
                </a:buClr>
                <a:buSzTx/>
                <a:buFontTx/>
                <a:buNone/>
                <a:tabLst/>
                <a:defRPr/>
              </a:pPr>
              <a:endParaRPr kumimoji="0" lang="en-US" sz="600" b="1" i="0" u="none" strike="noStrike" kern="1200" cap="none" spc="0" normalizeH="0" baseline="0" noProof="0">
                <a:ln>
                  <a:noFill/>
                </a:ln>
                <a:solidFill>
                  <a:srgbClr val="000000"/>
                </a:solidFill>
                <a:effectLst/>
                <a:uLnTx/>
                <a:uFillTx/>
                <a:latin typeface="Calibri Light" panose="020F0302020204030204"/>
                <a:ea typeface="+mn-ea"/>
                <a:cs typeface="+mn-cs"/>
              </a:endParaRP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Calibri Light" panose="020F0302020204030204"/>
                  <a:ea typeface="+mn-ea"/>
                  <a:cs typeface="+mn-cs"/>
                </a:rPr>
                <a:t>Automation of customer billing process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Calibri Light" panose="020F0302020204030204"/>
                  <a:ea typeface="+mn-ea"/>
                  <a:cs typeface="+mn-cs"/>
                </a:rPr>
                <a:t>EXL XTRAKTO.AI™: AI based content extraction for automated Title Search and Title closing process leveraging RPA</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Calibri Light" panose="020F0302020204030204"/>
                  <a:ea typeface="+mn-ea"/>
                  <a:cs typeface="+mn-cs"/>
                </a:rPr>
                <a:t>B2B Customer portal for billing reports and reconciliation</a:t>
              </a:r>
            </a:p>
          </p:txBody>
        </p:sp>
      </p:grpSp>
      <p:sp>
        <p:nvSpPr>
          <p:cNvPr id="31" name="Text Placeholder 23">
            <a:extLst>
              <a:ext uri="{FF2B5EF4-FFF2-40B4-BE49-F238E27FC236}">
                <a16:creationId xmlns:a16="http://schemas.microsoft.com/office/drawing/2014/main" id="{F2C5EBBE-DE53-8AC1-21E9-1A82E278F421}"/>
              </a:ext>
            </a:extLst>
          </p:cNvPr>
          <p:cNvSpPr txBox="1">
            <a:spLocks/>
          </p:cNvSpPr>
          <p:nvPr/>
        </p:nvSpPr>
        <p:spPr>
          <a:xfrm>
            <a:off x="9252212" y="3631792"/>
            <a:ext cx="2677207" cy="28241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tx2"/>
              </a:buClr>
              <a:buFontTx/>
              <a:buNone/>
              <a:defRPr sz="1600" b="1" kern="1200">
                <a:solidFill>
                  <a:schemeClr val="tx2"/>
                </a:solidFill>
                <a:latin typeface="+mn-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B4D0A"/>
              </a:buClr>
              <a:buSzTx/>
              <a:buFontTx/>
              <a:buNone/>
              <a:tabLst/>
              <a:defRPr/>
            </a:pPr>
            <a:r>
              <a:rPr kumimoji="0" lang="en-US" sz="1600" b="1" i="0" u="none" strike="noStrike" kern="1200" cap="none" spc="0" normalizeH="0" baseline="0" noProof="0">
                <a:ln>
                  <a:noFill/>
                </a:ln>
                <a:solidFill>
                  <a:srgbClr val="005071"/>
                </a:solidFill>
                <a:effectLst/>
                <a:uLnTx/>
                <a:uFillTx/>
                <a:latin typeface="Calibri" panose="020F0502020204030204"/>
                <a:ea typeface="+mn-ea"/>
                <a:cs typeface="+mn-cs"/>
              </a:rPr>
              <a:t>Client VOC</a:t>
            </a:r>
          </a:p>
        </p:txBody>
      </p:sp>
      <p:sp>
        <p:nvSpPr>
          <p:cNvPr id="33" name="TextBox 32">
            <a:extLst>
              <a:ext uri="{FF2B5EF4-FFF2-40B4-BE49-F238E27FC236}">
                <a16:creationId xmlns:a16="http://schemas.microsoft.com/office/drawing/2014/main" id="{B6FA3D1A-5E65-CF2C-4281-38C2EB2F141D}"/>
              </a:ext>
            </a:extLst>
          </p:cNvPr>
          <p:cNvSpPr txBox="1"/>
          <p:nvPr/>
        </p:nvSpPr>
        <p:spPr>
          <a:xfrm>
            <a:off x="9168434" y="3914772"/>
            <a:ext cx="2750862" cy="110799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Light" panose="020F0302020204030204"/>
                <a:ea typeface="+mn-ea"/>
                <a:cs typeface="+mn-cs"/>
              </a:rPr>
              <a:t>“EXL is not a vendor, EXL is a high-tech digital partner. EXL understands we are trying to build a new process and suggests where we can leverage AI, Automation to reimagine the business and build a truly digital native cloud-based platform.” - </a:t>
            </a:r>
            <a:r>
              <a:rPr kumimoji="0" lang="en-US" sz="1100" b="1" i="0" u="none" strike="noStrike" kern="1200" cap="none" spc="0" normalizeH="0" baseline="0" noProof="0">
                <a:ln>
                  <a:noFill/>
                </a:ln>
                <a:solidFill>
                  <a:srgbClr val="FB4D0A"/>
                </a:solidFill>
                <a:effectLst/>
                <a:uLnTx/>
                <a:uFillTx/>
                <a:latin typeface="Calibri" panose="020F0502020204030204"/>
                <a:ea typeface="+mn-ea"/>
                <a:cs typeface="+mn-cs"/>
              </a:rPr>
              <a:t>CEO</a:t>
            </a:r>
          </a:p>
        </p:txBody>
      </p:sp>
    </p:spTree>
    <p:extLst>
      <p:ext uri="{BB962C8B-B14F-4D97-AF65-F5344CB8AC3E}">
        <p14:creationId xmlns:p14="http://schemas.microsoft.com/office/powerpoint/2010/main" val="3746596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A924D7-9FD5-F776-CB02-25E947386620}"/>
              </a:ext>
            </a:extLst>
          </p:cNvPr>
          <p:cNvSpPr>
            <a:spLocks noGrp="1"/>
          </p:cNvSpPr>
          <p:nvPr>
            <p:ph type="ctrTitle"/>
          </p:nvPr>
        </p:nvSpPr>
        <p:spPr/>
        <p:txBody>
          <a:bodyPr/>
          <a:lstStyle/>
          <a:p>
            <a:r>
              <a:rPr lang="en-US"/>
              <a:t>Trusted Global Appian Partner</a:t>
            </a:r>
          </a:p>
        </p:txBody>
      </p:sp>
      <p:sp>
        <p:nvSpPr>
          <p:cNvPr id="6" name="Text Placeholder 5">
            <a:extLst>
              <a:ext uri="{FF2B5EF4-FFF2-40B4-BE49-F238E27FC236}">
                <a16:creationId xmlns:a16="http://schemas.microsoft.com/office/drawing/2014/main" id="{C1DE908C-3DD0-B6DD-9BFA-FBF641C02582}"/>
              </a:ext>
            </a:extLst>
          </p:cNvPr>
          <p:cNvSpPr>
            <a:spLocks noGrp="1"/>
          </p:cNvSpPr>
          <p:nvPr>
            <p:ph type="body" sz="quarter" idx="15"/>
          </p:nvPr>
        </p:nvSpPr>
        <p:spPr>
          <a:xfrm>
            <a:off x="457200" y="2347405"/>
            <a:ext cx="3679825" cy="2314575"/>
          </a:xfrm>
        </p:spPr>
        <p:txBody>
          <a:bodyPr/>
          <a:lstStyle/>
          <a:p>
            <a:r>
              <a:rPr lang="en-US">
                <a:latin typeface="+mj-lt"/>
              </a:rPr>
              <a:t>Our </a:t>
            </a:r>
            <a:r>
              <a:rPr lang="en-US" b="1">
                <a:latin typeface="+mj-lt"/>
              </a:rPr>
              <a:t>deep domain expertise </a:t>
            </a:r>
            <a:r>
              <a:rPr lang="en-US">
                <a:latin typeface="+mj-lt"/>
              </a:rPr>
              <a:t>and extensive experience in managing </a:t>
            </a:r>
            <a:r>
              <a:rPr lang="en-US" b="1">
                <a:latin typeface="+mj-lt"/>
              </a:rPr>
              <a:t>large scale deliveries</a:t>
            </a:r>
            <a:r>
              <a:rPr lang="en-US">
                <a:latin typeface="+mj-lt"/>
              </a:rPr>
              <a:t>, makes us a </a:t>
            </a:r>
            <a:r>
              <a:rPr lang="en-US" b="1">
                <a:latin typeface="+mj-lt"/>
              </a:rPr>
              <a:t>strategic</a:t>
            </a:r>
            <a:r>
              <a:rPr lang="en-US">
                <a:latin typeface="+mj-lt"/>
              </a:rPr>
              <a:t> Appian implementation partner for our clients</a:t>
            </a:r>
          </a:p>
        </p:txBody>
      </p:sp>
      <p:sp>
        <p:nvSpPr>
          <p:cNvPr id="13" name="Rectangle 12">
            <a:extLst>
              <a:ext uri="{FF2B5EF4-FFF2-40B4-BE49-F238E27FC236}">
                <a16:creationId xmlns:a16="http://schemas.microsoft.com/office/drawing/2014/main" id="{A9158C97-4E17-CCD2-13C0-6EE4E1D1C38A}"/>
              </a:ext>
            </a:extLst>
          </p:cNvPr>
          <p:cNvSpPr/>
          <p:nvPr/>
        </p:nvSpPr>
        <p:spPr>
          <a:xfrm>
            <a:off x="5458846" y="983995"/>
            <a:ext cx="2351580" cy="2186326"/>
          </a:xfrm>
          <a:prstGeom prst="rect">
            <a:avLst/>
          </a:prstGeom>
          <a:solidFill>
            <a:schemeClr val="bg1">
              <a:lumMod val="95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chemeClr val="tx1"/>
              </a:solidFill>
              <a:effectLst/>
              <a:uLnTx/>
              <a:uFillTx/>
              <a:latin typeface="+mj-lt"/>
              <a:ea typeface="+mn-ea"/>
              <a:cs typeface="+mn-cs"/>
            </a:endParaRPr>
          </a:p>
        </p:txBody>
      </p:sp>
      <p:pic>
        <p:nvPicPr>
          <p:cNvPr id="24" name="Picture 23" descr="A black background with a black square&#10;&#10;Description automatically generated with medium confidence">
            <a:extLst>
              <a:ext uri="{FF2B5EF4-FFF2-40B4-BE49-F238E27FC236}">
                <a16:creationId xmlns:a16="http://schemas.microsoft.com/office/drawing/2014/main" id="{09DAA15A-4EC3-1E86-D84A-068EC6E210F9}"/>
              </a:ext>
            </a:extLst>
          </p:cNvPr>
          <p:cNvPicPr>
            <a:picLocks noChangeAspect="1"/>
          </p:cNvPicPr>
          <p:nvPr/>
        </p:nvPicPr>
        <p:blipFill>
          <a:blip r:embed="rId2"/>
          <a:stretch>
            <a:fillRect/>
          </a:stretch>
        </p:blipFill>
        <p:spPr>
          <a:xfrm>
            <a:off x="6190009" y="1118937"/>
            <a:ext cx="889254" cy="914400"/>
          </a:xfrm>
          <a:prstGeom prst="rect">
            <a:avLst/>
          </a:prstGeom>
        </p:spPr>
      </p:pic>
      <p:sp>
        <p:nvSpPr>
          <p:cNvPr id="29" name="Rectangle 28">
            <a:extLst>
              <a:ext uri="{FF2B5EF4-FFF2-40B4-BE49-F238E27FC236}">
                <a16:creationId xmlns:a16="http://schemas.microsoft.com/office/drawing/2014/main" id="{E31BBD18-A886-9076-E557-599CC705018D}"/>
              </a:ext>
            </a:extLst>
          </p:cNvPr>
          <p:cNvSpPr/>
          <p:nvPr/>
        </p:nvSpPr>
        <p:spPr>
          <a:xfrm>
            <a:off x="8831550" y="984831"/>
            <a:ext cx="2351580" cy="2186326"/>
          </a:xfrm>
          <a:prstGeom prst="rect">
            <a:avLst/>
          </a:prstGeom>
          <a:solidFill>
            <a:schemeClr val="bg1">
              <a:lumMod val="95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mj-lt"/>
            </a:endParaRPr>
          </a:p>
        </p:txBody>
      </p:sp>
      <p:sp>
        <p:nvSpPr>
          <p:cNvPr id="31" name="Rectangle 30">
            <a:extLst>
              <a:ext uri="{FF2B5EF4-FFF2-40B4-BE49-F238E27FC236}">
                <a16:creationId xmlns:a16="http://schemas.microsoft.com/office/drawing/2014/main" id="{34B733E8-A6A2-41F8-BC96-394B131560CA}"/>
              </a:ext>
            </a:extLst>
          </p:cNvPr>
          <p:cNvSpPr/>
          <p:nvPr/>
        </p:nvSpPr>
        <p:spPr>
          <a:xfrm>
            <a:off x="5458846" y="3453554"/>
            <a:ext cx="2351580" cy="2186326"/>
          </a:xfrm>
          <a:prstGeom prst="rect">
            <a:avLst/>
          </a:prstGeom>
          <a:solidFill>
            <a:schemeClr val="bg1">
              <a:lumMod val="95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schemeClr val="tx1"/>
              </a:solidFill>
              <a:effectLst/>
              <a:uLnTx/>
              <a:uFillTx/>
              <a:latin typeface="+mj-lt"/>
              <a:ea typeface="+mn-ea"/>
              <a:cs typeface="+mn-cs"/>
            </a:endParaRPr>
          </a:p>
        </p:txBody>
      </p:sp>
      <p:sp>
        <p:nvSpPr>
          <p:cNvPr id="32" name="Rectangle 31">
            <a:extLst>
              <a:ext uri="{FF2B5EF4-FFF2-40B4-BE49-F238E27FC236}">
                <a16:creationId xmlns:a16="http://schemas.microsoft.com/office/drawing/2014/main" id="{25678D83-E779-9FC7-BB90-9CD9101661D1}"/>
              </a:ext>
            </a:extLst>
          </p:cNvPr>
          <p:cNvSpPr/>
          <p:nvPr/>
        </p:nvSpPr>
        <p:spPr>
          <a:xfrm>
            <a:off x="8831550" y="3453554"/>
            <a:ext cx="2351580" cy="2186326"/>
          </a:xfrm>
          <a:prstGeom prst="rect">
            <a:avLst/>
          </a:prstGeom>
          <a:solidFill>
            <a:schemeClr val="bg1">
              <a:lumMod val="95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schemeClr val="tx1"/>
              </a:solidFill>
              <a:effectLst/>
              <a:uLnTx/>
              <a:uFillTx/>
              <a:latin typeface="+mj-lt"/>
              <a:ea typeface="+mn-ea"/>
              <a:cs typeface="+mn-cs"/>
            </a:endParaRPr>
          </a:p>
        </p:txBody>
      </p:sp>
      <p:sp>
        <p:nvSpPr>
          <p:cNvPr id="35" name="TextBox 34">
            <a:extLst>
              <a:ext uri="{FF2B5EF4-FFF2-40B4-BE49-F238E27FC236}">
                <a16:creationId xmlns:a16="http://schemas.microsoft.com/office/drawing/2014/main" id="{953C5A2E-0426-8CC0-7BA6-6C571C8DF2AF}"/>
              </a:ext>
            </a:extLst>
          </p:cNvPr>
          <p:cNvSpPr txBox="1"/>
          <p:nvPr/>
        </p:nvSpPr>
        <p:spPr>
          <a:xfrm>
            <a:off x="5814122" y="2316570"/>
            <a:ext cx="1641027" cy="615553"/>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2000" b="1">
                <a:solidFill>
                  <a:srgbClr val="FB4E0B"/>
                </a:solidFill>
                <a:latin typeface="+mj-lt"/>
              </a:rPr>
              <a:t>250+</a:t>
            </a:r>
            <a:endParaRPr lang="en-IN" sz="2400" b="1">
              <a:solidFill>
                <a:srgbClr val="FB4E0B"/>
              </a:solidFill>
              <a:latin typeface="+mj-lt"/>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IN" sz="1400">
                <a:latin typeface="+mj-lt"/>
              </a:rPr>
              <a:t>Appian Practitioners</a:t>
            </a:r>
          </a:p>
        </p:txBody>
      </p:sp>
      <p:sp>
        <p:nvSpPr>
          <p:cNvPr id="36" name="TextBox 35">
            <a:extLst>
              <a:ext uri="{FF2B5EF4-FFF2-40B4-BE49-F238E27FC236}">
                <a16:creationId xmlns:a16="http://schemas.microsoft.com/office/drawing/2014/main" id="{4800E33A-F723-0180-1D51-FBFEC874789D}"/>
              </a:ext>
            </a:extLst>
          </p:cNvPr>
          <p:cNvSpPr txBox="1"/>
          <p:nvPr/>
        </p:nvSpPr>
        <p:spPr>
          <a:xfrm>
            <a:off x="9096097" y="2321752"/>
            <a:ext cx="1822487" cy="615553"/>
          </a:xfrm>
          <a:prstGeom prst="rect">
            <a:avLst/>
          </a:prstGeom>
          <a:noFill/>
        </p:spPr>
        <p:txBody>
          <a:bodyPr wrap="none" rtlCol="0">
            <a:spAutoFit/>
          </a:bodyPr>
          <a:lstStyle/>
          <a:p>
            <a:pPr algn="ctr"/>
            <a:r>
              <a:rPr lang="en-US" sz="2000" b="1">
                <a:solidFill>
                  <a:srgbClr val="FB4E0B"/>
                </a:solidFill>
                <a:latin typeface="+mj-lt"/>
              </a:rPr>
              <a:t>Global CoE</a:t>
            </a:r>
            <a:endParaRPr lang="en-US" sz="2400" b="1">
              <a:solidFill>
                <a:srgbClr val="FB4E0B"/>
              </a:solidFill>
              <a:latin typeface="+mj-lt"/>
            </a:endParaRPr>
          </a:p>
          <a:p>
            <a:pPr algn="ctr"/>
            <a:r>
              <a:rPr lang="en-US" sz="1400">
                <a:latin typeface="+mj-lt"/>
              </a:rPr>
              <a:t>with regional presence</a:t>
            </a:r>
          </a:p>
        </p:txBody>
      </p:sp>
      <p:pic>
        <p:nvPicPr>
          <p:cNvPr id="40" name="Picture 39" descr="A black background with a black square&#10;&#10;Description automatically generated with medium confidence">
            <a:extLst>
              <a:ext uri="{FF2B5EF4-FFF2-40B4-BE49-F238E27FC236}">
                <a16:creationId xmlns:a16="http://schemas.microsoft.com/office/drawing/2014/main" id="{4B31C14B-2DD6-CDE5-B6D1-8EC9D952A1BB}"/>
              </a:ext>
            </a:extLst>
          </p:cNvPr>
          <p:cNvPicPr>
            <a:picLocks noChangeAspect="1"/>
          </p:cNvPicPr>
          <p:nvPr/>
        </p:nvPicPr>
        <p:blipFill>
          <a:blip r:embed="rId3"/>
          <a:stretch>
            <a:fillRect/>
          </a:stretch>
        </p:blipFill>
        <p:spPr>
          <a:xfrm>
            <a:off x="9539853" y="1118937"/>
            <a:ext cx="907542" cy="914400"/>
          </a:xfrm>
          <a:prstGeom prst="rect">
            <a:avLst/>
          </a:prstGeom>
        </p:spPr>
      </p:pic>
      <p:pic>
        <p:nvPicPr>
          <p:cNvPr id="42" name="Picture 41" descr="A black background with a black square&#10;&#10;Description automatically generated with medium confidence">
            <a:extLst>
              <a:ext uri="{FF2B5EF4-FFF2-40B4-BE49-F238E27FC236}">
                <a16:creationId xmlns:a16="http://schemas.microsoft.com/office/drawing/2014/main" id="{9AFA47BE-472C-BAF6-CF50-DACEF0C27B8E}"/>
              </a:ext>
            </a:extLst>
          </p:cNvPr>
          <p:cNvPicPr>
            <a:picLocks noChangeAspect="1"/>
          </p:cNvPicPr>
          <p:nvPr/>
        </p:nvPicPr>
        <p:blipFill>
          <a:blip r:embed="rId4"/>
          <a:stretch>
            <a:fillRect/>
          </a:stretch>
        </p:blipFill>
        <p:spPr>
          <a:xfrm>
            <a:off x="6180606" y="3588496"/>
            <a:ext cx="907542" cy="914400"/>
          </a:xfrm>
          <a:prstGeom prst="rect">
            <a:avLst/>
          </a:prstGeom>
        </p:spPr>
      </p:pic>
      <p:sp>
        <p:nvSpPr>
          <p:cNvPr id="43" name="TextBox 42">
            <a:extLst>
              <a:ext uri="{FF2B5EF4-FFF2-40B4-BE49-F238E27FC236}">
                <a16:creationId xmlns:a16="http://schemas.microsoft.com/office/drawing/2014/main" id="{4C89D2FB-A2D1-7A69-55C2-D98C14B996FB}"/>
              </a:ext>
            </a:extLst>
          </p:cNvPr>
          <p:cNvSpPr txBox="1"/>
          <p:nvPr/>
        </p:nvSpPr>
        <p:spPr>
          <a:xfrm>
            <a:off x="5539209" y="4786129"/>
            <a:ext cx="2190343" cy="615553"/>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2000" b="1">
                <a:solidFill>
                  <a:srgbClr val="FB4E0B"/>
                </a:solidFill>
                <a:latin typeface="+mj-lt"/>
              </a:rPr>
              <a:t>99%</a:t>
            </a:r>
            <a:endParaRPr lang="en-IN" sz="2400" b="1">
              <a:solidFill>
                <a:srgbClr val="FB4E0B"/>
              </a:solidFill>
              <a:latin typeface="+mj-lt"/>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IN" sz="1400">
                <a:latin typeface="+mj-lt"/>
              </a:rPr>
              <a:t>Customer Satisfaction Score</a:t>
            </a:r>
          </a:p>
        </p:txBody>
      </p:sp>
      <p:pic>
        <p:nvPicPr>
          <p:cNvPr id="45" name="Picture 44" descr="A black background with a black square&#10;&#10;Description automatically generated with medium confidence">
            <a:extLst>
              <a:ext uri="{FF2B5EF4-FFF2-40B4-BE49-F238E27FC236}">
                <a16:creationId xmlns:a16="http://schemas.microsoft.com/office/drawing/2014/main" id="{0DE2D0D6-AB5D-9037-B72A-633A55C0CE5C}"/>
              </a:ext>
            </a:extLst>
          </p:cNvPr>
          <p:cNvPicPr>
            <a:picLocks noChangeAspect="1"/>
          </p:cNvPicPr>
          <p:nvPr/>
        </p:nvPicPr>
        <p:blipFill>
          <a:blip r:embed="rId5"/>
          <a:stretch>
            <a:fillRect/>
          </a:stretch>
        </p:blipFill>
        <p:spPr>
          <a:xfrm>
            <a:off x="9526137" y="3583309"/>
            <a:ext cx="934974" cy="914400"/>
          </a:xfrm>
          <a:prstGeom prst="rect">
            <a:avLst/>
          </a:prstGeom>
        </p:spPr>
      </p:pic>
      <p:sp>
        <p:nvSpPr>
          <p:cNvPr id="46" name="TextBox 45">
            <a:extLst>
              <a:ext uri="{FF2B5EF4-FFF2-40B4-BE49-F238E27FC236}">
                <a16:creationId xmlns:a16="http://schemas.microsoft.com/office/drawing/2014/main" id="{7A31F479-BE62-4A29-9ECE-B0D7EF7DEF48}"/>
              </a:ext>
            </a:extLst>
          </p:cNvPr>
          <p:cNvSpPr txBox="1"/>
          <p:nvPr/>
        </p:nvSpPr>
        <p:spPr>
          <a:xfrm>
            <a:off x="8831550" y="4780106"/>
            <a:ext cx="235158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2000" b="1" dirty="0">
                <a:solidFill>
                  <a:srgbClr val="FB4E0B"/>
                </a:solidFill>
                <a:latin typeface="+mj-lt"/>
              </a:rPr>
              <a:t>Domain Expertise</a:t>
            </a:r>
            <a:endParaRPr lang="en-IN" sz="2400" b="1" dirty="0">
              <a:solidFill>
                <a:srgbClr val="FB4E0B"/>
              </a:solidFill>
              <a:latin typeface="+mj-lt"/>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IN" sz="1400" dirty="0">
                <a:latin typeface="+mj-lt"/>
              </a:rPr>
              <a:t>Banking, Capital Markets, healthcare and Insurance</a:t>
            </a:r>
          </a:p>
        </p:txBody>
      </p:sp>
      <p:grpSp>
        <p:nvGrpSpPr>
          <p:cNvPr id="14" name="Group 13">
            <a:extLst>
              <a:ext uri="{FF2B5EF4-FFF2-40B4-BE49-F238E27FC236}">
                <a16:creationId xmlns:a16="http://schemas.microsoft.com/office/drawing/2014/main" id="{99DA37B7-0A06-0618-573F-F025D02D4FB7}"/>
              </a:ext>
            </a:extLst>
          </p:cNvPr>
          <p:cNvGrpSpPr/>
          <p:nvPr/>
        </p:nvGrpSpPr>
        <p:grpSpPr>
          <a:xfrm>
            <a:off x="520700" y="4661955"/>
            <a:ext cx="2707305" cy="895136"/>
            <a:chOff x="457199" y="5622178"/>
            <a:chExt cx="2707305" cy="895136"/>
          </a:xfrm>
        </p:grpSpPr>
        <p:pic>
          <p:nvPicPr>
            <p:cNvPr id="11" name="Picture 10">
              <a:extLst>
                <a:ext uri="{FF2B5EF4-FFF2-40B4-BE49-F238E27FC236}">
                  <a16:creationId xmlns:a16="http://schemas.microsoft.com/office/drawing/2014/main" id="{B845D41B-4536-B1EC-729B-B14C833D47FF}"/>
                </a:ext>
              </a:extLst>
            </p:cNvPr>
            <p:cNvPicPr>
              <a:picLocks noChangeAspect="1"/>
            </p:cNvPicPr>
            <p:nvPr/>
          </p:nvPicPr>
          <p:blipFill>
            <a:blip r:embed="rId6"/>
            <a:stretch>
              <a:fillRect/>
            </a:stretch>
          </p:blipFill>
          <p:spPr>
            <a:xfrm>
              <a:off x="457199" y="5622178"/>
              <a:ext cx="1350326" cy="365760"/>
            </a:xfrm>
            <a:prstGeom prst="rect">
              <a:avLst/>
            </a:prstGeom>
          </p:spPr>
        </p:pic>
        <p:sp>
          <p:nvSpPr>
            <p:cNvPr id="12" name="TextBox 11">
              <a:extLst>
                <a:ext uri="{FF2B5EF4-FFF2-40B4-BE49-F238E27FC236}">
                  <a16:creationId xmlns:a16="http://schemas.microsoft.com/office/drawing/2014/main" id="{01F4887F-300B-0636-F820-2D8B0CEEE8CC}"/>
                </a:ext>
              </a:extLst>
            </p:cNvPr>
            <p:cNvSpPr txBox="1"/>
            <p:nvPr/>
          </p:nvSpPr>
          <p:spPr>
            <a:xfrm>
              <a:off x="457199" y="5987938"/>
              <a:ext cx="2707305" cy="529376"/>
            </a:xfrm>
            <a:prstGeom prst="rect">
              <a:avLst/>
            </a:prstGeom>
            <a:noFill/>
          </p:spPr>
          <p:txBody>
            <a:bodyPr wrap="square" lIns="0" tIns="0" rIns="0" bIns="0" rtlCol="0">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ea typeface="+mn-ea"/>
                  <a:cs typeface="+mn-cs"/>
                </a:rPr>
                <a:t>Leader</a:t>
              </a:r>
              <a:r>
                <a:rPr kumimoji="0" lang="en-US" sz="900" b="1" i="0" u="none" strike="noStrike" kern="1200" cap="none" spc="0" normalizeH="0" baseline="0" noProof="0">
                  <a:ln>
                    <a:noFill/>
                  </a:ln>
                  <a:solidFill>
                    <a:schemeClr val="bg1"/>
                  </a:solidFill>
                  <a:effectLst/>
                  <a:uLnTx/>
                  <a:uFillTx/>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bg1"/>
                  </a:solidFill>
                  <a:effectLst/>
                  <a:uLnTx/>
                  <a:uFillTx/>
                  <a:ea typeface="+mn-ea"/>
                  <a:cs typeface="+mn-cs"/>
                </a:rPr>
                <a:t>Low-code Application Development Services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bg1"/>
                  </a:solidFill>
                  <a:effectLst/>
                  <a:uLnTx/>
                  <a:uFillTx/>
                  <a:ea typeface="+mn-ea"/>
                  <a:cs typeface="+mn-cs"/>
                </a:rPr>
                <a:t>PEAK Matrix® Assessment 2024 – Focus on Appian</a:t>
              </a:r>
            </a:p>
          </p:txBody>
        </p:sp>
      </p:grpSp>
      <p:grpSp>
        <p:nvGrpSpPr>
          <p:cNvPr id="16" name="Group 15">
            <a:extLst>
              <a:ext uri="{FF2B5EF4-FFF2-40B4-BE49-F238E27FC236}">
                <a16:creationId xmlns:a16="http://schemas.microsoft.com/office/drawing/2014/main" id="{2881C641-69E5-6457-D8C6-99BB0CCABD26}"/>
              </a:ext>
            </a:extLst>
          </p:cNvPr>
          <p:cNvGrpSpPr/>
          <p:nvPr/>
        </p:nvGrpSpPr>
        <p:grpSpPr>
          <a:xfrm>
            <a:off x="520700" y="5922826"/>
            <a:ext cx="2365506" cy="558020"/>
            <a:chOff x="1008870" y="5914959"/>
            <a:chExt cx="2365506" cy="558020"/>
          </a:xfrm>
        </p:grpSpPr>
        <p:sp>
          <p:nvSpPr>
            <p:cNvPr id="8" name="TextBox 7">
              <a:extLst>
                <a:ext uri="{FF2B5EF4-FFF2-40B4-BE49-F238E27FC236}">
                  <a16:creationId xmlns:a16="http://schemas.microsoft.com/office/drawing/2014/main" id="{44D488E2-EF4E-1A30-CDA5-F2575851B0DB}"/>
                </a:ext>
              </a:extLst>
            </p:cNvPr>
            <p:cNvSpPr txBox="1"/>
            <p:nvPr/>
          </p:nvSpPr>
          <p:spPr>
            <a:xfrm>
              <a:off x="1032458" y="6283375"/>
              <a:ext cx="2341918" cy="189604"/>
            </a:xfrm>
            <a:prstGeom prst="rect">
              <a:avLst/>
            </a:prstGeom>
            <a:noFill/>
          </p:spPr>
          <p:txBody>
            <a:bodyPr wrap="square" lIns="0" tIns="0" rIns="0" bIns="0" rtlCol="0">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bg1"/>
                  </a:solidFill>
                  <a:effectLst/>
                  <a:uLnTx/>
                  <a:uFillTx/>
                  <a:ea typeface="+mn-ea"/>
                  <a:cs typeface="+mn-cs"/>
                </a:rPr>
                <a:t>Insurance Services Accredited</a:t>
              </a:r>
              <a:endParaRPr kumimoji="0" lang="en-US" sz="800" b="1" i="0" u="none" strike="noStrike" kern="1200" cap="none" spc="0" normalizeH="0" baseline="0" noProof="0">
                <a:ln>
                  <a:noFill/>
                </a:ln>
                <a:solidFill>
                  <a:schemeClr val="bg1"/>
                </a:solidFill>
                <a:effectLst/>
                <a:uLnTx/>
                <a:uFillTx/>
                <a:ea typeface="+mn-ea"/>
                <a:cs typeface="+mn-cs"/>
              </a:endParaRPr>
            </a:p>
          </p:txBody>
        </p:sp>
        <p:pic>
          <p:nvPicPr>
            <p:cNvPr id="15" name="Google Shape;105;p1" descr="Imagen que contiene vajilla, dibujo, plato, taza&#10;&#10;Descripción generada automáticamente">
              <a:extLst>
                <a:ext uri="{FF2B5EF4-FFF2-40B4-BE49-F238E27FC236}">
                  <a16:creationId xmlns:a16="http://schemas.microsoft.com/office/drawing/2014/main" id="{5FD4EE5D-F79A-65FD-550F-3A610B0ABF22}"/>
                </a:ext>
              </a:extLst>
            </p:cNvPr>
            <p:cNvPicPr preferRelativeResize="0"/>
            <p:nvPr/>
          </p:nvPicPr>
          <p:blipFill rotWithShape="1">
            <a:blip r:embed="rId7">
              <a:alphaModFix/>
            </a:blip>
            <a:srcRect/>
            <a:stretch/>
          </p:blipFill>
          <p:spPr>
            <a:xfrm>
              <a:off x="1008870" y="5914959"/>
              <a:ext cx="1151164" cy="365760"/>
            </a:xfrm>
            <a:prstGeom prst="rect">
              <a:avLst/>
            </a:prstGeom>
            <a:noFill/>
            <a:ln>
              <a:noFill/>
            </a:ln>
          </p:spPr>
        </p:pic>
      </p:grpSp>
      <p:sp>
        <p:nvSpPr>
          <p:cNvPr id="2" name="Rectangle 1">
            <a:extLst>
              <a:ext uri="{FF2B5EF4-FFF2-40B4-BE49-F238E27FC236}">
                <a16:creationId xmlns:a16="http://schemas.microsoft.com/office/drawing/2014/main" id="{C04E9C7D-0D43-046E-03E1-EA3B02ABE255}"/>
              </a:ext>
            </a:extLst>
          </p:cNvPr>
          <p:cNvSpPr/>
          <p:nvPr/>
        </p:nvSpPr>
        <p:spPr>
          <a:xfrm>
            <a:off x="8705850" y="0"/>
            <a:ext cx="3486150" cy="34282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Option 1</a:t>
            </a:r>
          </a:p>
        </p:txBody>
      </p:sp>
    </p:spTree>
    <p:extLst>
      <p:ext uri="{BB962C8B-B14F-4D97-AF65-F5344CB8AC3E}">
        <p14:creationId xmlns:p14="http://schemas.microsoft.com/office/powerpoint/2010/main" val="42083684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BA0288-C8A3-DA27-94EA-6B12AD22D7D1}"/>
              </a:ext>
            </a:extLst>
          </p:cNvPr>
          <p:cNvSpPr>
            <a:spLocks noGrp="1"/>
          </p:cNvSpPr>
          <p:nvPr>
            <p:ph type="ctrTitle"/>
          </p:nvPr>
        </p:nvSpPr>
        <p:spPr/>
        <p:txBody>
          <a:bodyPr/>
          <a:lstStyle/>
          <a:p>
            <a:r>
              <a:rPr lang="en-US"/>
              <a:t>Consulting &amp; Implementation</a:t>
            </a:r>
          </a:p>
        </p:txBody>
      </p:sp>
    </p:spTree>
    <p:extLst>
      <p:ext uri="{BB962C8B-B14F-4D97-AF65-F5344CB8AC3E}">
        <p14:creationId xmlns:p14="http://schemas.microsoft.com/office/powerpoint/2010/main" val="35793120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73">
            <a:extLst>
              <a:ext uri="{FF2B5EF4-FFF2-40B4-BE49-F238E27FC236}">
                <a16:creationId xmlns:a16="http://schemas.microsoft.com/office/drawing/2014/main" id="{09151D57-D622-293A-1774-B43522563240}"/>
              </a:ext>
            </a:extLst>
          </p:cNvPr>
          <p:cNvGrpSpPr>
            <a:grpSpLocks noChangeAspect="1"/>
          </p:cNvGrpSpPr>
          <p:nvPr/>
        </p:nvGrpSpPr>
        <p:grpSpPr bwMode="auto">
          <a:xfrm>
            <a:off x="3779263" y="1596076"/>
            <a:ext cx="3824882" cy="3825712"/>
            <a:chOff x="8917836" y="4952635"/>
            <a:chExt cx="6543565" cy="6544401"/>
          </a:xfrm>
        </p:grpSpPr>
        <p:sp>
          <p:nvSpPr>
            <p:cNvPr id="4" name="Freeform: Shape 3">
              <a:extLst>
                <a:ext uri="{FF2B5EF4-FFF2-40B4-BE49-F238E27FC236}">
                  <a16:creationId xmlns:a16="http://schemas.microsoft.com/office/drawing/2014/main" id="{4A645941-D61B-D070-9AA9-321FAED8AC84}"/>
                </a:ext>
              </a:extLst>
            </p:cNvPr>
            <p:cNvSpPr/>
            <p:nvPr/>
          </p:nvSpPr>
          <p:spPr>
            <a:xfrm>
              <a:off x="12263461" y="4952635"/>
              <a:ext cx="2071845" cy="2695004"/>
            </a:xfrm>
            <a:custGeom>
              <a:avLst/>
              <a:gdLst>
                <a:gd name="connsiteX0" fmla="*/ 1987712 w 2071881"/>
                <a:gd name="connsiteY0" fmla="*/ 1111851 h 2695685"/>
                <a:gd name="connsiteX1" fmla="*/ 487821 w 2071881"/>
                <a:gd name="connsiteY1" fmla="*/ 2611742 h 2695685"/>
                <a:gd name="connsiteX2" fmla="*/ 288258 w 2071881"/>
                <a:gd name="connsiteY2" fmla="*/ 2695685 h 2695685"/>
                <a:gd name="connsiteX3" fmla="*/ 0 w 2071881"/>
                <a:gd name="connsiteY3" fmla="*/ 2409011 h 2695685"/>
                <a:gd name="connsiteX4" fmla="*/ 0 w 2071881"/>
                <a:gd name="connsiteY4" fmla="*/ 286674 h 2695685"/>
                <a:gd name="connsiteX5" fmla="*/ 286674 w 2071881"/>
                <a:gd name="connsiteY5" fmla="*/ 0 h 2695685"/>
                <a:gd name="connsiteX6" fmla="*/ 321518 w 2071881"/>
                <a:gd name="connsiteY6" fmla="*/ 1584 h 2695685"/>
                <a:gd name="connsiteX7" fmla="*/ 1963954 w 2071881"/>
                <a:gd name="connsiteY7" fmla="*/ 682632 h 2695685"/>
                <a:gd name="connsiteX8" fmla="*/ 2071655 w 2071881"/>
                <a:gd name="connsiteY8" fmla="*/ 890115 h 2695685"/>
                <a:gd name="connsiteX9" fmla="*/ 1987712 w 2071881"/>
                <a:gd name="connsiteY9" fmla="*/ 1111851 h 2695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1881" h="2695685">
                  <a:moveTo>
                    <a:pt x="1987712" y="1111851"/>
                  </a:moveTo>
                  <a:lnTo>
                    <a:pt x="487821" y="2611742"/>
                  </a:lnTo>
                  <a:cubicBezTo>
                    <a:pt x="418132" y="2681431"/>
                    <a:pt x="340524" y="2695685"/>
                    <a:pt x="288258" y="2695685"/>
                  </a:cubicBezTo>
                  <a:cubicBezTo>
                    <a:pt x="145713" y="2695685"/>
                    <a:pt x="0" y="2587984"/>
                    <a:pt x="0" y="2409011"/>
                  </a:cubicBezTo>
                  <a:lnTo>
                    <a:pt x="0" y="286674"/>
                  </a:lnTo>
                  <a:cubicBezTo>
                    <a:pt x="0" y="129874"/>
                    <a:pt x="128291" y="0"/>
                    <a:pt x="286674" y="0"/>
                  </a:cubicBezTo>
                  <a:cubicBezTo>
                    <a:pt x="297761" y="0"/>
                    <a:pt x="310432" y="0"/>
                    <a:pt x="321518" y="1584"/>
                  </a:cubicBezTo>
                  <a:cubicBezTo>
                    <a:pt x="920207" y="72856"/>
                    <a:pt x="1488804" y="308848"/>
                    <a:pt x="1963954" y="682632"/>
                  </a:cubicBezTo>
                  <a:cubicBezTo>
                    <a:pt x="2027307" y="733315"/>
                    <a:pt x="2066903" y="807755"/>
                    <a:pt x="2071655" y="890115"/>
                  </a:cubicBezTo>
                  <a:cubicBezTo>
                    <a:pt x="2074822" y="975642"/>
                    <a:pt x="2044729" y="1054833"/>
                    <a:pt x="1987712" y="1111851"/>
                  </a:cubicBezTo>
                  <a:close/>
                </a:path>
              </a:pathLst>
            </a:custGeom>
            <a:solidFill>
              <a:schemeClr val="accent6"/>
            </a:solidFill>
            <a:ln w="15838" cap="flat">
              <a:noFill/>
              <a:prstDash val="solid"/>
              <a:miter/>
            </a:ln>
          </p:spPr>
          <p:txBody>
            <a:bodyPr anchor="ctr"/>
            <a:lstStyle/>
            <a:p>
              <a:pPr marL="0" marR="0" lvl="0" indent="0" algn="l" defTabSz="217672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 name="Freeform: Shape 4">
              <a:extLst>
                <a:ext uri="{FF2B5EF4-FFF2-40B4-BE49-F238E27FC236}">
                  <a16:creationId xmlns:a16="http://schemas.microsoft.com/office/drawing/2014/main" id="{7D24399C-B51E-2310-74D4-51E9E9023686}"/>
                </a:ext>
              </a:extLst>
            </p:cNvPr>
            <p:cNvSpPr/>
            <p:nvPr/>
          </p:nvSpPr>
          <p:spPr>
            <a:xfrm>
              <a:off x="12764737" y="6080050"/>
              <a:ext cx="2695244" cy="2073080"/>
            </a:xfrm>
            <a:custGeom>
              <a:avLst/>
              <a:gdLst>
                <a:gd name="connsiteX0" fmla="*/ 2622747 w 2694989"/>
                <a:gd name="connsiteY0" fmla="*/ 1978208 h 2073238"/>
                <a:gd name="connsiteX1" fmla="*/ 2408930 w 2694989"/>
                <a:gd name="connsiteY1" fmla="*/ 2073238 h 2073238"/>
                <a:gd name="connsiteX2" fmla="*/ 286592 w 2694989"/>
                <a:gd name="connsiteY2" fmla="*/ 2073238 h 2073238"/>
                <a:gd name="connsiteX3" fmla="*/ 22092 w 2694989"/>
                <a:gd name="connsiteY3" fmla="*/ 1897433 h 2073238"/>
                <a:gd name="connsiteX4" fmla="*/ 83862 w 2694989"/>
                <a:gd name="connsiteY4" fmla="*/ 1585418 h 2073238"/>
                <a:gd name="connsiteX5" fmla="*/ 744320 w 2694989"/>
                <a:gd name="connsiteY5" fmla="*/ 924959 h 2073238"/>
                <a:gd name="connsiteX6" fmla="*/ 1583752 w 2694989"/>
                <a:gd name="connsiteY6" fmla="*/ 83943 h 2073238"/>
                <a:gd name="connsiteX7" fmla="*/ 1786483 w 2694989"/>
                <a:gd name="connsiteY7" fmla="*/ 0 h 2073238"/>
                <a:gd name="connsiteX8" fmla="*/ 2011387 w 2694989"/>
                <a:gd name="connsiteY8" fmla="*/ 109285 h 2073238"/>
                <a:gd name="connsiteX9" fmla="*/ 2692436 w 2694989"/>
                <a:gd name="connsiteY9" fmla="*/ 1751720 h 2073238"/>
                <a:gd name="connsiteX10" fmla="*/ 2622747 w 2694989"/>
                <a:gd name="connsiteY10" fmla="*/ 1978208 h 207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94989" h="2073238">
                  <a:moveTo>
                    <a:pt x="2622747" y="1978208"/>
                  </a:moveTo>
                  <a:cubicBezTo>
                    <a:pt x="2567313" y="2039978"/>
                    <a:pt x="2492873" y="2073238"/>
                    <a:pt x="2408930" y="2073238"/>
                  </a:cubicBezTo>
                  <a:lnTo>
                    <a:pt x="286592" y="2073238"/>
                  </a:lnTo>
                  <a:cubicBezTo>
                    <a:pt x="145631" y="2073238"/>
                    <a:pt x="56937" y="1982960"/>
                    <a:pt x="22092" y="1897433"/>
                  </a:cubicBezTo>
                  <a:cubicBezTo>
                    <a:pt x="-12752" y="1811906"/>
                    <a:pt x="-15920" y="1685199"/>
                    <a:pt x="83862" y="1585418"/>
                  </a:cubicBezTo>
                  <a:lnTo>
                    <a:pt x="744320" y="924959"/>
                  </a:lnTo>
                  <a:lnTo>
                    <a:pt x="1583752" y="83943"/>
                  </a:lnTo>
                  <a:cubicBezTo>
                    <a:pt x="1637602" y="30093"/>
                    <a:pt x="1710459" y="0"/>
                    <a:pt x="1786483" y="0"/>
                  </a:cubicBezTo>
                  <a:cubicBezTo>
                    <a:pt x="1875178" y="0"/>
                    <a:pt x="1955953" y="39596"/>
                    <a:pt x="2011387" y="109285"/>
                  </a:cubicBezTo>
                  <a:cubicBezTo>
                    <a:pt x="2385172" y="584435"/>
                    <a:pt x="2621163" y="1153031"/>
                    <a:pt x="2692436" y="1751720"/>
                  </a:cubicBezTo>
                  <a:cubicBezTo>
                    <a:pt x="2703523" y="1835663"/>
                    <a:pt x="2678181" y="1916439"/>
                    <a:pt x="2622747" y="1978208"/>
                  </a:cubicBezTo>
                  <a:close/>
                </a:path>
              </a:pathLst>
            </a:custGeom>
            <a:solidFill>
              <a:schemeClr val="accent5"/>
            </a:solidFill>
            <a:ln w="15838" cap="flat">
              <a:noFill/>
              <a:prstDash val="solid"/>
              <a:miter/>
            </a:ln>
          </p:spPr>
          <p:txBody>
            <a:bodyPr anchor="ctr"/>
            <a:lstStyle/>
            <a:p>
              <a:pPr marL="0" marR="0" lvl="0" indent="0" algn="l" defTabSz="217672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218E6D1B-B4FF-CDD5-EB42-C71D33036344}"/>
                </a:ext>
              </a:extLst>
            </p:cNvPr>
            <p:cNvSpPr/>
            <p:nvPr/>
          </p:nvSpPr>
          <p:spPr>
            <a:xfrm>
              <a:off x="12767577" y="8299381"/>
              <a:ext cx="2693824" cy="2071661"/>
            </a:xfrm>
            <a:custGeom>
              <a:avLst/>
              <a:gdLst>
                <a:gd name="connsiteX0" fmla="*/ 2692436 w 2694396"/>
                <a:gd name="connsiteY0" fmla="*/ 319934 h 2071654"/>
                <a:gd name="connsiteX1" fmla="*/ 2011388 w 2694396"/>
                <a:gd name="connsiteY1" fmla="*/ 1962370 h 2071654"/>
                <a:gd name="connsiteX2" fmla="*/ 1786483 w 2694396"/>
                <a:gd name="connsiteY2" fmla="*/ 2071655 h 2071654"/>
                <a:gd name="connsiteX3" fmla="*/ 1583752 w 2694396"/>
                <a:gd name="connsiteY3" fmla="*/ 1987712 h 2071654"/>
                <a:gd name="connsiteX4" fmla="*/ 83862 w 2694396"/>
                <a:gd name="connsiteY4" fmla="*/ 487821 h 2071654"/>
                <a:gd name="connsiteX5" fmla="*/ 22092 w 2694396"/>
                <a:gd name="connsiteY5" fmla="*/ 175806 h 2071654"/>
                <a:gd name="connsiteX6" fmla="*/ 286593 w 2694396"/>
                <a:gd name="connsiteY6" fmla="*/ 0 h 2071654"/>
                <a:gd name="connsiteX7" fmla="*/ 2408930 w 2694396"/>
                <a:gd name="connsiteY7" fmla="*/ 0 h 2071654"/>
                <a:gd name="connsiteX8" fmla="*/ 2622748 w 2694396"/>
                <a:gd name="connsiteY8" fmla="*/ 95030 h 2071654"/>
                <a:gd name="connsiteX9" fmla="*/ 2692436 w 2694396"/>
                <a:gd name="connsiteY9" fmla="*/ 319934 h 207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396" h="2071654">
                  <a:moveTo>
                    <a:pt x="2692436" y="319934"/>
                  </a:moveTo>
                  <a:cubicBezTo>
                    <a:pt x="2621164" y="918624"/>
                    <a:pt x="2385172" y="1487220"/>
                    <a:pt x="2011388" y="1962370"/>
                  </a:cubicBezTo>
                  <a:cubicBezTo>
                    <a:pt x="1957537" y="2032059"/>
                    <a:pt x="1875178" y="2071655"/>
                    <a:pt x="1786483" y="2071655"/>
                  </a:cubicBezTo>
                  <a:cubicBezTo>
                    <a:pt x="1710459" y="2071655"/>
                    <a:pt x="1637603" y="2041562"/>
                    <a:pt x="1583752" y="1987712"/>
                  </a:cubicBezTo>
                  <a:lnTo>
                    <a:pt x="83862" y="487821"/>
                  </a:lnTo>
                  <a:cubicBezTo>
                    <a:pt x="-15920" y="388039"/>
                    <a:pt x="-12752" y="261333"/>
                    <a:pt x="22092" y="175806"/>
                  </a:cubicBezTo>
                  <a:cubicBezTo>
                    <a:pt x="56937" y="90278"/>
                    <a:pt x="145632" y="0"/>
                    <a:pt x="286593" y="0"/>
                  </a:cubicBezTo>
                  <a:lnTo>
                    <a:pt x="2408930" y="0"/>
                  </a:lnTo>
                  <a:cubicBezTo>
                    <a:pt x="2491289" y="0"/>
                    <a:pt x="2567313" y="33261"/>
                    <a:pt x="2622748" y="95030"/>
                  </a:cubicBezTo>
                  <a:cubicBezTo>
                    <a:pt x="2676598" y="155216"/>
                    <a:pt x="2701939" y="237575"/>
                    <a:pt x="2692436" y="319934"/>
                  </a:cubicBezTo>
                  <a:close/>
                </a:path>
              </a:pathLst>
            </a:custGeom>
            <a:solidFill>
              <a:schemeClr val="accent4"/>
            </a:solidFill>
            <a:ln w="15838" cap="flat">
              <a:noFill/>
              <a:prstDash val="solid"/>
              <a:miter/>
            </a:ln>
          </p:spPr>
          <p:txBody>
            <a:bodyPr anchor="ctr"/>
            <a:lstStyle/>
            <a:p>
              <a:pPr marL="0" marR="0" lvl="0" indent="0" algn="l" defTabSz="217672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99AB043D-9999-A1E2-30C8-DB311189B214}"/>
                </a:ext>
              </a:extLst>
            </p:cNvPr>
            <p:cNvSpPr/>
            <p:nvPr/>
          </p:nvSpPr>
          <p:spPr>
            <a:xfrm>
              <a:off x="12262041" y="8802032"/>
              <a:ext cx="2071844" cy="2695004"/>
            </a:xfrm>
            <a:custGeom>
              <a:avLst/>
              <a:gdLst>
                <a:gd name="connsiteX0" fmla="*/ 2071654 w 2072142"/>
                <a:gd name="connsiteY0" fmla="*/ 1805571 h 2695685"/>
                <a:gd name="connsiteX1" fmla="*/ 1963954 w 2072142"/>
                <a:gd name="connsiteY1" fmla="*/ 2013053 h 2695685"/>
                <a:gd name="connsiteX2" fmla="*/ 321518 w 2072142"/>
                <a:gd name="connsiteY2" fmla="*/ 2694101 h 2695685"/>
                <a:gd name="connsiteX3" fmla="*/ 286674 w 2072142"/>
                <a:gd name="connsiteY3" fmla="*/ 2695685 h 2695685"/>
                <a:gd name="connsiteX4" fmla="*/ 0 w 2072142"/>
                <a:gd name="connsiteY4" fmla="*/ 2409011 h 2695685"/>
                <a:gd name="connsiteX5" fmla="*/ 0 w 2072142"/>
                <a:gd name="connsiteY5" fmla="*/ 286674 h 2695685"/>
                <a:gd name="connsiteX6" fmla="*/ 288258 w 2072142"/>
                <a:gd name="connsiteY6" fmla="*/ 0 h 2695685"/>
                <a:gd name="connsiteX7" fmla="*/ 487821 w 2072142"/>
                <a:gd name="connsiteY7" fmla="*/ 83943 h 2695685"/>
                <a:gd name="connsiteX8" fmla="*/ 1148280 w 2072142"/>
                <a:gd name="connsiteY8" fmla="*/ 744402 h 2695685"/>
                <a:gd name="connsiteX9" fmla="*/ 1989295 w 2072142"/>
                <a:gd name="connsiteY9" fmla="*/ 1585418 h 2695685"/>
                <a:gd name="connsiteX10" fmla="*/ 2071654 w 2072142"/>
                <a:gd name="connsiteY10" fmla="*/ 1805571 h 2695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2142" h="2695685">
                  <a:moveTo>
                    <a:pt x="2071654" y="1805571"/>
                  </a:moveTo>
                  <a:cubicBezTo>
                    <a:pt x="2066903" y="1886346"/>
                    <a:pt x="2027307" y="1962370"/>
                    <a:pt x="1963954" y="2013053"/>
                  </a:cubicBezTo>
                  <a:cubicBezTo>
                    <a:pt x="1488804" y="2386838"/>
                    <a:pt x="920208" y="2622829"/>
                    <a:pt x="321518" y="2694101"/>
                  </a:cubicBezTo>
                  <a:cubicBezTo>
                    <a:pt x="310431" y="2695685"/>
                    <a:pt x="297761" y="2695685"/>
                    <a:pt x="286674" y="2695685"/>
                  </a:cubicBezTo>
                  <a:cubicBezTo>
                    <a:pt x="128290" y="2695685"/>
                    <a:pt x="0" y="2567395"/>
                    <a:pt x="0" y="2409011"/>
                  </a:cubicBezTo>
                  <a:lnTo>
                    <a:pt x="0" y="286674"/>
                  </a:lnTo>
                  <a:cubicBezTo>
                    <a:pt x="0" y="107701"/>
                    <a:pt x="147296" y="0"/>
                    <a:pt x="288258" y="0"/>
                  </a:cubicBezTo>
                  <a:cubicBezTo>
                    <a:pt x="340524" y="0"/>
                    <a:pt x="418132" y="14255"/>
                    <a:pt x="487821" y="83943"/>
                  </a:cubicBezTo>
                  <a:lnTo>
                    <a:pt x="1148280" y="744402"/>
                  </a:lnTo>
                  <a:lnTo>
                    <a:pt x="1989295" y="1585418"/>
                  </a:lnTo>
                  <a:cubicBezTo>
                    <a:pt x="2046313" y="1644020"/>
                    <a:pt x="2076406" y="1724795"/>
                    <a:pt x="2071654" y="1805571"/>
                  </a:cubicBezTo>
                  <a:close/>
                </a:path>
              </a:pathLst>
            </a:custGeom>
            <a:solidFill>
              <a:schemeClr val="accent3"/>
            </a:solidFill>
            <a:ln w="15838" cap="flat">
              <a:noFill/>
              <a:prstDash val="solid"/>
              <a:miter/>
            </a:ln>
          </p:spPr>
          <p:txBody>
            <a:bodyPr anchor="ctr"/>
            <a:lstStyle/>
            <a:p>
              <a:pPr marL="0" marR="0" lvl="0" indent="0" algn="l" defTabSz="217672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 name="Freeform: Shape 78">
              <a:extLst>
                <a:ext uri="{FF2B5EF4-FFF2-40B4-BE49-F238E27FC236}">
                  <a16:creationId xmlns:a16="http://schemas.microsoft.com/office/drawing/2014/main" id="{49BE81E7-8BED-D47F-D3ED-E341A3843057}"/>
                </a:ext>
              </a:extLst>
            </p:cNvPr>
            <p:cNvSpPr>
              <a:spLocks/>
            </p:cNvSpPr>
            <p:nvPr/>
          </p:nvSpPr>
          <p:spPr bwMode="auto">
            <a:xfrm>
              <a:off x="8917836" y="8297692"/>
              <a:ext cx="2695975" cy="2071654"/>
            </a:xfrm>
            <a:custGeom>
              <a:avLst/>
              <a:gdLst>
                <a:gd name="T0" fmla="*/ 2612114 w 2695975"/>
                <a:gd name="T1" fmla="*/ 487821 h 2071654"/>
                <a:gd name="T2" fmla="*/ 1951655 w 2695975"/>
                <a:gd name="T3" fmla="*/ 1148280 h 2071654"/>
                <a:gd name="T4" fmla="*/ 1110640 w 2695975"/>
                <a:gd name="T5" fmla="*/ 1987711 h 2071654"/>
                <a:gd name="T6" fmla="*/ 907909 w 2695975"/>
                <a:gd name="T7" fmla="*/ 2071654 h 2071654"/>
                <a:gd name="T8" fmla="*/ 683005 w 2695975"/>
                <a:gd name="T9" fmla="*/ 1962370 h 2071654"/>
                <a:gd name="T10" fmla="*/ 1956 w 2695975"/>
                <a:gd name="T11" fmla="*/ 319934 h 2071654"/>
                <a:gd name="T12" fmla="*/ 73229 w 2695975"/>
                <a:gd name="T13" fmla="*/ 95030 h 2071654"/>
                <a:gd name="T14" fmla="*/ 287046 w 2695975"/>
                <a:gd name="T15" fmla="*/ 0 h 2071654"/>
                <a:gd name="T16" fmla="*/ 2409383 w 2695975"/>
                <a:gd name="T17" fmla="*/ 0 h 2071654"/>
                <a:gd name="T18" fmla="*/ 2673884 w 2695975"/>
                <a:gd name="T19" fmla="*/ 175805 h 2071654"/>
                <a:gd name="T20" fmla="*/ 2612114 w 2695975"/>
                <a:gd name="T21" fmla="*/ 487821 h 20716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95975" h="2071654">
                  <a:moveTo>
                    <a:pt x="2612114" y="487821"/>
                  </a:moveTo>
                  <a:lnTo>
                    <a:pt x="1951655" y="1148280"/>
                  </a:lnTo>
                  <a:lnTo>
                    <a:pt x="1110640" y="1987711"/>
                  </a:lnTo>
                  <a:cubicBezTo>
                    <a:pt x="1056789" y="2041562"/>
                    <a:pt x="985517" y="2071654"/>
                    <a:pt x="907909" y="2071654"/>
                  </a:cubicBezTo>
                  <a:cubicBezTo>
                    <a:pt x="819214" y="2071654"/>
                    <a:pt x="738439" y="2032059"/>
                    <a:pt x="683005" y="1962370"/>
                  </a:cubicBezTo>
                  <a:cubicBezTo>
                    <a:pt x="309220" y="1487220"/>
                    <a:pt x="73229" y="918624"/>
                    <a:pt x="1956" y="319934"/>
                  </a:cubicBezTo>
                  <a:cubicBezTo>
                    <a:pt x="-7547" y="237575"/>
                    <a:pt x="17794" y="155216"/>
                    <a:pt x="73229" y="95030"/>
                  </a:cubicBezTo>
                  <a:cubicBezTo>
                    <a:pt x="128663" y="33260"/>
                    <a:pt x="203103" y="0"/>
                    <a:pt x="287046" y="0"/>
                  </a:cubicBezTo>
                  <a:lnTo>
                    <a:pt x="2409383" y="0"/>
                  </a:lnTo>
                  <a:cubicBezTo>
                    <a:pt x="2550345" y="0"/>
                    <a:pt x="2639039" y="91862"/>
                    <a:pt x="2673884" y="175805"/>
                  </a:cubicBezTo>
                  <a:cubicBezTo>
                    <a:pt x="2708728" y="261333"/>
                    <a:pt x="2711896" y="388039"/>
                    <a:pt x="2612114" y="487821"/>
                  </a:cubicBezTo>
                  <a:close/>
                </a:path>
              </a:pathLst>
            </a:custGeom>
            <a:solidFill>
              <a:schemeClr val="accent1"/>
            </a:solidFill>
            <a:ln>
              <a:noFill/>
            </a:ln>
            <a:extLst>
              <a:ext uri="{91240B29-F687-4F45-9708-019B960494DF}">
                <a14:hiddenLine xmlns:a14="http://schemas.microsoft.com/office/drawing/2010/main" w="15838" cap="flat">
                  <a:solidFill>
                    <a:srgbClr val="000000"/>
                  </a:solidFill>
                  <a:prstDash val="solid"/>
                  <a:miter lim="800000"/>
                  <a:headEnd/>
                  <a:tailEnd/>
                </a14:hiddenLine>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 name="Freeform: Shape 79">
              <a:extLst>
                <a:ext uri="{FF2B5EF4-FFF2-40B4-BE49-F238E27FC236}">
                  <a16:creationId xmlns:a16="http://schemas.microsoft.com/office/drawing/2014/main" id="{7CE96DE3-7577-C980-E5F4-CF735FD346B2}"/>
                </a:ext>
              </a:extLst>
            </p:cNvPr>
            <p:cNvSpPr>
              <a:spLocks/>
            </p:cNvSpPr>
            <p:nvPr/>
          </p:nvSpPr>
          <p:spPr bwMode="auto">
            <a:xfrm>
              <a:off x="10046993" y="8802935"/>
              <a:ext cx="2072142" cy="2694101"/>
            </a:xfrm>
            <a:custGeom>
              <a:avLst/>
              <a:gdLst>
                <a:gd name="T0" fmla="*/ 2072143 w 2072142"/>
                <a:gd name="T1" fmla="*/ 286674 h 2694101"/>
                <a:gd name="T2" fmla="*/ 2072143 w 2072142"/>
                <a:gd name="T3" fmla="*/ 2409011 h 2694101"/>
                <a:gd name="T4" fmla="*/ 1988199 w 2072142"/>
                <a:gd name="T5" fmla="*/ 2611742 h 2694101"/>
                <a:gd name="T6" fmla="*/ 1785469 w 2072142"/>
                <a:gd name="T7" fmla="*/ 2694101 h 2694101"/>
                <a:gd name="T8" fmla="*/ 1750624 w 2072142"/>
                <a:gd name="T9" fmla="*/ 2692517 h 2694101"/>
                <a:gd name="T10" fmla="*/ 108189 w 2072142"/>
                <a:gd name="T11" fmla="*/ 2011469 h 2694101"/>
                <a:gd name="T12" fmla="*/ 488 w 2072142"/>
                <a:gd name="T13" fmla="*/ 1803987 h 2694101"/>
                <a:gd name="T14" fmla="*/ 84431 w 2072142"/>
                <a:gd name="T15" fmla="*/ 1585418 h 2694101"/>
                <a:gd name="T16" fmla="*/ 925447 w 2072142"/>
                <a:gd name="T17" fmla="*/ 744402 h 2694101"/>
                <a:gd name="T18" fmla="*/ 1585905 w 2072142"/>
                <a:gd name="T19" fmla="*/ 83943 h 2694101"/>
                <a:gd name="T20" fmla="*/ 1785469 w 2072142"/>
                <a:gd name="T21" fmla="*/ 0 h 2694101"/>
                <a:gd name="T22" fmla="*/ 2072143 w 2072142"/>
                <a:gd name="T23" fmla="*/ 286674 h 26941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072142" h="2694101">
                  <a:moveTo>
                    <a:pt x="2072143" y="286674"/>
                  </a:moveTo>
                  <a:lnTo>
                    <a:pt x="2072143" y="2409011"/>
                  </a:lnTo>
                  <a:cubicBezTo>
                    <a:pt x="2072143" y="2486619"/>
                    <a:pt x="2042050" y="2557892"/>
                    <a:pt x="1988199" y="2611742"/>
                  </a:cubicBezTo>
                  <a:cubicBezTo>
                    <a:pt x="1934349" y="2665592"/>
                    <a:pt x="1863076" y="2694101"/>
                    <a:pt x="1785469" y="2694101"/>
                  </a:cubicBezTo>
                  <a:cubicBezTo>
                    <a:pt x="1774382" y="2694101"/>
                    <a:pt x="1761711" y="2694101"/>
                    <a:pt x="1750624" y="2692517"/>
                  </a:cubicBezTo>
                  <a:cubicBezTo>
                    <a:pt x="1151935" y="2621245"/>
                    <a:pt x="583339" y="2385254"/>
                    <a:pt x="108189" y="2011469"/>
                  </a:cubicBezTo>
                  <a:cubicBezTo>
                    <a:pt x="44835" y="1960786"/>
                    <a:pt x="5239" y="1886346"/>
                    <a:pt x="488" y="1803987"/>
                  </a:cubicBezTo>
                  <a:cubicBezTo>
                    <a:pt x="-4264" y="1723211"/>
                    <a:pt x="25829" y="1642436"/>
                    <a:pt x="84431" y="1585418"/>
                  </a:cubicBezTo>
                  <a:lnTo>
                    <a:pt x="925447" y="744402"/>
                  </a:lnTo>
                  <a:lnTo>
                    <a:pt x="1585905" y="83943"/>
                  </a:lnTo>
                  <a:cubicBezTo>
                    <a:pt x="1655594" y="14254"/>
                    <a:pt x="1733202" y="0"/>
                    <a:pt x="1785469" y="0"/>
                  </a:cubicBezTo>
                  <a:cubicBezTo>
                    <a:pt x="1924846" y="0"/>
                    <a:pt x="2072143" y="106117"/>
                    <a:pt x="2072143" y="286674"/>
                  </a:cubicBezTo>
                  <a:close/>
                </a:path>
              </a:pathLst>
            </a:custGeom>
            <a:solidFill>
              <a:schemeClr val="accent2"/>
            </a:solidFill>
            <a:ln>
              <a:noFill/>
            </a:ln>
            <a:extLst>
              <a:ext uri="{91240B29-F687-4F45-9708-019B960494DF}">
                <a14:hiddenLine xmlns:a14="http://schemas.microsoft.com/office/drawing/2010/main" w="15838" cap="flat">
                  <a:solidFill>
                    <a:srgbClr val="000000"/>
                  </a:solidFill>
                  <a:prstDash val="solid"/>
                  <a:miter lim="800000"/>
                  <a:headEnd/>
                  <a:tailEnd/>
                </a14:hiddenLine>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 name="Freeform: Shape 80">
              <a:extLst>
                <a:ext uri="{FF2B5EF4-FFF2-40B4-BE49-F238E27FC236}">
                  <a16:creationId xmlns:a16="http://schemas.microsoft.com/office/drawing/2014/main" id="{09B0DB44-D12C-78B5-FF03-BAD36F93E879}"/>
                </a:ext>
              </a:extLst>
            </p:cNvPr>
            <p:cNvSpPr>
              <a:spLocks/>
            </p:cNvSpPr>
            <p:nvPr/>
          </p:nvSpPr>
          <p:spPr bwMode="auto">
            <a:xfrm>
              <a:off x="10394341" y="8297692"/>
              <a:ext cx="1219845" cy="1148279"/>
            </a:xfrm>
            <a:custGeom>
              <a:avLst/>
              <a:gdLst>
                <a:gd name="T0" fmla="*/ 1135609 w 1219845"/>
                <a:gd name="T1" fmla="*/ 487821 h 1148279"/>
                <a:gd name="T2" fmla="*/ 475150 w 1219845"/>
                <a:gd name="T3" fmla="*/ 1148280 h 1148279"/>
                <a:gd name="T4" fmla="*/ 0 w 1219845"/>
                <a:gd name="T5" fmla="*/ 0 h 1148279"/>
                <a:gd name="T6" fmla="*/ 934462 w 1219845"/>
                <a:gd name="T7" fmla="*/ 0 h 1148279"/>
                <a:gd name="T8" fmla="*/ 1198962 w 1219845"/>
                <a:gd name="T9" fmla="*/ 175805 h 1148279"/>
                <a:gd name="T10" fmla="*/ 1135609 w 1219845"/>
                <a:gd name="T11" fmla="*/ 487821 h 114827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19845" h="1148279">
                  <a:moveTo>
                    <a:pt x="1135609" y="487821"/>
                  </a:moveTo>
                  <a:lnTo>
                    <a:pt x="475150" y="1148280"/>
                  </a:lnTo>
                  <a:cubicBezTo>
                    <a:pt x="193228" y="844183"/>
                    <a:pt x="15838" y="441890"/>
                    <a:pt x="0" y="0"/>
                  </a:cubicBezTo>
                  <a:lnTo>
                    <a:pt x="934462" y="0"/>
                  </a:lnTo>
                  <a:cubicBezTo>
                    <a:pt x="1075423" y="0"/>
                    <a:pt x="1164118" y="91862"/>
                    <a:pt x="1198962" y="175805"/>
                  </a:cubicBezTo>
                  <a:cubicBezTo>
                    <a:pt x="1232223" y="261333"/>
                    <a:pt x="1235390" y="388039"/>
                    <a:pt x="1135609" y="487821"/>
                  </a:cubicBezTo>
                  <a:close/>
                </a:path>
              </a:pathLst>
            </a:custGeom>
            <a:solidFill>
              <a:srgbClr val="000000">
                <a:alpha val="50195"/>
              </a:srgbClr>
            </a:solidFill>
            <a:ln>
              <a:noFill/>
            </a:ln>
            <a:extLst>
              <a:ext uri="{91240B29-F687-4F45-9708-019B960494DF}">
                <a14:hiddenLine xmlns:a14="http://schemas.microsoft.com/office/drawing/2010/main" w="15838" cap="flat">
                  <a:solidFill>
                    <a:srgbClr val="000000"/>
                  </a:solidFill>
                  <a:prstDash val="solid"/>
                  <a:miter lim="800000"/>
                  <a:headEnd/>
                  <a:tailEnd/>
                </a14:hiddenLine>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 name="Freeform: Shape 81">
              <a:extLst>
                <a:ext uri="{FF2B5EF4-FFF2-40B4-BE49-F238E27FC236}">
                  <a16:creationId xmlns:a16="http://schemas.microsoft.com/office/drawing/2014/main" id="{DE2EB7DB-B152-E3FA-6582-BC1A83B208DC}"/>
                </a:ext>
              </a:extLst>
            </p:cNvPr>
            <p:cNvSpPr>
              <a:spLocks/>
            </p:cNvSpPr>
            <p:nvPr/>
          </p:nvSpPr>
          <p:spPr bwMode="auto">
            <a:xfrm>
              <a:off x="10970856" y="8804501"/>
              <a:ext cx="1148279" cy="1219569"/>
            </a:xfrm>
            <a:custGeom>
              <a:avLst/>
              <a:gdLst>
                <a:gd name="T0" fmla="*/ 1148280 w 1148279"/>
                <a:gd name="T1" fmla="*/ 285108 h 1219569"/>
                <a:gd name="T2" fmla="*/ 1148280 w 1148279"/>
                <a:gd name="T3" fmla="*/ 1219570 h 1219569"/>
                <a:gd name="T4" fmla="*/ 0 w 1148279"/>
                <a:gd name="T5" fmla="*/ 744419 h 1219569"/>
                <a:gd name="T6" fmla="*/ 660459 w 1148279"/>
                <a:gd name="T7" fmla="*/ 83960 h 1219569"/>
                <a:gd name="T8" fmla="*/ 860022 w 1148279"/>
                <a:gd name="T9" fmla="*/ 17 h 1219569"/>
                <a:gd name="T10" fmla="*/ 1148280 w 1148279"/>
                <a:gd name="T11" fmla="*/ 285108 h 12195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48279" h="1219569">
                  <a:moveTo>
                    <a:pt x="1148280" y="285108"/>
                  </a:moveTo>
                  <a:lnTo>
                    <a:pt x="1148280" y="1219570"/>
                  </a:lnTo>
                  <a:cubicBezTo>
                    <a:pt x="704806" y="1202147"/>
                    <a:pt x="304096" y="1024758"/>
                    <a:pt x="0" y="744419"/>
                  </a:cubicBezTo>
                  <a:lnTo>
                    <a:pt x="660459" y="83960"/>
                  </a:lnTo>
                  <a:cubicBezTo>
                    <a:pt x="730147" y="14272"/>
                    <a:pt x="807755" y="17"/>
                    <a:pt x="860022" y="17"/>
                  </a:cubicBezTo>
                  <a:cubicBezTo>
                    <a:pt x="1000983" y="-1566"/>
                    <a:pt x="1148280" y="104551"/>
                    <a:pt x="1148280" y="285108"/>
                  </a:cubicBezTo>
                  <a:close/>
                </a:path>
              </a:pathLst>
            </a:custGeom>
            <a:solidFill>
              <a:srgbClr val="000000">
                <a:alpha val="50195"/>
              </a:srgbClr>
            </a:solidFill>
            <a:ln>
              <a:noFill/>
            </a:ln>
            <a:extLst>
              <a:ext uri="{91240B29-F687-4F45-9708-019B960494DF}">
                <a14:hiddenLine xmlns:a14="http://schemas.microsoft.com/office/drawing/2010/main" w="15838" cap="flat">
                  <a:solidFill>
                    <a:srgbClr val="000000"/>
                  </a:solidFill>
                  <a:prstDash val="solid"/>
                  <a:miter lim="800000"/>
                  <a:headEnd/>
                  <a:tailEnd/>
                </a14:hiddenLine>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Freeform: Shape 82">
              <a:extLst>
                <a:ext uri="{FF2B5EF4-FFF2-40B4-BE49-F238E27FC236}">
                  <a16:creationId xmlns:a16="http://schemas.microsoft.com/office/drawing/2014/main" id="{E7D6816A-A71F-9483-6F68-8FF959BD3C3F}"/>
                </a:ext>
              </a:extLst>
            </p:cNvPr>
            <p:cNvSpPr>
              <a:spLocks/>
            </p:cNvSpPr>
            <p:nvPr/>
          </p:nvSpPr>
          <p:spPr bwMode="auto">
            <a:xfrm>
              <a:off x="12261681" y="8801351"/>
              <a:ext cx="1148279" cy="1221135"/>
            </a:xfrm>
            <a:custGeom>
              <a:avLst/>
              <a:gdLst>
                <a:gd name="T0" fmla="*/ 487821 w 1148279"/>
                <a:gd name="T1" fmla="*/ 85527 h 1221135"/>
                <a:gd name="T2" fmla="*/ 1148280 w 1148279"/>
                <a:gd name="T3" fmla="*/ 745986 h 1221135"/>
                <a:gd name="T4" fmla="*/ 0 w 1148279"/>
                <a:gd name="T5" fmla="*/ 1221136 h 1221135"/>
                <a:gd name="T6" fmla="*/ 0 w 1148279"/>
                <a:gd name="T7" fmla="*/ 286674 h 1221135"/>
                <a:gd name="T8" fmla="*/ 288258 w 1148279"/>
                <a:gd name="T9" fmla="*/ 0 h 1221135"/>
                <a:gd name="T10" fmla="*/ 487821 w 1148279"/>
                <a:gd name="T11" fmla="*/ 85527 h 12211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48279" h="1221135">
                  <a:moveTo>
                    <a:pt x="487821" y="85527"/>
                  </a:moveTo>
                  <a:lnTo>
                    <a:pt x="1148280" y="745986"/>
                  </a:lnTo>
                  <a:cubicBezTo>
                    <a:pt x="844183" y="1027908"/>
                    <a:pt x="441890" y="1205298"/>
                    <a:pt x="0" y="1221136"/>
                  </a:cubicBezTo>
                  <a:lnTo>
                    <a:pt x="0" y="286674"/>
                  </a:lnTo>
                  <a:cubicBezTo>
                    <a:pt x="0" y="107701"/>
                    <a:pt x="147296" y="0"/>
                    <a:pt x="288258" y="0"/>
                  </a:cubicBezTo>
                  <a:cubicBezTo>
                    <a:pt x="340524" y="1584"/>
                    <a:pt x="418132" y="15838"/>
                    <a:pt x="487821" y="85527"/>
                  </a:cubicBezTo>
                  <a:close/>
                </a:path>
              </a:pathLst>
            </a:custGeom>
            <a:solidFill>
              <a:srgbClr val="000000">
                <a:alpha val="50195"/>
              </a:srgbClr>
            </a:solidFill>
            <a:ln>
              <a:noFill/>
            </a:ln>
            <a:extLst>
              <a:ext uri="{91240B29-F687-4F45-9708-019B960494DF}">
                <a14:hiddenLine xmlns:a14="http://schemas.microsoft.com/office/drawing/2010/main" w="15838" cap="flat">
                  <a:solidFill>
                    <a:srgbClr val="000000"/>
                  </a:solidFill>
                  <a:prstDash val="solid"/>
                  <a:miter lim="800000"/>
                  <a:headEnd/>
                  <a:tailEnd/>
                </a14:hiddenLine>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 name="Freeform: Shape 83">
              <a:extLst>
                <a:ext uri="{FF2B5EF4-FFF2-40B4-BE49-F238E27FC236}">
                  <a16:creationId xmlns:a16="http://schemas.microsoft.com/office/drawing/2014/main" id="{4AEF3B72-27A3-B820-42AC-32913C6CD75D}"/>
                </a:ext>
              </a:extLst>
            </p:cNvPr>
            <p:cNvSpPr>
              <a:spLocks/>
            </p:cNvSpPr>
            <p:nvPr/>
          </p:nvSpPr>
          <p:spPr bwMode="auto">
            <a:xfrm>
              <a:off x="12261681" y="6428768"/>
              <a:ext cx="1148279" cy="1219569"/>
            </a:xfrm>
            <a:custGeom>
              <a:avLst/>
              <a:gdLst>
                <a:gd name="T0" fmla="*/ 0 w 1148279"/>
                <a:gd name="T1" fmla="*/ 934462 h 1219569"/>
                <a:gd name="T2" fmla="*/ 0 w 1148279"/>
                <a:gd name="T3" fmla="*/ 0 h 1219569"/>
                <a:gd name="T4" fmla="*/ 1148280 w 1148279"/>
                <a:gd name="T5" fmla="*/ 475150 h 1219569"/>
                <a:gd name="T6" fmla="*/ 487821 w 1148279"/>
                <a:gd name="T7" fmla="*/ 1135609 h 1219569"/>
                <a:gd name="T8" fmla="*/ 288258 w 1148279"/>
                <a:gd name="T9" fmla="*/ 1219552 h 1219569"/>
                <a:gd name="T10" fmla="*/ 0 w 1148279"/>
                <a:gd name="T11" fmla="*/ 934462 h 12195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48279" h="1219569">
                  <a:moveTo>
                    <a:pt x="0" y="934462"/>
                  </a:moveTo>
                  <a:lnTo>
                    <a:pt x="0" y="0"/>
                  </a:lnTo>
                  <a:cubicBezTo>
                    <a:pt x="443473" y="17422"/>
                    <a:pt x="844183" y="194812"/>
                    <a:pt x="1148280" y="475150"/>
                  </a:cubicBezTo>
                  <a:lnTo>
                    <a:pt x="487821" y="1135609"/>
                  </a:lnTo>
                  <a:cubicBezTo>
                    <a:pt x="418132" y="1205297"/>
                    <a:pt x="340524" y="1219552"/>
                    <a:pt x="288258" y="1219552"/>
                  </a:cubicBezTo>
                  <a:cubicBezTo>
                    <a:pt x="147296" y="1221136"/>
                    <a:pt x="0" y="1113435"/>
                    <a:pt x="0" y="934462"/>
                  </a:cubicBezTo>
                  <a:close/>
                </a:path>
              </a:pathLst>
            </a:custGeom>
            <a:solidFill>
              <a:srgbClr val="000000">
                <a:alpha val="50195"/>
              </a:srgbClr>
            </a:solidFill>
            <a:ln>
              <a:noFill/>
            </a:ln>
            <a:extLst>
              <a:ext uri="{91240B29-F687-4F45-9708-019B960494DF}">
                <a14:hiddenLine xmlns:a14="http://schemas.microsoft.com/office/drawing/2010/main" w="15838" cap="flat">
                  <a:solidFill>
                    <a:srgbClr val="000000"/>
                  </a:solidFill>
                  <a:prstDash val="solid"/>
                  <a:miter lim="800000"/>
                  <a:headEnd/>
                  <a:tailEnd/>
                </a14:hiddenLine>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84">
              <a:extLst>
                <a:ext uri="{FF2B5EF4-FFF2-40B4-BE49-F238E27FC236}">
                  <a16:creationId xmlns:a16="http://schemas.microsoft.com/office/drawing/2014/main" id="{EE5ADD6B-DE37-A46E-6829-698D241237F4}"/>
                </a:ext>
              </a:extLst>
            </p:cNvPr>
            <p:cNvSpPr>
              <a:spLocks/>
            </p:cNvSpPr>
            <p:nvPr/>
          </p:nvSpPr>
          <p:spPr bwMode="auto">
            <a:xfrm>
              <a:off x="12768589" y="8297692"/>
              <a:ext cx="1219470" cy="1148279"/>
            </a:xfrm>
            <a:custGeom>
              <a:avLst/>
              <a:gdLst>
                <a:gd name="T0" fmla="*/ 285009 w 1219470"/>
                <a:gd name="T1" fmla="*/ 0 h 1148279"/>
                <a:gd name="T2" fmla="*/ 1219471 w 1219470"/>
                <a:gd name="T3" fmla="*/ 0 h 1148279"/>
                <a:gd name="T4" fmla="*/ 744321 w 1219470"/>
                <a:gd name="T5" fmla="*/ 1148280 h 1148279"/>
                <a:gd name="T6" fmla="*/ 83862 w 1219470"/>
                <a:gd name="T7" fmla="*/ 487821 h 1148279"/>
                <a:gd name="T8" fmla="*/ 22092 w 1219470"/>
                <a:gd name="T9" fmla="*/ 175805 h 1148279"/>
                <a:gd name="T10" fmla="*/ 285009 w 1219470"/>
                <a:gd name="T11" fmla="*/ 0 h 114827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19470" h="1148279">
                  <a:moveTo>
                    <a:pt x="285009" y="0"/>
                  </a:moveTo>
                  <a:lnTo>
                    <a:pt x="1219471" y="0"/>
                  </a:lnTo>
                  <a:cubicBezTo>
                    <a:pt x="1202048" y="443473"/>
                    <a:pt x="1024659" y="844183"/>
                    <a:pt x="744321" y="1148280"/>
                  </a:cubicBezTo>
                  <a:lnTo>
                    <a:pt x="83862" y="487821"/>
                  </a:lnTo>
                  <a:cubicBezTo>
                    <a:pt x="-15920" y="388039"/>
                    <a:pt x="-12752" y="261333"/>
                    <a:pt x="22092" y="175805"/>
                  </a:cubicBezTo>
                  <a:cubicBezTo>
                    <a:pt x="55353" y="91862"/>
                    <a:pt x="144048" y="0"/>
                    <a:pt x="285009" y="0"/>
                  </a:cubicBezTo>
                  <a:close/>
                </a:path>
              </a:pathLst>
            </a:custGeom>
            <a:solidFill>
              <a:srgbClr val="000000">
                <a:alpha val="50195"/>
              </a:srgbClr>
            </a:solidFill>
            <a:ln>
              <a:noFill/>
            </a:ln>
            <a:extLst>
              <a:ext uri="{91240B29-F687-4F45-9708-019B960494DF}">
                <a14:hiddenLine xmlns:a14="http://schemas.microsoft.com/office/drawing/2010/main" w="15838" cap="flat">
                  <a:solidFill>
                    <a:srgbClr val="000000"/>
                  </a:solidFill>
                  <a:prstDash val="solid"/>
                  <a:miter lim="800000"/>
                  <a:headEnd/>
                  <a:tailEnd/>
                </a14:hiddenLine>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 name="Freeform: Shape 85">
              <a:extLst>
                <a:ext uri="{FF2B5EF4-FFF2-40B4-BE49-F238E27FC236}">
                  <a16:creationId xmlns:a16="http://schemas.microsoft.com/office/drawing/2014/main" id="{7B807EB1-10B5-B811-37B7-8E64DFB3438F}"/>
                </a:ext>
              </a:extLst>
            </p:cNvPr>
            <p:cNvSpPr>
              <a:spLocks/>
            </p:cNvSpPr>
            <p:nvPr/>
          </p:nvSpPr>
          <p:spPr bwMode="auto">
            <a:xfrm>
              <a:off x="12766630" y="7006867"/>
              <a:ext cx="1219845" cy="1148279"/>
            </a:xfrm>
            <a:custGeom>
              <a:avLst/>
              <a:gdLst>
                <a:gd name="T0" fmla="*/ 84236 w 1219845"/>
                <a:gd name="T1" fmla="*/ 660459 h 1148279"/>
                <a:gd name="T2" fmla="*/ 744695 w 1219845"/>
                <a:gd name="T3" fmla="*/ 0 h 1148279"/>
                <a:gd name="T4" fmla="*/ 1219845 w 1219845"/>
                <a:gd name="T5" fmla="*/ 1148280 h 1148279"/>
                <a:gd name="T6" fmla="*/ 285383 w 1219845"/>
                <a:gd name="T7" fmla="*/ 1148280 h 1148279"/>
                <a:gd name="T8" fmla="*/ 20883 w 1219845"/>
                <a:gd name="T9" fmla="*/ 972474 h 1148279"/>
                <a:gd name="T10" fmla="*/ 84236 w 1219845"/>
                <a:gd name="T11" fmla="*/ 660459 h 114827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19845" h="1148279">
                  <a:moveTo>
                    <a:pt x="84236" y="660459"/>
                  </a:moveTo>
                  <a:lnTo>
                    <a:pt x="744695" y="0"/>
                  </a:lnTo>
                  <a:cubicBezTo>
                    <a:pt x="1026617" y="304096"/>
                    <a:pt x="1204007" y="704806"/>
                    <a:pt x="1219845" y="1148280"/>
                  </a:cubicBezTo>
                  <a:lnTo>
                    <a:pt x="285383" y="1148280"/>
                  </a:lnTo>
                  <a:cubicBezTo>
                    <a:pt x="144422" y="1148280"/>
                    <a:pt x="55728" y="1058001"/>
                    <a:pt x="20883" y="972474"/>
                  </a:cubicBezTo>
                  <a:cubicBezTo>
                    <a:pt x="-12377" y="886947"/>
                    <a:pt x="-15545" y="760240"/>
                    <a:pt x="84236" y="660459"/>
                  </a:cubicBezTo>
                  <a:close/>
                </a:path>
              </a:pathLst>
            </a:custGeom>
            <a:solidFill>
              <a:srgbClr val="000000">
                <a:alpha val="50195"/>
              </a:srgbClr>
            </a:solidFill>
            <a:ln>
              <a:noFill/>
            </a:ln>
            <a:extLst>
              <a:ext uri="{91240B29-F687-4F45-9708-019B960494DF}">
                <a14:hiddenLine xmlns:a14="http://schemas.microsoft.com/office/drawing/2010/main" w="15838" cap="flat">
                  <a:solidFill>
                    <a:srgbClr val="000000"/>
                  </a:solidFill>
                  <a:prstDash val="solid"/>
                  <a:miter lim="800000"/>
                  <a:headEnd/>
                  <a:tailEnd/>
                </a14:hiddenLine>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2" name="TextBox 1">
            <a:extLst>
              <a:ext uri="{FF2B5EF4-FFF2-40B4-BE49-F238E27FC236}">
                <a16:creationId xmlns:a16="http://schemas.microsoft.com/office/drawing/2014/main" id="{7100107F-DC7C-4288-10BE-321F0FF86DF8}"/>
              </a:ext>
            </a:extLst>
          </p:cNvPr>
          <p:cNvSpPr txBox="1"/>
          <p:nvPr/>
        </p:nvSpPr>
        <p:spPr>
          <a:xfrm>
            <a:off x="463037" y="6399907"/>
            <a:ext cx="4572000" cy="369332"/>
          </a:xfrm>
          <a:prstGeom prst="rect">
            <a:avLst/>
          </a:prstGeom>
          <a:noFill/>
        </p:spPr>
        <p:txBody>
          <a:bodyPr wrap="square" lIns="0" tIns="0" rIns="0" bIns="0" spcCol="640080">
            <a:spAutoFit/>
          </a:bodyPr>
          <a:lstStyle/>
          <a:p>
            <a:pPr marL="0" marR="0" lvl="0" indent="0" algn="l" defTabSz="217672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alpha val="70000"/>
                  </a:srgbClr>
                </a:solidFill>
                <a:effectLst/>
                <a:uLnTx/>
                <a:uFillTx/>
                <a:latin typeface="Calibri Light" panose="020F0302020204030204"/>
                <a:ea typeface="+mn-ea"/>
                <a:cs typeface="+mn-cs"/>
              </a:rPr>
              <a:t>Source: EXL Research, Gartner Research, Everest Research</a:t>
            </a:r>
          </a:p>
        </p:txBody>
      </p:sp>
      <p:sp>
        <p:nvSpPr>
          <p:cNvPr id="24" name="TextBox 92">
            <a:extLst>
              <a:ext uri="{FF2B5EF4-FFF2-40B4-BE49-F238E27FC236}">
                <a16:creationId xmlns:a16="http://schemas.microsoft.com/office/drawing/2014/main" id="{2E9DB0A2-4EB7-B807-8D14-DA75ED21CD0D}"/>
              </a:ext>
            </a:extLst>
          </p:cNvPr>
          <p:cNvSpPr txBox="1">
            <a:spLocks noChangeArrowheads="1"/>
          </p:cNvSpPr>
          <p:nvPr/>
        </p:nvSpPr>
        <p:spPr bwMode="auto">
          <a:xfrm>
            <a:off x="7323588" y="1093065"/>
            <a:ext cx="28686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4300">
                <a:solidFill>
                  <a:schemeClr val="tx1"/>
                </a:solidFill>
                <a:latin typeface="Lato" pitchFamily="34" charset="0"/>
              </a:defRPr>
            </a:lvl1pPr>
            <a:lvl2pPr marL="742950" indent="-285750">
              <a:defRPr sz="4300">
                <a:solidFill>
                  <a:schemeClr val="tx1"/>
                </a:solidFill>
                <a:latin typeface="Lato" pitchFamily="34" charset="0"/>
              </a:defRPr>
            </a:lvl2pPr>
            <a:lvl3pPr marL="1143000" indent="-228600">
              <a:defRPr sz="4300">
                <a:solidFill>
                  <a:schemeClr val="tx1"/>
                </a:solidFill>
                <a:latin typeface="Lato" pitchFamily="34" charset="0"/>
              </a:defRPr>
            </a:lvl3pPr>
            <a:lvl4pPr marL="1600200" indent="-228600">
              <a:defRPr sz="4300">
                <a:solidFill>
                  <a:schemeClr val="tx1"/>
                </a:solidFill>
                <a:latin typeface="Lato" pitchFamily="34" charset="0"/>
              </a:defRPr>
            </a:lvl4pPr>
            <a:lvl5pPr marL="2057400" indent="-228600">
              <a:defRPr sz="4300">
                <a:solidFill>
                  <a:schemeClr val="tx1"/>
                </a:solidFill>
                <a:latin typeface="Lato" pitchFamily="34" charset="0"/>
              </a:defRPr>
            </a:lvl5pPr>
            <a:lvl6pPr marL="2514600" indent="-228600" defTabSz="2176463" fontAlgn="base">
              <a:spcBef>
                <a:spcPct val="0"/>
              </a:spcBef>
              <a:spcAft>
                <a:spcPct val="0"/>
              </a:spcAft>
              <a:defRPr sz="4300">
                <a:solidFill>
                  <a:schemeClr val="tx1"/>
                </a:solidFill>
                <a:latin typeface="Lato" pitchFamily="34" charset="0"/>
              </a:defRPr>
            </a:lvl6pPr>
            <a:lvl7pPr marL="2971800" indent="-228600" defTabSz="2176463" fontAlgn="base">
              <a:spcBef>
                <a:spcPct val="0"/>
              </a:spcBef>
              <a:spcAft>
                <a:spcPct val="0"/>
              </a:spcAft>
              <a:defRPr sz="4300">
                <a:solidFill>
                  <a:schemeClr val="tx1"/>
                </a:solidFill>
                <a:latin typeface="Lato" pitchFamily="34" charset="0"/>
              </a:defRPr>
            </a:lvl7pPr>
            <a:lvl8pPr marL="3429000" indent="-228600" defTabSz="2176463" fontAlgn="base">
              <a:spcBef>
                <a:spcPct val="0"/>
              </a:spcBef>
              <a:spcAft>
                <a:spcPct val="0"/>
              </a:spcAft>
              <a:defRPr sz="4300">
                <a:solidFill>
                  <a:schemeClr val="tx1"/>
                </a:solidFill>
                <a:latin typeface="Lato" pitchFamily="34" charset="0"/>
              </a:defRPr>
            </a:lvl8pPr>
            <a:lvl9pPr marL="3886200" indent="-228600" defTabSz="2176463" fontAlgn="base">
              <a:spcBef>
                <a:spcPct val="0"/>
              </a:spcBef>
              <a:spcAft>
                <a:spcPct val="0"/>
              </a:spcAft>
              <a:defRPr sz="4300">
                <a:solidFill>
                  <a:schemeClr val="tx1"/>
                </a:solidFill>
                <a:latin typeface="Lato"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en-US" sz="1800" b="1" i="0" u="none" strike="noStrike" kern="1200" cap="none" spc="0" normalizeH="0" baseline="0" noProof="0">
                <a:ln>
                  <a:noFill/>
                </a:ln>
                <a:solidFill>
                  <a:srgbClr val="005071"/>
                </a:solidFill>
                <a:effectLst/>
                <a:uLnTx/>
                <a:uFillTx/>
                <a:latin typeface="Calibri Light" panose="020F0302020204030204"/>
                <a:ea typeface="+mn-ea"/>
                <a:cs typeface="+mn-cs"/>
              </a:rPr>
              <a:t>Standardization</a:t>
            </a:r>
          </a:p>
        </p:txBody>
      </p:sp>
      <p:sp>
        <p:nvSpPr>
          <p:cNvPr id="25" name="TextBox 24">
            <a:extLst>
              <a:ext uri="{FF2B5EF4-FFF2-40B4-BE49-F238E27FC236}">
                <a16:creationId xmlns:a16="http://schemas.microsoft.com/office/drawing/2014/main" id="{55734724-F464-608C-35CE-E472D85F5D3A}"/>
              </a:ext>
            </a:extLst>
          </p:cNvPr>
          <p:cNvSpPr txBox="1"/>
          <p:nvPr/>
        </p:nvSpPr>
        <p:spPr>
          <a:xfrm>
            <a:off x="7323525" y="1468765"/>
            <a:ext cx="2868662" cy="646331"/>
          </a:xfrm>
          <a:prstGeom prst="rect">
            <a:avLst/>
          </a:prstGeom>
          <a:noFill/>
        </p:spPr>
        <p:txBody>
          <a:bodyPr lIns="0" tIns="0" rIns="0" bIns="0" spcCol="640080">
            <a:spAutoFit/>
          </a:bodyPr>
          <a:lstStyle/>
          <a:p>
            <a:pPr marL="0" marR="0" lvl="0" indent="0" algn="l" defTabSz="217672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alpha val="70000"/>
                  </a:srgbClr>
                </a:solidFill>
                <a:effectLst/>
                <a:uLnTx/>
                <a:uFillTx/>
                <a:latin typeface="Calibri Light" panose="020F0302020204030204"/>
                <a:ea typeface="+mn-ea"/>
                <a:cs typeface="+mn-cs"/>
              </a:rPr>
              <a:t>Center Of Excellence can break the silos to accelerate enterprise-wide transformation journeys.</a:t>
            </a:r>
          </a:p>
        </p:txBody>
      </p:sp>
      <p:sp>
        <p:nvSpPr>
          <p:cNvPr id="26" name="TextBox 94">
            <a:extLst>
              <a:ext uri="{FF2B5EF4-FFF2-40B4-BE49-F238E27FC236}">
                <a16:creationId xmlns:a16="http://schemas.microsoft.com/office/drawing/2014/main" id="{65DF0B3C-38D9-53C6-89AC-0CD9E4CE90C3}"/>
              </a:ext>
            </a:extLst>
          </p:cNvPr>
          <p:cNvSpPr txBox="1">
            <a:spLocks noChangeArrowheads="1"/>
          </p:cNvSpPr>
          <p:nvPr/>
        </p:nvSpPr>
        <p:spPr bwMode="auto">
          <a:xfrm>
            <a:off x="359925" y="3376754"/>
            <a:ext cx="322312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4300">
                <a:solidFill>
                  <a:schemeClr val="tx1"/>
                </a:solidFill>
                <a:latin typeface="Lato" pitchFamily="34" charset="0"/>
              </a:defRPr>
            </a:lvl1pPr>
            <a:lvl2pPr marL="742950" indent="-285750">
              <a:defRPr sz="4300">
                <a:solidFill>
                  <a:schemeClr val="tx1"/>
                </a:solidFill>
                <a:latin typeface="Lato" pitchFamily="34" charset="0"/>
              </a:defRPr>
            </a:lvl2pPr>
            <a:lvl3pPr marL="1143000" indent="-228600">
              <a:defRPr sz="4300">
                <a:solidFill>
                  <a:schemeClr val="tx1"/>
                </a:solidFill>
                <a:latin typeface="Lato" pitchFamily="34" charset="0"/>
              </a:defRPr>
            </a:lvl3pPr>
            <a:lvl4pPr marL="1600200" indent="-228600">
              <a:defRPr sz="4300">
                <a:solidFill>
                  <a:schemeClr val="tx1"/>
                </a:solidFill>
                <a:latin typeface="Lato" pitchFamily="34" charset="0"/>
              </a:defRPr>
            </a:lvl4pPr>
            <a:lvl5pPr marL="2057400" indent="-228600">
              <a:defRPr sz="4300">
                <a:solidFill>
                  <a:schemeClr val="tx1"/>
                </a:solidFill>
                <a:latin typeface="Lato" pitchFamily="34" charset="0"/>
              </a:defRPr>
            </a:lvl5pPr>
            <a:lvl6pPr marL="2514600" indent="-228600" defTabSz="2176463" fontAlgn="base">
              <a:spcBef>
                <a:spcPct val="0"/>
              </a:spcBef>
              <a:spcAft>
                <a:spcPct val="0"/>
              </a:spcAft>
              <a:defRPr sz="4300">
                <a:solidFill>
                  <a:schemeClr val="tx1"/>
                </a:solidFill>
                <a:latin typeface="Lato" pitchFamily="34" charset="0"/>
              </a:defRPr>
            </a:lvl6pPr>
            <a:lvl7pPr marL="2971800" indent="-228600" defTabSz="2176463" fontAlgn="base">
              <a:spcBef>
                <a:spcPct val="0"/>
              </a:spcBef>
              <a:spcAft>
                <a:spcPct val="0"/>
              </a:spcAft>
              <a:defRPr sz="4300">
                <a:solidFill>
                  <a:schemeClr val="tx1"/>
                </a:solidFill>
                <a:latin typeface="Lato" pitchFamily="34" charset="0"/>
              </a:defRPr>
            </a:lvl7pPr>
            <a:lvl8pPr marL="3429000" indent="-228600" defTabSz="2176463" fontAlgn="base">
              <a:spcBef>
                <a:spcPct val="0"/>
              </a:spcBef>
              <a:spcAft>
                <a:spcPct val="0"/>
              </a:spcAft>
              <a:defRPr sz="4300">
                <a:solidFill>
                  <a:schemeClr val="tx1"/>
                </a:solidFill>
                <a:latin typeface="Lato" pitchFamily="34" charset="0"/>
              </a:defRPr>
            </a:lvl8pPr>
            <a:lvl9pPr marL="3886200" indent="-228600" defTabSz="2176463" fontAlgn="base">
              <a:spcBef>
                <a:spcPct val="0"/>
              </a:spcBef>
              <a:spcAft>
                <a:spcPct val="0"/>
              </a:spcAft>
              <a:defRPr sz="4300">
                <a:solidFill>
                  <a:schemeClr val="tx1"/>
                </a:solidFill>
                <a:latin typeface="Lato"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altLang="en-US" sz="1800" b="1" i="0" u="none" strike="noStrike" kern="1200" cap="none" spc="0" normalizeH="0" baseline="0" noProof="0">
                <a:ln>
                  <a:noFill/>
                </a:ln>
                <a:solidFill>
                  <a:srgbClr val="005071"/>
                </a:solidFill>
                <a:effectLst/>
                <a:uLnTx/>
                <a:uFillTx/>
                <a:latin typeface="Calibri Light" panose="020F0302020204030204"/>
                <a:ea typeface="+mn-ea"/>
                <a:cs typeface="+mn-cs"/>
              </a:rPr>
              <a:t>Strategic Alignment and Scalability</a:t>
            </a:r>
          </a:p>
        </p:txBody>
      </p:sp>
      <p:sp>
        <p:nvSpPr>
          <p:cNvPr id="27" name="TextBox 26">
            <a:extLst>
              <a:ext uri="{FF2B5EF4-FFF2-40B4-BE49-F238E27FC236}">
                <a16:creationId xmlns:a16="http://schemas.microsoft.com/office/drawing/2014/main" id="{EC1FEADA-514A-B025-3982-EB900127DFF0}"/>
              </a:ext>
            </a:extLst>
          </p:cNvPr>
          <p:cNvSpPr txBox="1"/>
          <p:nvPr/>
        </p:nvSpPr>
        <p:spPr>
          <a:xfrm>
            <a:off x="714559" y="3752686"/>
            <a:ext cx="2868662" cy="1077218"/>
          </a:xfrm>
          <a:prstGeom prst="rect">
            <a:avLst/>
          </a:prstGeom>
          <a:noFill/>
        </p:spPr>
        <p:txBody>
          <a:bodyPr lIns="0" tIns="0" rIns="0" bIns="0" spcCol="640080">
            <a:spAutoFit/>
          </a:bodyPr>
          <a:lstStyle/>
          <a:p>
            <a:pPr marL="0" marR="0" lvl="0" indent="0" algn="r" defTabSz="217672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alpha val="70000"/>
                  </a:srgbClr>
                </a:solidFill>
                <a:effectLst/>
                <a:uLnTx/>
                <a:uFillTx/>
                <a:latin typeface="Calibri Light" panose="020F0302020204030204"/>
                <a:ea typeface="+mn-ea"/>
                <a:cs typeface="+mn-cs"/>
              </a:rPr>
              <a:t>Aligns initiatives with organizational goals. Scales solutions seamlessly as the organization grows. Adapts to evolving business needs and technological advancements.</a:t>
            </a:r>
          </a:p>
        </p:txBody>
      </p:sp>
      <p:sp>
        <p:nvSpPr>
          <p:cNvPr id="28" name="TextBox 96">
            <a:extLst>
              <a:ext uri="{FF2B5EF4-FFF2-40B4-BE49-F238E27FC236}">
                <a16:creationId xmlns:a16="http://schemas.microsoft.com/office/drawing/2014/main" id="{6F001AA9-D94C-7323-42A2-23A3D1DAF735}"/>
              </a:ext>
            </a:extLst>
          </p:cNvPr>
          <p:cNvSpPr txBox="1">
            <a:spLocks noChangeArrowheads="1"/>
          </p:cNvSpPr>
          <p:nvPr/>
        </p:nvSpPr>
        <p:spPr bwMode="auto">
          <a:xfrm>
            <a:off x="1410443" y="5000952"/>
            <a:ext cx="28686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4300">
                <a:solidFill>
                  <a:schemeClr val="tx1"/>
                </a:solidFill>
                <a:latin typeface="Lato" pitchFamily="34" charset="0"/>
              </a:defRPr>
            </a:lvl1pPr>
            <a:lvl2pPr marL="742950" indent="-285750">
              <a:defRPr sz="4300">
                <a:solidFill>
                  <a:schemeClr val="tx1"/>
                </a:solidFill>
                <a:latin typeface="Lato" pitchFamily="34" charset="0"/>
              </a:defRPr>
            </a:lvl2pPr>
            <a:lvl3pPr marL="1143000" indent="-228600">
              <a:defRPr sz="4300">
                <a:solidFill>
                  <a:schemeClr val="tx1"/>
                </a:solidFill>
                <a:latin typeface="Lato" pitchFamily="34" charset="0"/>
              </a:defRPr>
            </a:lvl3pPr>
            <a:lvl4pPr marL="1600200" indent="-228600">
              <a:defRPr sz="4300">
                <a:solidFill>
                  <a:schemeClr val="tx1"/>
                </a:solidFill>
                <a:latin typeface="Lato" pitchFamily="34" charset="0"/>
              </a:defRPr>
            </a:lvl4pPr>
            <a:lvl5pPr marL="2057400" indent="-228600">
              <a:defRPr sz="4300">
                <a:solidFill>
                  <a:schemeClr val="tx1"/>
                </a:solidFill>
                <a:latin typeface="Lato" pitchFamily="34" charset="0"/>
              </a:defRPr>
            </a:lvl5pPr>
            <a:lvl6pPr marL="2514600" indent="-228600" defTabSz="2176463" fontAlgn="base">
              <a:spcBef>
                <a:spcPct val="0"/>
              </a:spcBef>
              <a:spcAft>
                <a:spcPct val="0"/>
              </a:spcAft>
              <a:defRPr sz="4300">
                <a:solidFill>
                  <a:schemeClr val="tx1"/>
                </a:solidFill>
                <a:latin typeface="Lato" pitchFamily="34" charset="0"/>
              </a:defRPr>
            </a:lvl6pPr>
            <a:lvl7pPr marL="2971800" indent="-228600" defTabSz="2176463" fontAlgn="base">
              <a:spcBef>
                <a:spcPct val="0"/>
              </a:spcBef>
              <a:spcAft>
                <a:spcPct val="0"/>
              </a:spcAft>
              <a:defRPr sz="4300">
                <a:solidFill>
                  <a:schemeClr val="tx1"/>
                </a:solidFill>
                <a:latin typeface="Lato" pitchFamily="34" charset="0"/>
              </a:defRPr>
            </a:lvl7pPr>
            <a:lvl8pPr marL="3429000" indent="-228600" defTabSz="2176463" fontAlgn="base">
              <a:spcBef>
                <a:spcPct val="0"/>
              </a:spcBef>
              <a:spcAft>
                <a:spcPct val="0"/>
              </a:spcAft>
              <a:defRPr sz="4300">
                <a:solidFill>
                  <a:schemeClr val="tx1"/>
                </a:solidFill>
                <a:latin typeface="Lato" pitchFamily="34" charset="0"/>
              </a:defRPr>
            </a:lvl8pPr>
            <a:lvl9pPr marL="3886200" indent="-228600" defTabSz="2176463" fontAlgn="base">
              <a:spcBef>
                <a:spcPct val="0"/>
              </a:spcBef>
              <a:spcAft>
                <a:spcPct val="0"/>
              </a:spcAft>
              <a:defRPr sz="4300">
                <a:solidFill>
                  <a:schemeClr val="tx1"/>
                </a:solidFill>
                <a:latin typeface="Lato"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altLang="en-US" sz="1800" b="1" i="0" u="none" strike="noStrike" kern="1200" cap="none" spc="0" normalizeH="0" baseline="0" noProof="0">
                <a:ln>
                  <a:noFill/>
                </a:ln>
                <a:solidFill>
                  <a:srgbClr val="005071"/>
                </a:solidFill>
                <a:effectLst/>
                <a:uLnTx/>
                <a:uFillTx/>
                <a:latin typeface="Calibri Light" panose="020F0302020204030204"/>
                <a:ea typeface="+mn-ea"/>
                <a:cs typeface="+mn-cs"/>
              </a:rPr>
              <a:t>Comprehensive Support</a:t>
            </a:r>
          </a:p>
        </p:txBody>
      </p:sp>
      <p:sp>
        <p:nvSpPr>
          <p:cNvPr id="29" name="TextBox 28">
            <a:extLst>
              <a:ext uri="{FF2B5EF4-FFF2-40B4-BE49-F238E27FC236}">
                <a16:creationId xmlns:a16="http://schemas.microsoft.com/office/drawing/2014/main" id="{1F5F7BAF-7F4A-A18B-EB5A-B6F807A633C5}"/>
              </a:ext>
            </a:extLst>
          </p:cNvPr>
          <p:cNvSpPr txBox="1"/>
          <p:nvPr/>
        </p:nvSpPr>
        <p:spPr>
          <a:xfrm>
            <a:off x="1410443" y="5376169"/>
            <a:ext cx="2868662" cy="861774"/>
          </a:xfrm>
          <a:prstGeom prst="rect">
            <a:avLst/>
          </a:prstGeom>
          <a:noFill/>
        </p:spPr>
        <p:txBody>
          <a:bodyPr lIns="0" tIns="0" rIns="0" bIns="0" spcCol="640080">
            <a:spAutoFit/>
          </a:bodyPr>
          <a:lstStyle/>
          <a:p>
            <a:pPr marL="0" marR="0" lvl="0" indent="0" algn="r" defTabSz="217672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alpha val="70000"/>
                  </a:srgbClr>
                </a:solidFill>
                <a:effectLst/>
                <a:uLnTx/>
                <a:uFillTx/>
                <a:latin typeface="Calibri Light" panose="020F0302020204030204"/>
                <a:ea typeface="+mn-ea"/>
                <a:cs typeface="+mn-cs"/>
              </a:rPr>
              <a:t>Provides ongoing support and troubleshooting for users. Encourages adoption and proficiency across the organization.</a:t>
            </a:r>
          </a:p>
        </p:txBody>
      </p:sp>
      <p:sp>
        <p:nvSpPr>
          <p:cNvPr id="30" name="TextBox 98">
            <a:extLst>
              <a:ext uri="{FF2B5EF4-FFF2-40B4-BE49-F238E27FC236}">
                <a16:creationId xmlns:a16="http://schemas.microsoft.com/office/drawing/2014/main" id="{6BF95EF4-7F5C-882A-C6C3-7487C186E4D2}"/>
              </a:ext>
            </a:extLst>
          </p:cNvPr>
          <p:cNvSpPr txBox="1">
            <a:spLocks noChangeArrowheads="1"/>
          </p:cNvSpPr>
          <p:nvPr/>
        </p:nvSpPr>
        <p:spPr bwMode="auto">
          <a:xfrm>
            <a:off x="7713351" y="2307867"/>
            <a:ext cx="28686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4300">
                <a:solidFill>
                  <a:schemeClr val="tx1"/>
                </a:solidFill>
                <a:latin typeface="Lato" pitchFamily="34" charset="0"/>
              </a:defRPr>
            </a:lvl1pPr>
            <a:lvl2pPr marL="742950" indent="-285750">
              <a:defRPr sz="4300">
                <a:solidFill>
                  <a:schemeClr val="tx1"/>
                </a:solidFill>
                <a:latin typeface="Lato" pitchFamily="34" charset="0"/>
              </a:defRPr>
            </a:lvl2pPr>
            <a:lvl3pPr marL="1143000" indent="-228600">
              <a:defRPr sz="4300">
                <a:solidFill>
                  <a:schemeClr val="tx1"/>
                </a:solidFill>
                <a:latin typeface="Lato" pitchFamily="34" charset="0"/>
              </a:defRPr>
            </a:lvl3pPr>
            <a:lvl4pPr marL="1600200" indent="-228600">
              <a:defRPr sz="4300">
                <a:solidFill>
                  <a:schemeClr val="tx1"/>
                </a:solidFill>
                <a:latin typeface="Lato" pitchFamily="34" charset="0"/>
              </a:defRPr>
            </a:lvl4pPr>
            <a:lvl5pPr marL="2057400" indent="-228600">
              <a:defRPr sz="4300">
                <a:solidFill>
                  <a:schemeClr val="tx1"/>
                </a:solidFill>
                <a:latin typeface="Lato" pitchFamily="34" charset="0"/>
              </a:defRPr>
            </a:lvl5pPr>
            <a:lvl6pPr marL="2514600" indent="-228600" defTabSz="2176463" fontAlgn="base">
              <a:spcBef>
                <a:spcPct val="0"/>
              </a:spcBef>
              <a:spcAft>
                <a:spcPct val="0"/>
              </a:spcAft>
              <a:defRPr sz="4300">
                <a:solidFill>
                  <a:schemeClr val="tx1"/>
                </a:solidFill>
                <a:latin typeface="Lato" pitchFamily="34" charset="0"/>
              </a:defRPr>
            </a:lvl6pPr>
            <a:lvl7pPr marL="2971800" indent="-228600" defTabSz="2176463" fontAlgn="base">
              <a:spcBef>
                <a:spcPct val="0"/>
              </a:spcBef>
              <a:spcAft>
                <a:spcPct val="0"/>
              </a:spcAft>
              <a:defRPr sz="4300">
                <a:solidFill>
                  <a:schemeClr val="tx1"/>
                </a:solidFill>
                <a:latin typeface="Lato" pitchFamily="34" charset="0"/>
              </a:defRPr>
            </a:lvl7pPr>
            <a:lvl8pPr marL="3429000" indent="-228600" defTabSz="2176463" fontAlgn="base">
              <a:spcBef>
                <a:spcPct val="0"/>
              </a:spcBef>
              <a:spcAft>
                <a:spcPct val="0"/>
              </a:spcAft>
              <a:defRPr sz="4300">
                <a:solidFill>
                  <a:schemeClr val="tx1"/>
                </a:solidFill>
                <a:latin typeface="Lato" pitchFamily="34" charset="0"/>
              </a:defRPr>
            </a:lvl8pPr>
            <a:lvl9pPr marL="3886200" indent="-228600" defTabSz="2176463" fontAlgn="base">
              <a:spcBef>
                <a:spcPct val="0"/>
              </a:spcBef>
              <a:spcAft>
                <a:spcPct val="0"/>
              </a:spcAft>
              <a:defRPr sz="4300">
                <a:solidFill>
                  <a:schemeClr val="tx1"/>
                </a:solidFill>
                <a:latin typeface="Lato"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en-US" sz="1800" b="1" i="0" u="none" strike="noStrike" kern="1200" cap="none" spc="0" normalizeH="0" baseline="0" noProof="0">
                <a:ln>
                  <a:noFill/>
                </a:ln>
                <a:solidFill>
                  <a:srgbClr val="005071"/>
                </a:solidFill>
                <a:effectLst/>
                <a:uLnTx/>
                <a:uFillTx/>
                <a:latin typeface="Calibri Light" panose="020F0302020204030204"/>
                <a:ea typeface="+mn-ea"/>
                <a:cs typeface="+mn-cs"/>
              </a:rPr>
              <a:t>Optimized Resource Utilization</a:t>
            </a:r>
          </a:p>
        </p:txBody>
      </p:sp>
      <p:sp>
        <p:nvSpPr>
          <p:cNvPr id="31" name="TextBox 30">
            <a:extLst>
              <a:ext uri="{FF2B5EF4-FFF2-40B4-BE49-F238E27FC236}">
                <a16:creationId xmlns:a16="http://schemas.microsoft.com/office/drawing/2014/main" id="{97AD3D93-E575-338F-1692-9B9970666862}"/>
              </a:ext>
            </a:extLst>
          </p:cNvPr>
          <p:cNvSpPr txBox="1"/>
          <p:nvPr/>
        </p:nvSpPr>
        <p:spPr>
          <a:xfrm>
            <a:off x="7713351" y="2683683"/>
            <a:ext cx="2868662" cy="646331"/>
          </a:xfrm>
          <a:prstGeom prst="rect">
            <a:avLst/>
          </a:prstGeom>
          <a:noFill/>
        </p:spPr>
        <p:txBody>
          <a:bodyPr lIns="0" tIns="0" rIns="0" bIns="0" spcCol="640080">
            <a:spAutoFit/>
          </a:bodyPr>
          <a:lstStyle/>
          <a:p>
            <a:pPr marL="0" marR="0" lvl="0" indent="0" algn="l" defTabSz="217672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alpha val="70000"/>
                  </a:srgbClr>
                </a:solidFill>
                <a:effectLst/>
                <a:uLnTx/>
                <a:uFillTx/>
                <a:latin typeface="Calibri Light" panose="020F0302020204030204"/>
                <a:ea typeface="+mn-ea"/>
                <a:cs typeface="+mn-cs"/>
              </a:rPr>
              <a:t>Efficient allocation of resources and talent. Reduces redundant efforts by consolidating efforts and solutions.</a:t>
            </a:r>
          </a:p>
        </p:txBody>
      </p:sp>
      <p:sp>
        <p:nvSpPr>
          <p:cNvPr id="32" name="TextBox 100">
            <a:extLst>
              <a:ext uri="{FF2B5EF4-FFF2-40B4-BE49-F238E27FC236}">
                <a16:creationId xmlns:a16="http://schemas.microsoft.com/office/drawing/2014/main" id="{7D75E62D-DD15-70D6-B330-DE5D3CC32E83}"/>
              </a:ext>
            </a:extLst>
          </p:cNvPr>
          <p:cNvSpPr txBox="1">
            <a:spLocks noChangeArrowheads="1"/>
          </p:cNvSpPr>
          <p:nvPr/>
        </p:nvSpPr>
        <p:spPr bwMode="auto">
          <a:xfrm>
            <a:off x="7713351" y="3590763"/>
            <a:ext cx="28686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4300">
                <a:solidFill>
                  <a:schemeClr val="tx1"/>
                </a:solidFill>
                <a:latin typeface="Lato" pitchFamily="34" charset="0"/>
              </a:defRPr>
            </a:lvl1pPr>
            <a:lvl2pPr marL="742950" indent="-285750">
              <a:defRPr sz="4300">
                <a:solidFill>
                  <a:schemeClr val="tx1"/>
                </a:solidFill>
                <a:latin typeface="Lato" pitchFamily="34" charset="0"/>
              </a:defRPr>
            </a:lvl2pPr>
            <a:lvl3pPr marL="1143000" indent="-228600">
              <a:defRPr sz="4300">
                <a:solidFill>
                  <a:schemeClr val="tx1"/>
                </a:solidFill>
                <a:latin typeface="Lato" pitchFamily="34" charset="0"/>
              </a:defRPr>
            </a:lvl3pPr>
            <a:lvl4pPr marL="1600200" indent="-228600">
              <a:defRPr sz="4300">
                <a:solidFill>
                  <a:schemeClr val="tx1"/>
                </a:solidFill>
                <a:latin typeface="Lato" pitchFamily="34" charset="0"/>
              </a:defRPr>
            </a:lvl4pPr>
            <a:lvl5pPr marL="2057400" indent="-228600">
              <a:defRPr sz="4300">
                <a:solidFill>
                  <a:schemeClr val="tx1"/>
                </a:solidFill>
                <a:latin typeface="Lato" pitchFamily="34" charset="0"/>
              </a:defRPr>
            </a:lvl5pPr>
            <a:lvl6pPr marL="2514600" indent="-228600" defTabSz="2176463" fontAlgn="base">
              <a:spcBef>
                <a:spcPct val="0"/>
              </a:spcBef>
              <a:spcAft>
                <a:spcPct val="0"/>
              </a:spcAft>
              <a:defRPr sz="4300">
                <a:solidFill>
                  <a:schemeClr val="tx1"/>
                </a:solidFill>
                <a:latin typeface="Lato" pitchFamily="34" charset="0"/>
              </a:defRPr>
            </a:lvl6pPr>
            <a:lvl7pPr marL="2971800" indent="-228600" defTabSz="2176463" fontAlgn="base">
              <a:spcBef>
                <a:spcPct val="0"/>
              </a:spcBef>
              <a:spcAft>
                <a:spcPct val="0"/>
              </a:spcAft>
              <a:defRPr sz="4300">
                <a:solidFill>
                  <a:schemeClr val="tx1"/>
                </a:solidFill>
                <a:latin typeface="Lato" pitchFamily="34" charset="0"/>
              </a:defRPr>
            </a:lvl7pPr>
            <a:lvl8pPr marL="3429000" indent="-228600" defTabSz="2176463" fontAlgn="base">
              <a:spcBef>
                <a:spcPct val="0"/>
              </a:spcBef>
              <a:spcAft>
                <a:spcPct val="0"/>
              </a:spcAft>
              <a:defRPr sz="4300">
                <a:solidFill>
                  <a:schemeClr val="tx1"/>
                </a:solidFill>
                <a:latin typeface="Lato" pitchFamily="34" charset="0"/>
              </a:defRPr>
            </a:lvl8pPr>
            <a:lvl9pPr marL="3886200" indent="-228600" defTabSz="2176463" fontAlgn="base">
              <a:spcBef>
                <a:spcPct val="0"/>
              </a:spcBef>
              <a:spcAft>
                <a:spcPct val="0"/>
              </a:spcAft>
              <a:defRPr sz="4300">
                <a:solidFill>
                  <a:schemeClr val="tx1"/>
                </a:solidFill>
                <a:latin typeface="Lato"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en-US" sz="1800" b="1" i="0" u="none" strike="noStrike" kern="1200" cap="none" spc="0" normalizeH="0" baseline="0" noProof="0">
                <a:ln>
                  <a:noFill/>
                </a:ln>
                <a:solidFill>
                  <a:srgbClr val="005071"/>
                </a:solidFill>
                <a:effectLst/>
                <a:uLnTx/>
                <a:uFillTx/>
                <a:latin typeface="Calibri Light" panose="020F0302020204030204"/>
                <a:ea typeface="+mn-ea"/>
                <a:cs typeface="+mn-cs"/>
              </a:rPr>
              <a:t>Reduced Time-to-Market</a:t>
            </a:r>
          </a:p>
        </p:txBody>
      </p:sp>
      <p:sp>
        <p:nvSpPr>
          <p:cNvPr id="33" name="TextBox 32">
            <a:extLst>
              <a:ext uri="{FF2B5EF4-FFF2-40B4-BE49-F238E27FC236}">
                <a16:creationId xmlns:a16="http://schemas.microsoft.com/office/drawing/2014/main" id="{F64AB74B-6A38-5EE7-70F7-B8F39410647F}"/>
              </a:ext>
            </a:extLst>
          </p:cNvPr>
          <p:cNvSpPr txBox="1"/>
          <p:nvPr/>
        </p:nvSpPr>
        <p:spPr>
          <a:xfrm>
            <a:off x="7713351" y="3966695"/>
            <a:ext cx="2868662" cy="861774"/>
          </a:xfrm>
          <a:prstGeom prst="rect">
            <a:avLst/>
          </a:prstGeom>
          <a:noFill/>
        </p:spPr>
        <p:txBody>
          <a:bodyPr lIns="0" tIns="0" rIns="0" bIns="0" spcCol="640080">
            <a:spAutoFit/>
          </a:bodyPr>
          <a:lstStyle/>
          <a:p>
            <a:pPr marL="0" marR="0" lvl="0" indent="0" algn="l" defTabSz="217672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alpha val="70000"/>
                  </a:srgbClr>
                </a:solidFill>
                <a:effectLst/>
                <a:uLnTx/>
                <a:uFillTx/>
                <a:latin typeface="Calibri Light" panose="020F0302020204030204"/>
                <a:ea typeface="+mn-ea"/>
                <a:cs typeface="+mn-cs"/>
              </a:rPr>
              <a:t>Reduces development time with reusable components and templates. Encourages collaboration and knowledge sharing across teams.</a:t>
            </a:r>
          </a:p>
        </p:txBody>
      </p:sp>
      <p:sp>
        <p:nvSpPr>
          <p:cNvPr id="34" name="TextBox 102">
            <a:extLst>
              <a:ext uri="{FF2B5EF4-FFF2-40B4-BE49-F238E27FC236}">
                <a16:creationId xmlns:a16="http://schemas.microsoft.com/office/drawing/2014/main" id="{50AA12C8-65D6-B8FC-1DCB-6ED923EC96C0}"/>
              </a:ext>
            </a:extLst>
          </p:cNvPr>
          <p:cNvSpPr txBox="1">
            <a:spLocks noChangeArrowheads="1"/>
          </p:cNvSpPr>
          <p:nvPr/>
        </p:nvSpPr>
        <p:spPr bwMode="auto">
          <a:xfrm>
            <a:off x="7323587" y="5000952"/>
            <a:ext cx="42036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4300">
                <a:solidFill>
                  <a:schemeClr val="tx1"/>
                </a:solidFill>
                <a:latin typeface="Lato" pitchFamily="34" charset="0"/>
              </a:defRPr>
            </a:lvl1pPr>
            <a:lvl2pPr marL="742950" indent="-285750">
              <a:defRPr sz="4300">
                <a:solidFill>
                  <a:schemeClr val="tx1"/>
                </a:solidFill>
                <a:latin typeface="Lato" pitchFamily="34" charset="0"/>
              </a:defRPr>
            </a:lvl2pPr>
            <a:lvl3pPr marL="1143000" indent="-228600">
              <a:defRPr sz="4300">
                <a:solidFill>
                  <a:schemeClr val="tx1"/>
                </a:solidFill>
                <a:latin typeface="Lato" pitchFamily="34" charset="0"/>
              </a:defRPr>
            </a:lvl3pPr>
            <a:lvl4pPr marL="1600200" indent="-228600">
              <a:defRPr sz="4300">
                <a:solidFill>
                  <a:schemeClr val="tx1"/>
                </a:solidFill>
                <a:latin typeface="Lato" pitchFamily="34" charset="0"/>
              </a:defRPr>
            </a:lvl4pPr>
            <a:lvl5pPr marL="2057400" indent="-228600">
              <a:defRPr sz="4300">
                <a:solidFill>
                  <a:schemeClr val="tx1"/>
                </a:solidFill>
                <a:latin typeface="Lato" pitchFamily="34" charset="0"/>
              </a:defRPr>
            </a:lvl5pPr>
            <a:lvl6pPr marL="2514600" indent="-228600" defTabSz="2176463" fontAlgn="base">
              <a:spcBef>
                <a:spcPct val="0"/>
              </a:spcBef>
              <a:spcAft>
                <a:spcPct val="0"/>
              </a:spcAft>
              <a:defRPr sz="4300">
                <a:solidFill>
                  <a:schemeClr val="tx1"/>
                </a:solidFill>
                <a:latin typeface="Lato" pitchFamily="34" charset="0"/>
              </a:defRPr>
            </a:lvl6pPr>
            <a:lvl7pPr marL="2971800" indent="-228600" defTabSz="2176463" fontAlgn="base">
              <a:spcBef>
                <a:spcPct val="0"/>
              </a:spcBef>
              <a:spcAft>
                <a:spcPct val="0"/>
              </a:spcAft>
              <a:defRPr sz="4300">
                <a:solidFill>
                  <a:schemeClr val="tx1"/>
                </a:solidFill>
                <a:latin typeface="Lato" pitchFamily="34" charset="0"/>
              </a:defRPr>
            </a:lvl7pPr>
            <a:lvl8pPr marL="3429000" indent="-228600" defTabSz="2176463" fontAlgn="base">
              <a:spcBef>
                <a:spcPct val="0"/>
              </a:spcBef>
              <a:spcAft>
                <a:spcPct val="0"/>
              </a:spcAft>
              <a:defRPr sz="4300">
                <a:solidFill>
                  <a:schemeClr val="tx1"/>
                </a:solidFill>
                <a:latin typeface="Lato" pitchFamily="34" charset="0"/>
              </a:defRPr>
            </a:lvl8pPr>
            <a:lvl9pPr marL="3886200" indent="-228600" defTabSz="2176463" fontAlgn="base">
              <a:spcBef>
                <a:spcPct val="0"/>
              </a:spcBef>
              <a:spcAft>
                <a:spcPct val="0"/>
              </a:spcAft>
              <a:defRPr sz="4300">
                <a:solidFill>
                  <a:schemeClr val="tx1"/>
                </a:solidFill>
                <a:latin typeface="Lato"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en-US" sz="1800" b="1" i="0" u="none" strike="noStrike" kern="1200" cap="none" spc="0" normalizeH="0" baseline="0" noProof="0">
                <a:ln>
                  <a:noFill/>
                </a:ln>
                <a:solidFill>
                  <a:srgbClr val="005071"/>
                </a:solidFill>
                <a:effectLst/>
                <a:uLnTx/>
                <a:uFillTx/>
                <a:latin typeface="Calibri Light" panose="020F0302020204030204"/>
                <a:ea typeface="+mn-ea"/>
                <a:cs typeface="+mn-cs"/>
              </a:rPr>
              <a:t>Enhanced Quality and Performance</a:t>
            </a:r>
          </a:p>
        </p:txBody>
      </p:sp>
      <p:sp>
        <p:nvSpPr>
          <p:cNvPr id="35" name="TextBox 34">
            <a:extLst>
              <a:ext uri="{FF2B5EF4-FFF2-40B4-BE49-F238E27FC236}">
                <a16:creationId xmlns:a16="http://schemas.microsoft.com/office/drawing/2014/main" id="{5D9A4EDC-32B7-28EF-A9C6-9E0FD092C7DD}"/>
              </a:ext>
            </a:extLst>
          </p:cNvPr>
          <p:cNvSpPr txBox="1"/>
          <p:nvPr/>
        </p:nvSpPr>
        <p:spPr>
          <a:xfrm>
            <a:off x="7323525" y="5376169"/>
            <a:ext cx="2868662" cy="861774"/>
          </a:xfrm>
          <a:prstGeom prst="rect">
            <a:avLst/>
          </a:prstGeom>
          <a:noFill/>
        </p:spPr>
        <p:txBody>
          <a:bodyPr lIns="0" tIns="0" rIns="0" bIns="0" spcCol="640080">
            <a:spAutoFit/>
          </a:bodyPr>
          <a:lstStyle/>
          <a:p>
            <a:pPr marL="0" marR="0" lvl="0" indent="0" algn="l" defTabSz="217672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alpha val="70000"/>
                  </a:srgbClr>
                </a:solidFill>
                <a:effectLst/>
                <a:uLnTx/>
                <a:uFillTx/>
                <a:latin typeface="Calibri Light" panose="020F0302020204030204"/>
                <a:ea typeface="+mn-ea"/>
                <a:cs typeface="+mn-cs"/>
              </a:rPr>
              <a:t>Monitors performance metrics and KPIs to ensure optimal outcomes. Provides continuous improvement through feedback loops and analytics.</a:t>
            </a:r>
          </a:p>
        </p:txBody>
      </p:sp>
      <p:sp>
        <p:nvSpPr>
          <p:cNvPr id="36" name="TextBox 104">
            <a:extLst>
              <a:ext uri="{FF2B5EF4-FFF2-40B4-BE49-F238E27FC236}">
                <a16:creationId xmlns:a16="http://schemas.microsoft.com/office/drawing/2014/main" id="{F7EC9C9E-50FF-0522-7B48-29D545F76A38}"/>
              </a:ext>
            </a:extLst>
          </p:cNvPr>
          <p:cNvSpPr txBox="1">
            <a:spLocks noChangeArrowheads="1"/>
          </p:cNvSpPr>
          <p:nvPr/>
        </p:nvSpPr>
        <p:spPr bwMode="auto">
          <a:xfrm>
            <a:off x="3822622" y="2048445"/>
            <a:ext cx="171241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300">
                <a:solidFill>
                  <a:schemeClr val="tx1"/>
                </a:solidFill>
                <a:latin typeface="Lato" pitchFamily="34" charset="0"/>
              </a:defRPr>
            </a:lvl1pPr>
            <a:lvl2pPr marL="742950" indent="-285750">
              <a:defRPr sz="4300">
                <a:solidFill>
                  <a:schemeClr val="tx1"/>
                </a:solidFill>
                <a:latin typeface="Lato" pitchFamily="34" charset="0"/>
              </a:defRPr>
            </a:lvl2pPr>
            <a:lvl3pPr marL="1143000" indent="-228600">
              <a:defRPr sz="4300">
                <a:solidFill>
                  <a:schemeClr val="tx1"/>
                </a:solidFill>
                <a:latin typeface="Lato" pitchFamily="34" charset="0"/>
              </a:defRPr>
            </a:lvl3pPr>
            <a:lvl4pPr marL="1600200" indent="-228600">
              <a:defRPr sz="4300">
                <a:solidFill>
                  <a:schemeClr val="tx1"/>
                </a:solidFill>
                <a:latin typeface="Lato" pitchFamily="34" charset="0"/>
              </a:defRPr>
            </a:lvl4pPr>
            <a:lvl5pPr marL="2057400" indent="-228600">
              <a:defRPr sz="4300">
                <a:solidFill>
                  <a:schemeClr val="tx1"/>
                </a:solidFill>
                <a:latin typeface="Lato" pitchFamily="34" charset="0"/>
              </a:defRPr>
            </a:lvl5pPr>
            <a:lvl6pPr marL="2514600" indent="-228600" defTabSz="2176463" fontAlgn="base">
              <a:spcBef>
                <a:spcPct val="0"/>
              </a:spcBef>
              <a:spcAft>
                <a:spcPct val="0"/>
              </a:spcAft>
              <a:defRPr sz="4300">
                <a:solidFill>
                  <a:schemeClr val="tx1"/>
                </a:solidFill>
                <a:latin typeface="Lato" pitchFamily="34" charset="0"/>
              </a:defRPr>
            </a:lvl6pPr>
            <a:lvl7pPr marL="2971800" indent="-228600" defTabSz="2176463" fontAlgn="base">
              <a:spcBef>
                <a:spcPct val="0"/>
              </a:spcBef>
              <a:spcAft>
                <a:spcPct val="0"/>
              </a:spcAft>
              <a:defRPr sz="4300">
                <a:solidFill>
                  <a:schemeClr val="tx1"/>
                </a:solidFill>
                <a:latin typeface="Lato" pitchFamily="34" charset="0"/>
              </a:defRPr>
            </a:lvl7pPr>
            <a:lvl8pPr marL="3429000" indent="-228600" defTabSz="2176463" fontAlgn="base">
              <a:spcBef>
                <a:spcPct val="0"/>
              </a:spcBef>
              <a:spcAft>
                <a:spcPct val="0"/>
              </a:spcAft>
              <a:defRPr sz="4300">
                <a:solidFill>
                  <a:schemeClr val="tx1"/>
                </a:solidFill>
                <a:latin typeface="Lato" pitchFamily="34" charset="0"/>
              </a:defRPr>
            </a:lvl8pPr>
            <a:lvl9pPr marL="3886200" indent="-228600" defTabSz="2176463" fontAlgn="base">
              <a:spcBef>
                <a:spcPct val="0"/>
              </a:spcBef>
              <a:spcAft>
                <a:spcPct val="0"/>
              </a:spcAft>
              <a:defRPr sz="4300">
                <a:solidFill>
                  <a:schemeClr val="tx1"/>
                </a:solidFill>
                <a:latin typeface="Lato"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400" b="1" i="0" u="none" strike="noStrike" kern="1200" cap="none" spc="0" normalizeH="0" baseline="0" noProof="0">
                <a:ln>
                  <a:noFill/>
                </a:ln>
                <a:solidFill>
                  <a:srgbClr val="000000"/>
                </a:solidFill>
                <a:effectLst/>
                <a:uLnTx/>
                <a:uFillTx/>
                <a:latin typeface="Calibri Light" panose="020F0302020204030204"/>
                <a:ea typeface="Source Sans Pro" panose="020B0503030403020204" pitchFamily="34" charset="0"/>
                <a:cs typeface="Source Sans Pro" panose="020B0503030403020204" pitchFamily="34" charset="0"/>
              </a:rPr>
              <a:t>Benefits of enabling </a:t>
            </a:r>
            <a:r>
              <a:rPr kumimoji="0" lang="en-US" altLang="en-US" sz="2400" b="1" i="0" u="none" strike="noStrike" kern="1200" cap="none" spc="0" normalizeH="0" baseline="0" noProof="0" err="1">
                <a:ln>
                  <a:noFill/>
                </a:ln>
                <a:solidFill>
                  <a:srgbClr val="000000"/>
                </a:solidFill>
                <a:effectLst/>
                <a:uLnTx/>
                <a:uFillTx/>
                <a:latin typeface="Calibri Light" panose="020F0302020204030204"/>
                <a:ea typeface="Source Sans Pro" panose="020B0503030403020204" pitchFamily="34" charset="0"/>
                <a:cs typeface="Source Sans Pro" panose="020B0503030403020204" pitchFamily="34" charset="0"/>
              </a:rPr>
              <a:t>CoE</a:t>
            </a:r>
            <a:r>
              <a:rPr kumimoji="0" lang="en-US" altLang="en-US" sz="2400" b="1" i="0" u="none" strike="noStrike" kern="1200" cap="none" spc="0" normalizeH="0" baseline="0" noProof="0">
                <a:ln>
                  <a:noFill/>
                </a:ln>
                <a:solidFill>
                  <a:srgbClr val="000000"/>
                </a:solidFill>
                <a:effectLst/>
                <a:uLnTx/>
                <a:uFillTx/>
                <a:latin typeface="Calibri Light" panose="020F0302020204030204"/>
                <a:ea typeface="Source Sans Pro" panose="020B0503030403020204" pitchFamily="34" charset="0"/>
                <a:cs typeface="Source Sans Pro" panose="020B0503030403020204" pitchFamily="34" charset="0"/>
              </a:rPr>
              <a:t>?</a:t>
            </a:r>
            <a:endParaRPr kumimoji="0" lang="en-US" altLang="en-US" sz="2400" b="1" i="0" u="none" strike="noStrike" kern="1200" cap="none" spc="0" normalizeH="0" baseline="0" noProof="0">
              <a:ln>
                <a:noFill/>
              </a:ln>
              <a:solidFill>
                <a:srgbClr val="6D727B"/>
              </a:solidFill>
              <a:effectLst/>
              <a:uLnTx/>
              <a:uFillTx/>
              <a:latin typeface="Calibri Light" panose="020F0302020204030204"/>
              <a:ea typeface="+mn-ea"/>
              <a:cs typeface="+mn-cs"/>
            </a:endParaRPr>
          </a:p>
        </p:txBody>
      </p:sp>
      <p:pic>
        <p:nvPicPr>
          <p:cNvPr id="44" name="Graphic 43" descr="Group of men outline">
            <a:extLst>
              <a:ext uri="{FF2B5EF4-FFF2-40B4-BE49-F238E27FC236}">
                <a16:creationId xmlns:a16="http://schemas.microsoft.com/office/drawing/2014/main" id="{6C914551-4C0F-9BC5-E3BA-CA01D3F70D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47771" y="2621604"/>
            <a:ext cx="640080" cy="640080"/>
          </a:xfrm>
          <a:prstGeom prst="rect">
            <a:avLst/>
          </a:prstGeom>
        </p:spPr>
      </p:pic>
      <p:pic>
        <p:nvPicPr>
          <p:cNvPr id="46" name="Graphic 45" descr="Clipboard Badge outline">
            <a:extLst>
              <a:ext uri="{FF2B5EF4-FFF2-40B4-BE49-F238E27FC236}">
                <a16:creationId xmlns:a16="http://schemas.microsoft.com/office/drawing/2014/main" id="{FDCC0896-CE44-B890-DACF-C4A53576434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11193" y="4537954"/>
            <a:ext cx="640080" cy="640080"/>
          </a:xfrm>
          <a:prstGeom prst="rect">
            <a:avLst/>
          </a:prstGeom>
        </p:spPr>
      </p:pic>
      <p:pic>
        <p:nvPicPr>
          <p:cNvPr id="50" name="Graphic 49" descr="Handshake outline">
            <a:extLst>
              <a:ext uri="{FF2B5EF4-FFF2-40B4-BE49-F238E27FC236}">
                <a16:creationId xmlns:a16="http://schemas.microsoft.com/office/drawing/2014/main" id="{87E71F53-7019-91A8-8601-07DE0EA8DEA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82748" y="4596317"/>
            <a:ext cx="640080" cy="640080"/>
          </a:xfrm>
          <a:prstGeom prst="rect">
            <a:avLst/>
          </a:prstGeom>
        </p:spPr>
      </p:pic>
      <p:pic>
        <p:nvPicPr>
          <p:cNvPr id="52" name="Graphic 51" descr="Bar graph with upward trend outline">
            <a:extLst>
              <a:ext uri="{FF2B5EF4-FFF2-40B4-BE49-F238E27FC236}">
                <a16:creationId xmlns:a16="http://schemas.microsoft.com/office/drawing/2014/main" id="{8BDE9ECB-1582-9BC8-C3D4-5F5825B2246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94815" y="3691645"/>
            <a:ext cx="640080" cy="640080"/>
          </a:xfrm>
          <a:prstGeom prst="rect">
            <a:avLst/>
          </a:prstGeom>
        </p:spPr>
      </p:pic>
      <p:pic>
        <p:nvPicPr>
          <p:cNvPr id="54" name="Graphic 53" descr="Route (Two Pins With A Path) outline">
            <a:extLst>
              <a:ext uri="{FF2B5EF4-FFF2-40B4-BE49-F238E27FC236}">
                <a16:creationId xmlns:a16="http://schemas.microsoft.com/office/drawing/2014/main" id="{5F81C482-FEAA-AFE8-B4E9-2719CA727DE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89379" y="3720828"/>
            <a:ext cx="640080" cy="640080"/>
          </a:xfrm>
          <a:prstGeom prst="rect">
            <a:avLst/>
          </a:prstGeom>
        </p:spPr>
      </p:pic>
      <p:pic>
        <p:nvPicPr>
          <p:cNvPr id="56" name="Graphic 55" descr="Good Inventory outline">
            <a:extLst>
              <a:ext uri="{FF2B5EF4-FFF2-40B4-BE49-F238E27FC236}">
                <a16:creationId xmlns:a16="http://schemas.microsoft.com/office/drawing/2014/main" id="{FF981EF1-781B-F737-08F4-07E8EC71D3D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901447" y="1785021"/>
            <a:ext cx="640080" cy="640080"/>
          </a:xfrm>
          <a:prstGeom prst="rect">
            <a:avLst/>
          </a:prstGeom>
        </p:spPr>
      </p:pic>
      <p:sp>
        <p:nvSpPr>
          <p:cNvPr id="18" name="Title 1">
            <a:extLst>
              <a:ext uri="{FF2B5EF4-FFF2-40B4-BE49-F238E27FC236}">
                <a16:creationId xmlns:a16="http://schemas.microsoft.com/office/drawing/2014/main" id="{433299EA-ECD5-EE17-A47F-F66E1F18E3F3}"/>
              </a:ext>
            </a:extLst>
          </p:cNvPr>
          <p:cNvSpPr txBox="1">
            <a:spLocks/>
          </p:cNvSpPr>
          <p:nvPr/>
        </p:nvSpPr>
        <p:spPr>
          <a:xfrm>
            <a:off x="457200" y="455512"/>
            <a:ext cx="11277600" cy="672567"/>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2400"/>
              <a:t>In our experience, a CoE model is the best way to support and drive successful enterprise transformation initiatives</a:t>
            </a:r>
          </a:p>
          <a:p>
            <a:endParaRPr lang="en-US" sz="2400"/>
          </a:p>
        </p:txBody>
      </p:sp>
      <p:sp>
        <p:nvSpPr>
          <p:cNvPr id="19" name="Text Placeholder 2">
            <a:extLst>
              <a:ext uri="{FF2B5EF4-FFF2-40B4-BE49-F238E27FC236}">
                <a16:creationId xmlns:a16="http://schemas.microsoft.com/office/drawing/2014/main" id="{57B11B0A-5CE8-CD30-3C73-FEC1D6F853BD}"/>
              </a:ext>
            </a:extLst>
          </p:cNvPr>
          <p:cNvSpPr txBox="1">
            <a:spLocks/>
          </p:cNvSpPr>
          <p:nvPr/>
        </p:nvSpPr>
        <p:spPr>
          <a:xfrm>
            <a:off x="457200" y="54360"/>
            <a:ext cx="8308975" cy="227798"/>
          </a:xfrm>
          <a:prstGeom prst="rect">
            <a:avLst/>
          </a:prstGeom>
        </p:spPr>
        <p:txBody>
          <a:bodyPr vert="horz" lIns="0" tIns="0" rIns="0" bIns="0" rtlCol="0">
            <a:noAutofit/>
          </a:bodyPr>
          <a:lstStyle>
            <a:lvl1pPr indent="0" defTabSz="914400">
              <a:lnSpc>
                <a:spcPct val="90000"/>
              </a:lnSpc>
              <a:spcBef>
                <a:spcPts val="1000"/>
              </a:spcBef>
              <a:buClr>
                <a:schemeClr val="tx2"/>
              </a:buClr>
              <a:buFontTx/>
              <a:buNone/>
              <a:defRPr sz="1600" b="1">
                <a:solidFill>
                  <a:schemeClr val="accent3"/>
                </a:solidFill>
              </a:defRPr>
            </a:lvl1pPr>
            <a:lvl2pPr marL="290513" indent="0" defTabSz="914400">
              <a:lnSpc>
                <a:spcPct val="90000"/>
              </a:lnSpc>
              <a:spcBef>
                <a:spcPts val="500"/>
              </a:spcBef>
              <a:buFontTx/>
              <a:buNone/>
              <a:tabLst/>
              <a:defRPr>
                <a:solidFill>
                  <a:schemeClr val="accent3"/>
                </a:solidFill>
              </a:defRPr>
            </a:lvl2pPr>
            <a:lvl3pPr marL="582613" indent="0" defTabSz="914400">
              <a:lnSpc>
                <a:spcPct val="90000"/>
              </a:lnSpc>
              <a:spcBef>
                <a:spcPts val="500"/>
              </a:spcBef>
              <a:buFontTx/>
              <a:buNone/>
              <a:tabLst/>
              <a:defRPr>
                <a:solidFill>
                  <a:schemeClr val="accent3"/>
                </a:solidFill>
              </a:defRPr>
            </a:lvl3pPr>
            <a:lvl4pPr marL="855663" indent="0" defTabSz="914400">
              <a:lnSpc>
                <a:spcPct val="90000"/>
              </a:lnSpc>
              <a:spcBef>
                <a:spcPts val="500"/>
              </a:spcBef>
              <a:buFontTx/>
              <a:buNone/>
              <a:tabLst/>
              <a:defRPr>
                <a:solidFill>
                  <a:schemeClr val="accent3"/>
                </a:solidFill>
              </a:defRPr>
            </a:lvl4pPr>
            <a:lvl5pPr marL="1100138" indent="0" defTabSz="914400">
              <a:lnSpc>
                <a:spcPct val="90000"/>
              </a:lnSpc>
              <a:spcBef>
                <a:spcPts val="500"/>
              </a:spcBef>
              <a:buFontTx/>
              <a:buNone/>
              <a:tabLst/>
              <a:defRPr>
                <a:solidFill>
                  <a:schemeClr val="accent3"/>
                </a:solidFill>
              </a:defRP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a:latin typeface="+mj-lt"/>
              </a:rPr>
              <a:t>Consulting &amp; Implementation</a:t>
            </a:r>
          </a:p>
        </p:txBody>
      </p:sp>
    </p:spTree>
    <p:extLst>
      <p:ext uri="{BB962C8B-B14F-4D97-AF65-F5344CB8AC3E}">
        <p14:creationId xmlns:p14="http://schemas.microsoft.com/office/powerpoint/2010/main" val="397296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8EE73-2E33-8D11-D25C-793120933440}"/>
            </a:ext>
          </a:extLst>
        </p:cNvPr>
        <p:cNvGrpSpPr/>
        <p:nvPr/>
      </p:nvGrpSpPr>
      <p:grpSpPr>
        <a:xfrm>
          <a:off x="0" y="0"/>
          <a:ext cx="0" cy="0"/>
          <a:chOff x="0" y="0"/>
          <a:chExt cx="0" cy="0"/>
        </a:xfrm>
      </p:grpSpPr>
      <p:sp>
        <p:nvSpPr>
          <p:cNvPr id="59" name="Title 1">
            <a:extLst>
              <a:ext uri="{FF2B5EF4-FFF2-40B4-BE49-F238E27FC236}">
                <a16:creationId xmlns:a16="http://schemas.microsoft.com/office/drawing/2014/main" id="{154E3D48-A5BE-ADD9-D633-A1F6AC16D79F}"/>
              </a:ext>
            </a:extLst>
          </p:cNvPr>
          <p:cNvSpPr txBox="1">
            <a:spLocks/>
          </p:cNvSpPr>
          <p:nvPr/>
        </p:nvSpPr>
        <p:spPr>
          <a:xfrm>
            <a:off x="368300" y="368300"/>
            <a:ext cx="11557000" cy="641350"/>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pPr marL="0" marR="0" lvl="0" indent="0" defTabSz="914400" rtl="0" eaLnBrk="1" fontAlgn="auto" latinLnBrk="0" hangingPunct="1">
              <a:lnSpc>
                <a:spcPct val="80000"/>
              </a:lnSpc>
              <a:spcBef>
                <a:spcPct val="0"/>
              </a:spcBef>
              <a:spcAft>
                <a:spcPts val="0"/>
              </a:spcAft>
              <a:buClrTx/>
              <a:buSzTx/>
              <a:buFontTx/>
              <a:buNone/>
              <a:tabLst/>
              <a:defRPr/>
            </a:pPr>
            <a:r>
              <a:rPr kumimoji="0" lang="en-GB" sz="2400" i="0" u="none" strike="noStrike" kern="1200" cap="none" spc="0" normalizeH="0" baseline="0" noProof="0">
                <a:ln>
                  <a:noFill/>
                </a:ln>
                <a:solidFill>
                  <a:srgbClr val="FB4D0A"/>
                </a:solidFill>
                <a:effectLst/>
                <a:uLnTx/>
                <a:uFillTx/>
                <a:latin typeface="Calibri" panose="020F0502020204030204" pitchFamily="34" charset="0"/>
                <a:ea typeface="+mj-ea"/>
                <a:cs typeface="+mj-cs"/>
              </a:rPr>
              <a:t>We support our clients through every phase of their Appian implementation journey</a:t>
            </a:r>
          </a:p>
        </p:txBody>
      </p:sp>
      <p:sp>
        <p:nvSpPr>
          <p:cNvPr id="60" name="Text Placeholder 2">
            <a:extLst>
              <a:ext uri="{FF2B5EF4-FFF2-40B4-BE49-F238E27FC236}">
                <a16:creationId xmlns:a16="http://schemas.microsoft.com/office/drawing/2014/main" id="{F3A3BF42-296F-54C8-89C7-094C24122E17}"/>
              </a:ext>
            </a:extLst>
          </p:cNvPr>
          <p:cNvSpPr txBox="1">
            <a:spLocks/>
          </p:cNvSpPr>
          <p:nvPr/>
        </p:nvSpPr>
        <p:spPr>
          <a:xfrm>
            <a:off x="368300" y="152400"/>
            <a:ext cx="11430000" cy="254000"/>
          </a:xfrm>
          <a:prstGeom prst="rect">
            <a:avLst/>
          </a:prstGeom>
        </p:spPr>
        <p:txBody>
          <a:bodyPr vert="horz" lIns="0" tIns="0" rIns="0" bIns="0" rtlCol="0" anchor="t">
            <a:noAutofit/>
          </a:bodyPr>
          <a:lstStyle>
            <a:lvl1pPr indent="0" defTabSz="914400">
              <a:lnSpc>
                <a:spcPct val="90000"/>
              </a:lnSpc>
              <a:spcBef>
                <a:spcPts val="1000"/>
              </a:spcBef>
              <a:buClr>
                <a:schemeClr val="tx2"/>
              </a:buClr>
              <a:buFontTx/>
              <a:buNone/>
              <a:defRPr sz="1600" b="1">
                <a:solidFill>
                  <a:schemeClr val="accent3"/>
                </a:solidFill>
              </a:defRPr>
            </a:lvl1pPr>
            <a:lvl2pPr marL="290513" indent="0" defTabSz="914400">
              <a:lnSpc>
                <a:spcPct val="90000"/>
              </a:lnSpc>
              <a:spcBef>
                <a:spcPts val="500"/>
              </a:spcBef>
              <a:buFontTx/>
              <a:buNone/>
              <a:tabLst/>
              <a:defRPr>
                <a:solidFill>
                  <a:schemeClr val="accent3"/>
                </a:solidFill>
              </a:defRPr>
            </a:lvl2pPr>
            <a:lvl3pPr marL="582613" indent="0" defTabSz="914400">
              <a:lnSpc>
                <a:spcPct val="90000"/>
              </a:lnSpc>
              <a:spcBef>
                <a:spcPts val="500"/>
              </a:spcBef>
              <a:buFontTx/>
              <a:buNone/>
              <a:tabLst/>
              <a:defRPr>
                <a:solidFill>
                  <a:schemeClr val="accent3"/>
                </a:solidFill>
              </a:defRPr>
            </a:lvl3pPr>
            <a:lvl4pPr marL="855663" indent="0" defTabSz="914400">
              <a:lnSpc>
                <a:spcPct val="90000"/>
              </a:lnSpc>
              <a:spcBef>
                <a:spcPts val="500"/>
              </a:spcBef>
              <a:buFontTx/>
              <a:buNone/>
              <a:tabLst/>
              <a:defRPr>
                <a:solidFill>
                  <a:schemeClr val="accent3"/>
                </a:solidFill>
              </a:defRPr>
            </a:lvl4pPr>
            <a:lvl5pPr marL="1100138" indent="0" defTabSz="914400">
              <a:lnSpc>
                <a:spcPct val="90000"/>
              </a:lnSpc>
              <a:spcBef>
                <a:spcPts val="500"/>
              </a:spcBef>
              <a:buFontTx/>
              <a:buNone/>
              <a:tabLst/>
              <a:defRPr>
                <a:solidFill>
                  <a:schemeClr val="accent3"/>
                </a:solidFill>
              </a:defRP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defTabSz="914400" rtl="0" eaLnBrk="1" fontAlgn="auto" latinLnBrk="0" hangingPunct="1">
              <a:lnSpc>
                <a:spcPct val="90000"/>
              </a:lnSpc>
              <a:spcBef>
                <a:spcPts val="1000"/>
              </a:spcBef>
              <a:spcAft>
                <a:spcPts val="0"/>
              </a:spcAft>
              <a:buClr>
                <a:srgbClr val="FB4D0A"/>
              </a:buClr>
              <a:buSzTx/>
              <a:buFontTx/>
              <a:buNone/>
              <a:tabLst/>
              <a:defRPr/>
            </a:pPr>
            <a:r>
              <a:rPr kumimoji="0" lang="en-GB" sz="1400" i="0" u="none" strike="noStrike" kern="1200" cap="none" spc="0" normalizeH="0" baseline="0" noProof="0">
                <a:ln>
                  <a:noFill/>
                </a:ln>
                <a:solidFill>
                  <a:srgbClr val="005071"/>
                </a:solidFill>
                <a:effectLst/>
                <a:uLnTx/>
                <a:uFillTx/>
                <a:latin typeface="Calibri" panose="020F0502020204030204" pitchFamily="34" charset="0"/>
                <a:ea typeface="+mn-ea"/>
                <a:cs typeface="+mn-cs"/>
              </a:rPr>
              <a:t>Our Appian Offerings - </a:t>
            </a:r>
            <a:r>
              <a:rPr kumimoji="0" lang="en-GB" altLang="ko-KR" sz="1400" i="0" u="none" strike="noStrike" kern="1200" cap="none" spc="0" normalizeH="0" baseline="0" noProof="0">
                <a:ln>
                  <a:noFill/>
                </a:ln>
                <a:solidFill>
                  <a:srgbClr val="005071"/>
                </a:solidFill>
                <a:effectLst/>
                <a:uLnTx/>
                <a:uFillTx/>
                <a:latin typeface="Calibri" panose="020F0502020204030204" pitchFamily="34" charset="0"/>
                <a:ea typeface="맑은 고딕" panose="020B0503020000020004" pitchFamily="34" charset="-127"/>
                <a:cs typeface="+mn-cs"/>
              </a:rPr>
              <a:t>Agile-Led Workflow Implementation</a:t>
            </a:r>
            <a:endParaRPr kumimoji="0" lang="en-GB" sz="1400" i="0" u="none" strike="noStrike" kern="1200" cap="none" spc="0" normalizeH="0" baseline="0" noProof="0">
              <a:ln>
                <a:noFill/>
              </a:ln>
              <a:solidFill>
                <a:srgbClr val="005071"/>
              </a:solidFill>
              <a:effectLst/>
              <a:uLnTx/>
              <a:uFillTx/>
              <a:latin typeface="Calibri" panose="020F0502020204030204" pitchFamily="34" charset="0"/>
              <a:ea typeface="+mn-ea"/>
              <a:cs typeface="+mn-cs"/>
            </a:endParaRPr>
          </a:p>
        </p:txBody>
      </p:sp>
      <p:sp>
        <p:nvSpPr>
          <p:cNvPr id="6" name="Rectangle: Rounded Corners 5">
            <a:extLst>
              <a:ext uri="{FF2B5EF4-FFF2-40B4-BE49-F238E27FC236}">
                <a16:creationId xmlns:a16="http://schemas.microsoft.com/office/drawing/2014/main" id="{9E53D55D-3FB3-5747-865C-F51317DB424B}"/>
              </a:ext>
            </a:extLst>
          </p:cNvPr>
          <p:cNvSpPr/>
          <p:nvPr/>
        </p:nvSpPr>
        <p:spPr>
          <a:xfrm>
            <a:off x="3764361" y="1024229"/>
            <a:ext cx="4969735" cy="5196630"/>
          </a:xfrm>
          <a:prstGeom prst="roundRect">
            <a:avLst>
              <a:gd name="adj" fmla="val 2568"/>
            </a:avLst>
          </a:prstGeom>
          <a:solidFill>
            <a:schemeClr val="accent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highlight>
                <a:srgbClr val="FFFF00"/>
              </a:highlight>
              <a:uLnTx/>
              <a:uFillTx/>
              <a:latin typeface="Calibri" panose="020F0502020204030204" pitchFamily="34" charset="0"/>
              <a:ea typeface="Calibri Light" panose="020F0302020204030204" pitchFamily="34" charset="0"/>
              <a:cs typeface="Calibri Light" panose="020F0302020204030204" pitchFamily="34" charset="0"/>
            </a:endParaRPr>
          </a:p>
        </p:txBody>
      </p:sp>
      <p:sp>
        <p:nvSpPr>
          <p:cNvPr id="7" name="Rectangle: Rounded Corners 6">
            <a:extLst>
              <a:ext uri="{FF2B5EF4-FFF2-40B4-BE49-F238E27FC236}">
                <a16:creationId xmlns:a16="http://schemas.microsoft.com/office/drawing/2014/main" id="{B4D1CDCB-30AE-3315-E27D-8438F7F1A461}"/>
              </a:ext>
            </a:extLst>
          </p:cNvPr>
          <p:cNvSpPr/>
          <p:nvPr/>
        </p:nvSpPr>
        <p:spPr>
          <a:xfrm>
            <a:off x="255486" y="1030179"/>
            <a:ext cx="3323286" cy="5196630"/>
          </a:xfrm>
          <a:prstGeom prst="roundRect">
            <a:avLst>
              <a:gd name="adj" fmla="val 2568"/>
            </a:avLst>
          </a:prstGeom>
          <a:solidFill>
            <a:schemeClr val="accent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highlight>
                <a:srgbClr val="FFFF00"/>
              </a:highlight>
              <a:uLnTx/>
              <a:uFillTx/>
              <a:latin typeface="Calibri" panose="020F0502020204030204" pitchFamily="34" charset="0"/>
              <a:ea typeface="Calibri Light" panose="020F0302020204030204" pitchFamily="34" charset="0"/>
              <a:cs typeface="Calibri Light" panose="020F0302020204030204" pitchFamily="34" charset="0"/>
            </a:endParaRPr>
          </a:p>
        </p:txBody>
      </p:sp>
      <p:sp>
        <p:nvSpPr>
          <p:cNvPr id="12" name="Rectangle: Top Corners Rounded 11">
            <a:extLst>
              <a:ext uri="{FF2B5EF4-FFF2-40B4-BE49-F238E27FC236}">
                <a16:creationId xmlns:a16="http://schemas.microsoft.com/office/drawing/2014/main" id="{6BC7DC83-912E-72A1-C9FD-B2B3A27E46D0}"/>
              </a:ext>
            </a:extLst>
          </p:cNvPr>
          <p:cNvSpPr/>
          <p:nvPr/>
        </p:nvSpPr>
        <p:spPr>
          <a:xfrm>
            <a:off x="259818" y="815742"/>
            <a:ext cx="3332614" cy="387815"/>
          </a:xfrm>
          <a:prstGeom prst="round2SameRect">
            <a:avLst>
              <a:gd name="adj1" fmla="val 29766"/>
              <a:gd name="adj2" fmla="val 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rgbClr val="FFFFFF"/>
                </a:solidFill>
                <a:effectLst/>
                <a:uLnTx/>
                <a:uFillTx/>
                <a:latin typeface="Calibri" panose="020F0502020204030204" pitchFamily="34" charset="0"/>
                <a:ea typeface="+mn-ea"/>
                <a:cs typeface="+mn-cs"/>
              </a:rPr>
              <a:t>Our Offerings</a:t>
            </a:r>
          </a:p>
        </p:txBody>
      </p:sp>
      <p:sp>
        <p:nvSpPr>
          <p:cNvPr id="17" name="Rectangle: Top Corners Rounded 16">
            <a:extLst>
              <a:ext uri="{FF2B5EF4-FFF2-40B4-BE49-F238E27FC236}">
                <a16:creationId xmlns:a16="http://schemas.microsoft.com/office/drawing/2014/main" id="{1DE5A6BB-BAD0-84D4-5A1F-72894D8C360E}"/>
              </a:ext>
            </a:extLst>
          </p:cNvPr>
          <p:cNvSpPr/>
          <p:nvPr/>
        </p:nvSpPr>
        <p:spPr>
          <a:xfrm>
            <a:off x="3764360" y="815742"/>
            <a:ext cx="4969737" cy="387815"/>
          </a:xfrm>
          <a:prstGeom prst="round2SameRect">
            <a:avLst>
              <a:gd name="adj1" fmla="val 29766"/>
              <a:gd name="adj2" fmla="val 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rgbClr val="FFFFFF"/>
                </a:solidFill>
                <a:effectLst/>
                <a:uLnTx/>
                <a:uFillTx/>
                <a:latin typeface="Calibri" panose="020F0502020204030204" pitchFamily="34" charset="0"/>
                <a:ea typeface="+mn-ea"/>
                <a:cs typeface="+mn-cs"/>
              </a:rPr>
              <a:t>Capability Stack</a:t>
            </a:r>
          </a:p>
        </p:txBody>
      </p:sp>
      <p:sp>
        <p:nvSpPr>
          <p:cNvPr id="22" name="Rectangle: Rounded Corners 21">
            <a:extLst>
              <a:ext uri="{FF2B5EF4-FFF2-40B4-BE49-F238E27FC236}">
                <a16:creationId xmlns:a16="http://schemas.microsoft.com/office/drawing/2014/main" id="{51578172-05E8-346F-B570-D9AE3EC1C443}"/>
              </a:ext>
            </a:extLst>
          </p:cNvPr>
          <p:cNvSpPr/>
          <p:nvPr/>
        </p:nvSpPr>
        <p:spPr>
          <a:xfrm>
            <a:off x="8939047" y="1005841"/>
            <a:ext cx="2957481" cy="5215017"/>
          </a:xfrm>
          <a:prstGeom prst="roundRect">
            <a:avLst>
              <a:gd name="adj" fmla="val 1276"/>
            </a:avLst>
          </a:prstGeom>
          <a:solidFill>
            <a:schemeClr val="accent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highlight>
                <a:srgbClr val="FFFF00"/>
              </a:highlight>
              <a:uLnTx/>
              <a:uFillTx/>
              <a:latin typeface="Calibri" panose="020F0502020204030204" pitchFamily="34" charset="0"/>
              <a:ea typeface="Calibri Light" panose="020F0302020204030204" pitchFamily="34" charset="0"/>
              <a:cs typeface="Calibri Light" panose="020F0302020204030204" pitchFamily="34" charset="0"/>
            </a:endParaRPr>
          </a:p>
        </p:txBody>
      </p:sp>
      <p:sp>
        <p:nvSpPr>
          <p:cNvPr id="27" name="Rectangle: Top Corners Rounded 26">
            <a:extLst>
              <a:ext uri="{FF2B5EF4-FFF2-40B4-BE49-F238E27FC236}">
                <a16:creationId xmlns:a16="http://schemas.microsoft.com/office/drawing/2014/main" id="{34EDFDB5-ACFE-B2FC-D829-CB838F308A5C}"/>
              </a:ext>
            </a:extLst>
          </p:cNvPr>
          <p:cNvSpPr/>
          <p:nvPr/>
        </p:nvSpPr>
        <p:spPr>
          <a:xfrm>
            <a:off x="8943238" y="815742"/>
            <a:ext cx="2963490" cy="387815"/>
          </a:xfrm>
          <a:prstGeom prst="round2SameRect">
            <a:avLst>
              <a:gd name="adj1" fmla="val 36316"/>
              <a:gd name="adj2" fmla="val 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rgbClr val="FFFFFF"/>
                </a:solidFill>
                <a:effectLst/>
                <a:uLnTx/>
                <a:uFillTx/>
                <a:latin typeface="Calibri" panose="020F0502020204030204" pitchFamily="34" charset="0"/>
                <a:ea typeface="+mn-ea"/>
                <a:cs typeface="+mn-cs"/>
              </a:rPr>
              <a:t>Benefits</a:t>
            </a:r>
          </a:p>
        </p:txBody>
      </p:sp>
      <p:sp>
        <p:nvSpPr>
          <p:cNvPr id="28" name="Rectangle 27">
            <a:extLst>
              <a:ext uri="{FF2B5EF4-FFF2-40B4-BE49-F238E27FC236}">
                <a16:creationId xmlns:a16="http://schemas.microsoft.com/office/drawing/2014/main" id="{D37D25E6-828C-A188-48D6-ACC75D38EAF8}"/>
              </a:ext>
            </a:extLst>
          </p:cNvPr>
          <p:cNvSpPr/>
          <p:nvPr/>
        </p:nvSpPr>
        <p:spPr>
          <a:xfrm>
            <a:off x="921734" y="1354428"/>
            <a:ext cx="2598984" cy="4708981"/>
          </a:xfrm>
          <a:prstGeom prst="rect">
            <a:avLst/>
          </a:prstGeom>
        </p:spPr>
        <p:txBody>
          <a:bodyPr wrap="square">
            <a:spAutoFit/>
          </a:bodyPr>
          <a:lstStyle/>
          <a:p>
            <a:pPr marL="0" marR="0" lvl="0" indent="0" algn="l" defTabSz="914400" rtl="0" eaLnBrk="1" fontAlgn="auto" latinLnBrk="0" hangingPunct="1">
              <a:lnSpc>
                <a:spcPct val="100000"/>
              </a:lnSpc>
              <a:spcBef>
                <a:spcPts val="1800"/>
              </a:spcBef>
              <a:spcAft>
                <a:spcPts val="1800"/>
              </a:spcAft>
              <a:buClrTx/>
              <a:buSzTx/>
              <a:buFontTx/>
              <a:buNone/>
              <a:tabLst/>
              <a:defRPr/>
            </a:pPr>
            <a:r>
              <a:rPr kumimoji="0" lang="en-GB"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Flexible and scalable talent and capacity for </a:t>
            </a:r>
            <a:r>
              <a:rPr kumimoji="0" lang="en-GB" sz="12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opportunity assessment, workflow </a:t>
            </a:r>
            <a:r>
              <a:rPr kumimoji="0" lang="en-GB"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design and development  </a:t>
            </a:r>
          </a:p>
          <a:p>
            <a:pPr marL="0" marR="0" lvl="0" indent="0" algn="l" defTabSz="914400" rtl="0" eaLnBrk="1" fontAlgn="auto" latinLnBrk="0" hangingPunct="1">
              <a:lnSpc>
                <a:spcPct val="100000"/>
              </a:lnSpc>
              <a:spcBef>
                <a:spcPts val="1800"/>
              </a:spcBef>
              <a:spcAft>
                <a:spcPts val="1800"/>
              </a:spcAft>
              <a:buClrTx/>
              <a:buSzTx/>
              <a:buFontTx/>
              <a:buNone/>
              <a:tabLst/>
              <a:defRPr/>
            </a:pPr>
            <a:r>
              <a:rPr kumimoji="0" lang="en-GB" sz="12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Process and Frameworks </a:t>
            </a:r>
            <a:r>
              <a:rPr kumimoji="0" lang="en-GB"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that combine process reengineering, operating model design and workflow development </a:t>
            </a:r>
          </a:p>
          <a:p>
            <a:pPr marL="0" marR="0" lvl="0" indent="0" algn="l" defTabSz="914400" rtl="0" eaLnBrk="1" fontAlgn="auto" latinLnBrk="0" hangingPunct="1">
              <a:lnSpc>
                <a:spcPct val="100000"/>
              </a:lnSpc>
              <a:spcBef>
                <a:spcPts val="1800"/>
              </a:spcBef>
              <a:spcAft>
                <a:spcPts val="1800"/>
              </a:spcAft>
              <a:buClrTx/>
              <a:buSzTx/>
              <a:buFontTx/>
              <a:buNone/>
              <a:tabLst/>
              <a:defRPr/>
            </a:pPr>
            <a:r>
              <a:rPr kumimoji="0" lang="en-GB" sz="12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Implementation playbook </a:t>
            </a:r>
            <a:r>
              <a:rPr kumimoji="0" lang="en-GB"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to integrate cloud components into existing workflow / technology</a:t>
            </a:r>
          </a:p>
          <a:p>
            <a:pPr marL="0" marR="0" lvl="0" indent="0" algn="l" defTabSz="914400" rtl="0" eaLnBrk="1" fontAlgn="auto" latinLnBrk="0" hangingPunct="1">
              <a:lnSpc>
                <a:spcPct val="100000"/>
              </a:lnSpc>
              <a:spcBef>
                <a:spcPts val="1800"/>
              </a:spcBef>
              <a:spcAft>
                <a:spcPts val="1800"/>
              </a:spcAft>
              <a:buClrTx/>
              <a:buSzTx/>
              <a:buFontTx/>
              <a:buNone/>
              <a:tabLst/>
              <a:defRPr/>
            </a:pPr>
            <a:r>
              <a:rPr kumimoji="0" lang="en-GB" sz="12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Agile Framework to </a:t>
            </a:r>
            <a:r>
              <a:rPr kumimoji="0" lang="en-GB"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ensure flexibility, rapid iteration, and continuous improvement </a:t>
            </a:r>
          </a:p>
          <a:p>
            <a:pPr marL="0" marR="0" lvl="0" indent="0" algn="l" defTabSz="914400" rtl="0" eaLnBrk="1" fontAlgn="auto" latinLnBrk="0" hangingPunct="1">
              <a:lnSpc>
                <a:spcPct val="100000"/>
              </a:lnSpc>
              <a:spcBef>
                <a:spcPts val="1800"/>
              </a:spcBef>
              <a:spcAft>
                <a:spcPts val="1800"/>
              </a:spcAft>
              <a:buClrTx/>
              <a:buSzTx/>
              <a:buFontTx/>
              <a:buNone/>
              <a:tabLst/>
              <a:defRPr/>
            </a:pPr>
            <a:r>
              <a:rPr kumimoji="0" lang="en-GB" sz="12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Hypercare, maintenance / monitoring </a:t>
            </a:r>
            <a:r>
              <a:rPr kumimoji="0" lang="en-GB"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services </a:t>
            </a:r>
            <a:r>
              <a:rPr kumimoji="0" lang="en-GB" sz="1200" b="0" i="1" u="none" strike="noStrike" kern="1200" cap="none" spc="0" normalizeH="0" baseline="0" noProof="0">
                <a:ln>
                  <a:noFill/>
                </a:ln>
                <a:solidFill>
                  <a:srgbClr val="000000"/>
                </a:solidFill>
                <a:effectLst/>
                <a:uLnTx/>
                <a:uFillTx/>
                <a:latin typeface="Calibri" panose="020F0502020204030204" pitchFamily="34" charset="0"/>
                <a:ea typeface="+mn-ea"/>
                <a:cs typeface="+mn-cs"/>
              </a:rPr>
              <a:t> </a:t>
            </a:r>
          </a:p>
        </p:txBody>
      </p:sp>
      <p:grpSp>
        <p:nvGrpSpPr>
          <p:cNvPr id="29" name="Group 4">
            <a:extLst>
              <a:ext uri="{FF2B5EF4-FFF2-40B4-BE49-F238E27FC236}">
                <a16:creationId xmlns:a16="http://schemas.microsoft.com/office/drawing/2014/main" id="{9DFEC514-ED1A-05FC-8891-33EC1725FAD8}"/>
              </a:ext>
            </a:extLst>
          </p:cNvPr>
          <p:cNvGrpSpPr>
            <a:grpSpLocks noChangeAspect="1"/>
          </p:cNvGrpSpPr>
          <p:nvPr/>
        </p:nvGrpSpPr>
        <p:grpSpPr bwMode="auto">
          <a:xfrm>
            <a:off x="458051" y="2494807"/>
            <a:ext cx="440381" cy="473006"/>
            <a:chOff x="234" y="1955"/>
            <a:chExt cx="270" cy="290"/>
          </a:xfrm>
          <a:solidFill>
            <a:schemeClr val="accent3"/>
          </a:solidFill>
        </p:grpSpPr>
        <p:sp>
          <p:nvSpPr>
            <p:cNvPr id="30" name="Freeform 5">
              <a:extLst>
                <a:ext uri="{FF2B5EF4-FFF2-40B4-BE49-F238E27FC236}">
                  <a16:creationId xmlns:a16="http://schemas.microsoft.com/office/drawing/2014/main" id="{262981EF-3EF3-77C4-3A82-90751CEB259D}"/>
                </a:ext>
              </a:extLst>
            </p:cNvPr>
            <p:cNvSpPr>
              <a:spLocks/>
            </p:cNvSpPr>
            <p:nvPr/>
          </p:nvSpPr>
          <p:spPr bwMode="auto">
            <a:xfrm>
              <a:off x="234" y="1955"/>
              <a:ext cx="270" cy="135"/>
            </a:xfrm>
            <a:custGeom>
              <a:avLst/>
              <a:gdLst>
                <a:gd name="T0" fmla="*/ 431 w 447"/>
                <a:gd name="T1" fmla="*/ 224 h 224"/>
                <a:gd name="T2" fmla="*/ 383 w 447"/>
                <a:gd name="T3" fmla="*/ 203 h 224"/>
                <a:gd name="T4" fmla="*/ 374 w 447"/>
                <a:gd name="T5" fmla="*/ 167 h 224"/>
                <a:gd name="T6" fmla="*/ 410 w 447"/>
                <a:gd name="T7" fmla="*/ 131 h 224"/>
                <a:gd name="T8" fmla="*/ 352 w 447"/>
                <a:gd name="T9" fmla="*/ 126 h 224"/>
                <a:gd name="T10" fmla="*/ 326 w 447"/>
                <a:gd name="T11" fmla="*/ 99 h 224"/>
                <a:gd name="T12" fmla="*/ 339 w 447"/>
                <a:gd name="T13" fmla="*/ 50 h 224"/>
                <a:gd name="T14" fmla="*/ 286 w 447"/>
                <a:gd name="T15" fmla="*/ 75 h 224"/>
                <a:gd name="T16" fmla="*/ 249 w 447"/>
                <a:gd name="T17" fmla="*/ 64 h 224"/>
                <a:gd name="T18" fmla="*/ 237 w 447"/>
                <a:gd name="T19" fmla="*/ 16 h 224"/>
                <a:gd name="T20" fmla="*/ 203 w 447"/>
                <a:gd name="T21" fmla="*/ 63 h 224"/>
                <a:gd name="T22" fmla="*/ 166 w 447"/>
                <a:gd name="T23" fmla="*/ 73 h 224"/>
                <a:gd name="T24" fmla="*/ 131 w 447"/>
                <a:gd name="T25" fmla="*/ 37 h 224"/>
                <a:gd name="T26" fmla="*/ 125 w 447"/>
                <a:gd name="T27" fmla="*/ 95 h 224"/>
                <a:gd name="T28" fmla="*/ 99 w 447"/>
                <a:gd name="T29" fmla="*/ 121 h 224"/>
                <a:gd name="T30" fmla="*/ 50 w 447"/>
                <a:gd name="T31" fmla="*/ 108 h 224"/>
                <a:gd name="T32" fmla="*/ 74 w 447"/>
                <a:gd name="T33" fmla="*/ 161 h 224"/>
                <a:gd name="T34" fmla="*/ 64 w 447"/>
                <a:gd name="T35" fmla="*/ 197 h 224"/>
                <a:gd name="T36" fmla="*/ 15 w 447"/>
                <a:gd name="T37" fmla="*/ 210 h 224"/>
                <a:gd name="T38" fmla="*/ 0 w 447"/>
                <a:gd name="T39" fmla="*/ 224 h 224"/>
                <a:gd name="T40" fmla="*/ 50 w 447"/>
                <a:gd name="T41" fmla="*/ 189 h 224"/>
                <a:gd name="T42" fmla="*/ 17 w 447"/>
                <a:gd name="T43" fmla="*/ 135 h 224"/>
                <a:gd name="T44" fmla="*/ 90 w 447"/>
                <a:gd name="T45" fmla="*/ 107 h 224"/>
                <a:gd name="T46" fmla="*/ 89 w 447"/>
                <a:gd name="T47" fmla="*/ 43 h 224"/>
                <a:gd name="T48" fmla="*/ 166 w 447"/>
                <a:gd name="T49" fmla="*/ 56 h 224"/>
                <a:gd name="T50" fmla="*/ 197 w 447"/>
                <a:gd name="T51" fmla="*/ 0 h 224"/>
                <a:gd name="T52" fmla="*/ 258 w 447"/>
                <a:gd name="T53" fmla="*/ 50 h 224"/>
                <a:gd name="T54" fmla="*/ 312 w 447"/>
                <a:gd name="T55" fmla="*/ 17 h 224"/>
                <a:gd name="T56" fmla="*/ 340 w 447"/>
                <a:gd name="T57" fmla="*/ 90 h 224"/>
                <a:gd name="T58" fmla="*/ 404 w 447"/>
                <a:gd name="T59" fmla="*/ 89 h 224"/>
                <a:gd name="T60" fmla="*/ 391 w 447"/>
                <a:gd name="T61" fmla="*/ 166 h 224"/>
                <a:gd name="T62" fmla="*/ 447 w 447"/>
                <a:gd name="T63" fmla="*/ 197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7" h="224">
                  <a:moveTo>
                    <a:pt x="447" y="224"/>
                  </a:moveTo>
                  <a:cubicBezTo>
                    <a:pt x="431" y="224"/>
                    <a:pt x="431" y="224"/>
                    <a:pt x="431" y="224"/>
                  </a:cubicBezTo>
                  <a:cubicBezTo>
                    <a:pt x="431" y="210"/>
                    <a:pt x="431" y="210"/>
                    <a:pt x="431" y="210"/>
                  </a:cubicBezTo>
                  <a:cubicBezTo>
                    <a:pt x="383" y="203"/>
                    <a:pt x="383" y="203"/>
                    <a:pt x="383" y="203"/>
                  </a:cubicBezTo>
                  <a:cubicBezTo>
                    <a:pt x="383" y="197"/>
                    <a:pt x="383" y="197"/>
                    <a:pt x="383" y="197"/>
                  </a:cubicBezTo>
                  <a:cubicBezTo>
                    <a:pt x="381" y="187"/>
                    <a:pt x="378" y="177"/>
                    <a:pt x="374" y="167"/>
                  </a:cubicBezTo>
                  <a:cubicBezTo>
                    <a:pt x="372" y="161"/>
                    <a:pt x="372" y="161"/>
                    <a:pt x="372" y="161"/>
                  </a:cubicBezTo>
                  <a:cubicBezTo>
                    <a:pt x="410" y="131"/>
                    <a:pt x="410" y="131"/>
                    <a:pt x="410" y="131"/>
                  </a:cubicBezTo>
                  <a:cubicBezTo>
                    <a:pt x="397" y="108"/>
                    <a:pt x="397" y="108"/>
                    <a:pt x="397" y="108"/>
                  </a:cubicBezTo>
                  <a:cubicBezTo>
                    <a:pt x="352" y="126"/>
                    <a:pt x="352" y="126"/>
                    <a:pt x="352" y="126"/>
                  </a:cubicBezTo>
                  <a:cubicBezTo>
                    <a:pt x="348" y="121"/>
                    <a:pt x="348" y="121"/>
                    <a:pt x="348" y="121"/>
                  </a:cubicBezTo>
                  <a:cubicBezTo>
                    <a:pt x="341" y="113"/>
                    <a:pt x="334" y="106"/>
                    <a:pt x="326" y="99"/>
                  </a:cubicBezTo>
                  <a:cubicBezTo>
                    <a:pt x="321" y="95"/>
                    <a:pt x="321" y="95"/>
                    <a:pt x="321" y="95"/>
                  </a:cubicBezTo>
                  <a:cubicBezTo>
                    <a:pt x="339" y="50"/>
                    <a:pt x="339" y="50"/>
                    <a:pt x="339" y="50"/>
                  </a:cubicBezTo>
                  <a:cubicBezTo>
                    <a:pt x="316" y="37"/>
                    <a:pt x="316" y="37"/>
                    <a:pt x="316" y="37"/>
                  </a:cubicBezTo>
                  <a:cubicBezTo>
                    <a:pt x="286" y="75"/>
                    <a:pt x="286" y="75"/>
                    <a:pt x="286" y="75"/>
                  </a:cubicBezTo>
                  <a:cubicBezTo>
                    <a:pt x="280" y="73"/>
                    <a:pt x="280" y="73"/>
                    <a:pt x="280" y="73"/>
                  </a:cubicBezTo>
                  <a:cubicBezTo>
                    <a:pt x="270" y="69"/>
                    <a:pt x="260" y="66"/>
                    <a:pt x="249" y="64"/>
                  </a:cubicBezTo>
                  <a:cubicBezTo>
                    <a:pt x="244" y="63"/>
                    <a:pt x="244" y="63"/>
                    <a:pt x="244" y="63"/>
                  </a:cubicBezTo>
                  <a:cubicBezTo>
                    <a:pt x="237" y="16"/>
                    <a:pt x="237" y="16"/>
                    <a:pt x="237" y="16"/>
                  </a:cubicBezTo>
                  <a:cubicBezTo>
                    <a:pt x="210" y="16"/>
                    <a:pt x="210" y="16"/>
                    <a:pt x="210" y="16"/>
                  </a:cubicBezTo>
                  <a:cubicBezTo>
                    <a:pt x="203" y="63"/>
                    <a:pt x="203" y="63"/>
                    <a:pt x="203" y="63"/>
                  </a:cubicBezTo>
                  <a:cubicBezTo>
                    <a:pt x="197" y="64"/>
                    <a:pt x="197" y="64"/>
                    <a:pt x="197" y="64"/>
                  </a:cubicBezTo>
                  <a:cubicBezTo>
                    <a:pt x="187" y="66"/>
                    <a:pt x="176" y="69"/>
                    <a:pt x="166" y="73"/>
                  </a:cubicBezTo>
                  <a:cubicBezTo>
                    <a:pt x="161" y="75"/>
                    <a:pt x="161" y="75"/>
                    <a:pt x="161" y="75"/>
                  </a:cubicBezTo>
                  <a:cubicBezTo>
                    <a:pt x="131" y="37"/>
                    <a:pt x="131" y="37"/>
                    <a:pt x="131" y="37"/>
                  </a:cubicBezTo>
                  <a:cubicBezTo>
                    <a:pt x="108" y="50"/>
                    <a:pt x="108" y="50"/>
                    <a:pt x="108" y="50"/>
                  </a:cubicBezTo>
                  <a:cubicBezTo>
                    <a:pt x="125" y="95"/>
                    <a:pt x="125" y="95"/>
                    <a:pt x="125" y="95"/>
                  </a:cubicBezTo>
                  <a:cubicBezTo>
                    <a:pt x="121" y="99"/>
                    <a:pt x="121" y="99"/>
                    <a:pt x="121" y="99"/>
                  </a:cubicBezTo>
                  <a:cubicBezTo>
                    <a:pt x="113" y="106"/>
                    <a:pt x="105" y="113"/>
                    <a:pt x="99" y="121"/>
                  </a:cubicBezTo>
                  <a:cubicBezTo>
                    <a:pt x="95" y="126"/>
                    <a:pt x="95" y="126"/>
                    <a:pt x="95" y="126"/>
                  </a:cubicBezTo>
                  <a:cubicBezTo>
                    <a:pt x="50" y="108"/>
                    <a:pt x="50" y="108"/>
                    <a:pt x="50" y="108"/>
                  </a:cubicBezTo>
                  <a:cubicBezTo>
                    <a:pt x="37" y="131"/>
                    <a:pt x="37" y="131"/>
                    <a:pt x="37" y="131"/>
                  </a:cubicBezTo>
                  <a:cubicBezTo>
                    <a:pt x="74" y="161"/>
                    <a:pt x="74" y="161"/>
                    <a:pt x="74" y="161"/>
                  </a:cubicBezTo>
                  <a:cubicBezTo>
                    <a:pt x="72" y="167"/>
                    <a:pt x="72" y="167"/>
                    <a:pt x="72" y="167"/>
                  </a:cubicBezTo>
                  <a:cubicBezTo>
                    <a:pt x="69" y="177"/>
                    <a:pt x="66" y="187"/>
                    <a:pt x="64" y="197"/>
                  </a:cubicBezTo>
                  <a:cubicBezTo>
                    <a:pt x="63" y="203"/>
                    <a:pt x="63" y="203"/>
                    <a:pt x="63" y="203"/>
                  </a:cubicBezTo>
                  <a:cubicBezTo>
                    <a:pt x="15" y="210"/>
                    <a:pt x="15" y="210"/>
                    <a:pt x="15" y="210"/>
                  </a:cubicBezTo>
                  <a:cubicBezTo>
                    <a:pt x="15" y="224"/>
                    <a:pt x="15" y="224"/>
                    <a:pt x="15" y="224"/>
                  </a:cubicBezTo>
                  <a:cubicBezTo>
                    <a:pt x="0" y="224"/>
                    <a:pt x="0" y="224"/>
                    <a:pt x="0" y="224"/>
                  </a:cubicBezTo>
                  <a:cubicBezTo>
                    <a:pt x="0" y="197"/>
                    <a:pt x="0" y="197"/>
                    <a:pt x="0" y="197"/>
                  </a:cubicBezTo>
                  <a:cubicBezTo>
                    <a:pt x="50" y="189"/>
                    <a:pt x="50" y="189"/>
                    <a:pt x="50" y="189"/>
                  </a:cubicBezTo>
                  <a:cubicBezTo>
                    <a:pt x="51" y="182"/>
                    <a:pt x="53" y="174"/>
                    <a:pt x="56" y="166"/>
                  </a:cubicBezTo>
                  <a:cubicBezTo>
                    <a:pt x="17" y="135"/>
                    <a:pt x="17" y="135"/>
                    <a:pt x="17" y="135"/>
                  </a:cubicBezTo>
                  <a:cubicBezTo>
                    <a:pt x="43" y="89"/>
                    <a:pt x="43" y="89"/>
                    <a:pt x="43" y="89"/>
                  </a:cubicBezTo>
                  <a:cubicBezTo>
                    <a:pt x="90" y="107"/>
                    <a:pt x="90" y="107"/>
                    <a:pt x="90" y="107"/>
                  </a:cubicBezTo>
                  <a:cubicBezTo>
                    <a:pt x="95" y="101"/>
                    <a:pt x="101" y="96"/>
                    <a:pt x="107" y="90"/>
                  </a:cubicBezTo>
                  <a:cubicBezTo>
                    <a:pt x="89" y="43"/>
                    <a:pt x="89" y="43"/>
                    <a:pt x="89" y="43"/>
                  </a:cubicBezTo>
                  <a:cubicBezTo>
                    <a:pt x="135" y="17"/>
                    <a:pt x="135" y="17"/>
                    <a:pt x="135" y="17"/>
                  </a:cubicBezTo>
                  <a:cubicBezTo>
                    <a:pt x="166" y="56"/>
                    <a:pt x="166" y="56"/>
                    <a:pt x="166" y="56"/>
                  </a:cubicBezTo>
                  <a:cubicBezTo>
                    <a:pt x="174" y="54"/>
                    <a:pt x="181" y="52"/>
                    <a:pt x="189" y="50"/>
                  </a:cubicBezTo>
                  <a:cubicBezTo>
                    <a:pt x="197" y="0"/>
                    <a:pt x="197" y="0"/>
                    <a:pt x="197" y="0"/>
                  </a:cubicBezTo>
                  <a:cubicBezTo>
                    <a:pt x="250" y="0"/>
                    <a:pt x="250" y="0"/>
                    <a:pt x="250" y="0"/>
                  </a:cubicBezTo>
                  <a:cubicBezTo>
                    <a:pt x="258" y="50"/>
                    <a:pt x="258" y="50"/>
                    <a:pt x="258" y="50"/>
                  </a:cubicBezTo>
                  <a:cubicBezTo>
                    <a:pt x="265" y="52"/>
                    <a:pt x="273" y="54"/>
                    <a:pt x="280" y="56"/>
                  </a:cubicBezTo>
                  <a:cubicBezTo>
                    <a:pt x="312" y="17"/>
                    <a:pt x="312" y="17"/>
                    <a:pt x="312" y="17"/>
                  </a:cubicBezTo>
                  <a:cubicBezTo>
                    <a:pt x="358" y="43"/>
                    <a:pt x="358" y="43"/>
                    <a:pt x="358" y="43"/>
                  </a:cubicBezTo>
                  <a:cubicBezTo>
                    <a:pt x="340" y="90"/>
                    <a:pt x="340" y="90"/>
                    <a:pt x="340" y="90"/>
                  </a:cubicBezTo>
                  <a:cubicBezTo>
                    <a:pt x="346" y="96"/>
                    <a:pt x="351" y="101"/>
                    <a:pt x="356" y="107"/>
                  </a:cubicBezTo>
                  <a:cubicBezTo>
                    <a:pt x="404" y="89"/>
                    <a:pt x="404" y="89"/>
                    <a:pt x="404" y="89"/>
                  </a:cubicBezTo>
                  <a:cubicBezTo>
                    <a:pt x="430" y="135"/>
                    <a:pt x="430" y="135"/>
                    <a:pt x="430" y="135"/>
                  </a:cubicBezTo>
                  <a:cubicBezTo>
                    <a:pt x="391" y="166"/>
                    <a:pt x="391" y="166"/>
                    <a:pt x="391" y="166"/>
                  </a:cubicBezTo>
                  <a:cubicBezTo>
                    <a:pt x="393" y="174"/>
                    <a:pt x="395" y="182"/>
                    <a:pt x="397" y="189"/>
                  </a:cubicBezTo>
                  <a:cubicBezTo>
                    <a:pt x="447" y="197"/>
                    <a:pt x="447" y="197"/>
                    <a:pt x="447" y="197"/>
                  </a:cubicBezTo>
                  <a:lnTo>
                    <a:pt x="447"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36" name="Freeform 6">
              <a:extLst>
                <a:ext uri="{FF2B5EF4-FFF2-40B4-BE49-F238E27FC236}">
                  <a16:creationId xmlns:a16="http://schemas.microsoft.com/office/drawing/2014/main" id="{3512B445-D123-60C4-812B-352B1D89342B}"/>
                </a:ext>
              </a:extLst>
            </p:cNvPr>
            <p:cNvSpPr>
              <a:spLocks/>
            </p:cNvSpPr>
            <p:nvPr/>
          </p:nvSpPr>
          <p:spPr bwMode="auto">
            <a:xfrm>
              <a:off x="333" y="2054"/>
              <a:ext cx="72" cy="36"/>
            </a:xfrm>
            <a:custGeom>
              <a:avLst/>
              <a:gdLst>
                <a:gd name="T0" fmla="*/ 119 w 119"/>
                <a:gd name="T1" fmla="*/ 60 h 60"/>
                <a:gd name="T2" fmla="*/ 103 w 119"/>
                <a:gd name="T3" fmla="*/ 60 h 60"/>
                <a:gd name="T4" fmla="*/ 59 w 119"/>
                <a:gd name="T5" fmla="*/ 16 h 60"/>
                <a:gd name="T6" fmla="*/ 15 w 119"/>
                <a:gd name="T7" fmla="*/ 60 h 60"/>
                <a:gd name="T8" fmla="*/ 0 w 119"/>
                <a:gd name="T9" fmla="*/ 60 h 60"/>
                <a:gd name="T10" fmla="*/ 59 w 119"/>
                <a:gd name="T11" fmla="*/ 0 h 60"/>
                <a:gd name="T12" fmla="*/ 119 w 11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19" h="60">
                  <a:moveTo>
                    <a:pt x="119" y="60"/>
                  </a:moveTo>
                  <a:cubicBezTo>
                    <a:pt x="103" y="60"/>
                    <a:pt x="103" y="60"/>
                    <a:pt x="103" y="60"/>
                  </a:cubicBezTo>
                  <a:cubicBezTo>
                    <a:pt x="103" y="35"/>
                    <a:pt x="84" y="16"/>
                    <a:pt x="59" y="16"/>
                  </a:cubicBezTo>
                  <a:cubicBezTo>
                    <a:pt x="35" y="16"/>
                    <a:pt x="15" y="35"/>
                    <a:pt x="15" y="60"/>
                  </a:cubicBezTo>
                  <a:cubicBezTo>
                    <a:pt x="0" y="60"/>
                    <a:pt x="0" y="60"/>
                    <a:pt x="0" y="60"/>
                  </a:cubicBezTo>
                  <a:cubicBezTo>
                    <a:pt x="0" y="27"/>
                    <a:pt x="27" y="0"/>
                    <a:pt x="59" y="0"/>
                  </a:cubicBezTo>
                  <a:cubicBezTo>
                    <a:pt x="92" y="0"/>
                    <a:pt x="119" y="27"/>
                    <a:pt x="119"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37" name="Freeform 7">
              <a:extLst>
                <a:ext uri="{FF2B5EF4-FFF2-40B4-BE49-F238E27FC236}">
                  <a16:creationId xmlns:a16="http://schemas.microsoft.com/office/drawing/2014/main" id="{57E18559-83F6-3E23-86CF-7198DE961114}"/>
                </a:ext>
              </a:extLst>
            </p:cNvPr>
            <p:cNvSpPr>
              <a:spLocks/>
            </p:cNvSpPr>
            <p:nvPr/>
          </p:nvSpPr>
          <p:spPr bwMode="auto">
            <a:xfrm>
              <a:off x="309" y="2029"/>
              <a:ext cx="121" cy="61"/>
            </a:xfrm>
            <a:custGeom>
              <a:avLst/>
              <a:gdLst>
                <a:gd name="T0" fmla="*/ 201 w 201"/>
                <a:gd name="T1" fmla="*/ 101 h 101"/>
                <a:gd name="T2" fmla="*/ 185 w 201"/>
                <a:gd name="T3" fmla="*/ 101 h 101"/>
                <a:gd name="T4" fmla="*/ 100 w 201"/>
                <a:gd name="T5" fmla="*/ 16 h 101"/>
                <a:gd name="T6" fmla="*/ 15 w 201"/>
                <a:gd name="T7" fmla="*/ 101 h 101"/>
                <a:gd name="T8" fmla="*/ 0 w 201"/>
                <a:gd name="T9" fmla="*/ 101 h 101"/>
                <a:gd name="T10" fmla="*/ 100 w 201"/>
                <a:gd name="T11" fmla="*/ 0 h 101"/>
                <a:gd name="T12" fmla="*/ 201 w 201"/>
                <a:gd name="T13" fmla="*/ 101 h 101"/>
              </a:gdLst>
              <a:ahLst/>
              <a:cxnLst>
                <a:cxn ang="0">
                  <a:pos x="T0" y="T1"/>
                </a:cxn>
                <a:cxn ang="0">
                  <a:pos x="T2" y="T3"/>
                </a:cxn>
                <a:cxn ang="0">
                  <a:pos x="T4" y="T5"/>
                </a:cxn>
                <a:cxn ang="0">
                  <a:pos x="T6" y="T7"/>
                </a:cxn>
                <a:cxn ang="0">
                  <a:pos x="T8" y="T9"/>
                </a:cxn>
                <a:cxn ang="0">
                  <a:pos x="T10" y="T11"/>
                </a:cxn>
                <a:cxn ang="0">
                  <a:pos x="T12" y="T13"/>
                </a:cxn>
              </a:cxnLst>
              <a:rect l="0" t="0" r="r" b="b"/>
              <a:pathLst>
                <a:path w="201" h="101">
                  <a:moveTo>
                    <a:pt x="201" y="101"/>
                  </a:moveTo>
                  <a:cubicBezTo>
                    <a:pt x="185" y="101"/>
                    <a:pt x="185" y="101"/>
                    <a:pt x="185" y="101"/>
                  </a:cubicBezTo>
                  <a:cubicBezTo>
                    <a:pt x="185" y="54"/>
                    <a:pt x="147" y="16"/>
                    <a:pt x="100" y="16"/>
                  </a:cubicBezTo>
                  <a:cubicBezTo>
                    <a:pt x="53" y="16"/>
                    <a:pt x="15" y="54"/>
                    <a:pt x="15" y="101"/>
                  </a:cubicBezTo>
                  <a:cubicBezTo>
                    <a:pt x="0" y="101"/>
                    <a:pt x="0" y="101"/>
                    <a:pt x="0" y="101"/>
                  </a:cubicBezTo>
                  <a:cubicBezTo>
                    <a:pt x="0" y="45"/>
                    <a:pt x="45" y="0"/>
                    <a:pt x="100" y="0"/>
                  </a:cubicBezTo>
                  <a:cubicBezTo>
                    <a:pt x="156" y="0"/>
                    <a:pt x="201" y="45"/>
                    <a:pt x="201"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38" name="Rectangle 8">
              <a:extLst>
                <a:ext uri="{FF2B5EF4-FFF2-40B4-BE49-F238E27FC236}">
                  <a16:creationId xmlns:a16="http://schemas.microsoft.com/office/drawing/2014/main" id="{806C62C5-4F63-B268-F81E-8D7CB84794AA}"/>
                </a:ext>
              </a:extLst>
            </p:cNvPr>
            <p:cNvSpPr>
              <a:spLocks noChangeArrowheads="1"/>
            </p:cNvSpPr>
            <p:nvPr/>
          </p:nvSpPr>
          <p:spPr bwMode="auto">
            <a:xfrm>
              <a:off x="234" y="2117"/>
              <a:ext cx="19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39" name="Rectangle 9">
              <a:extLst>
                <a:ext uri="{FF2B5EF4-FFF2-40B4-BE49-F238E27FC236}">
                  <a16:creationId xmlns:a16="http://schemas.microsoft.com/office/drawing/2014/main" id="{FA9C56E8-0342-2E96-744D-EFBAE1A3926F}"/>
                </a:ext>
              </a:extLst>
            </p:cNvPr>
            <p:cNvSpPr>
              <a:spLocks noChangeArrowheads="1"/>
            </p:cNvSpPr>
            <p:nvPr/>
          </p:nvSpPr>
          <p:spPr bwMode="auto">
            <a:xfrm>
              <a:off x="468" y="2117"/>
              <a:ext cx="36"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40" name="Freeform 10">
              <a:extLst>
                <a:ext uri="{FF2B5EF4-FFF2-40B4-BE49-F238E27FC236}">
                  <a16:creationId xmlns:a16="http://schemas.microsoft.com/office/drawing/2014/main" id="{0355DFF8-7485-D0C6-6319-10DF9C451FFA}"/>
                </a:ext>
              </a:extLst>
            </p:cNvPr>
            <p:cNvSpPr>
              <a:spLocks noEditPoints="1"/>
            </p:cNvSpPr>
            <p:nvPr/>
          </p:nvSpPr>
          <p:spPr bwMode="auto">
            <a:xfrm>
              <a:off x="422" y="2104"/>
              <a:ext cx="35" cy="34"/>
            </a:xfrm>
            <a:custGeom>
              <a:avLst/>
              <a:gdLst>
                <a:gd name="T0" fmla="*/ 29 w 57"/>
                <a:gd name="T1" fmla="*/ 57 h 57"/>
                <a:gd name="T2" fmla="*/ 0 w 57"/>
                <a:gd name="T3" fmla="*/ 28 h 57"/>
                <a:gd name="T4" fmla="*/ 29 w 57"/>
                <a:gd name="T5" fmla="*/ 0 h 57"/>
                <a:gd name="T6" fmla="*/ 57 w 57"/>
                <a:gd name="T7" fmla="*/ 28 h 57"/>
                <a:gd name="T8" fmla="*/ 29 w 57"/>
                <a:gd name="T9" fmla="*/ 57 h 57"/>
                <a:gd name="T10" fmla="*/ 29 w 57"/>
                <a:gd name="T11" fmla="*/ 15 h 57"/>
                <a:gd name="T12" fmla="*/ 16 w 57"/>
                <a:gd name="T13" fmla="*/ 28 h 57"/>
                <a:gd name="T14" fmla="*/ 29 w 57"/>
                <a:gd name="T15" fmla="*/ 41 h 57"/>
                <a:gd name="T16" fmla="*/ 41 w 57"/>
                <a:gd name="T17" fmla="*/ 28 h 57"/>
                <a:gd name="T18" fmla="*/ 29 w 57"/>
                <a:gd name="T19" fmla="*/ 1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7">
                  <a:moveTo>
                    <a:pt x="29" y="57"/>
                  </a:moveTo>
                  <a:cubicBezTo>
                    <a:pt x="13" y="57"/>
                    <a:pt x="0" y="44"/>
                    <a:pt x="0" y="28"/>
                  </a:cubicBezTo>
                  <a:cubicBezTo>
                    <a:pt x="0" y="13"/>
                    <a:pt x="13" y="0"/>
                    <a:pt x="29" y="0"/>
                  </a:cubicBezTo>
                  <a:cubicBezTo>
                    <a:pt x="44" y="0"/>
                    <a:pt x="57" y="13"/>
                    <a:pt x="57" y="28"/>
                  </a:cubicBezTo>
                  <a:cubicBezTo>
                    <a:pt x="57" y="44"/>
                    <a:pt x="44" y="57"/>
                    <a:pt x="29" y="57"/>
                  </a:cubicBezTo>
                  <a:close/>
                  <a:moveTo>
                    <a:pt x="29" y="15"/>
                  </a:moveTo>
                  <a:cubicBezTo>
                    <a:pt x="21" y="15"/>
                    <a:pt x="16" y="21"/>
                    <a:pt x="16" y="28"/>
                  </a:cubicBezTo>
                  <a:cubicBezTo>
                    <a:pt x="16" y="35"/>
                    <a:pt x="21" y="41"/>
                    <a:pt x="29" y="41"/>
                  </a:cubicBezTo>
                  <a:cubicBezTo>
                    <a:pt x="36" y="41"/>
                    <a:pt x="41" y="35"/>
                    <a:pt x="41" y="28"/>
                  </a:cubicBezTo>
                  <a:cubicBezTo>
                    <a:pt x="41" y="21"/>
                    <a:pt x="36" y="15"/>
                    <a:pt x="29"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41" name="Rectangle 11">
              <a:extLst>
                <a:ext uri="{FF2B5EF4-FFF2-40B4-BE49-F238E27FC236}">
                  <a16:creationId xmlns:a16="http://schemas.microsoft.com/office/drawing/2014/main" id="{EF9ECB38-88A0-3BF3-05AB-79A5159F05AA}"/>
                </a:ext>
              </a:extLst>
            </p:cNvPr>
            <p:cNvSpPr>
              <a:spLocks noChangeArrowheads="1"/>
            </p:cNvSpPr>
            <p:nvPr/>
          </p:nvSpPr>
          <p:spPr bwMode="auto">
            <a:xfrm>
              <a:off x="234" y="2152"/>
              <a:ext cx="136"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42" name="Rectangle 12">
              <a:extLst>
                <a:ext uri="{FF2B5EF4-FFF2-40B4-BE49-F238E27FC236}">
                  <a16:creationId xmlns:a16="http://schemas.microsoft.com/office/drawing/2014/main" id="{2CFB80EB-6C55-E5D3-CE9D-927C9B160705}"/>
                </a:ext>
              </a:extLst>
            </p:cNvPr>
            <p:cNvSpPr>
              <a:spLocks noChangeArrowheads="1"/>
            </p:cNvSpPr>
            <p:nvPr/>
          </p:nvSpPr>
          <p:spPr bwMode="auto">
            <a:xfrm>
              <a:off x="407" y="2152"/>
              <a:ext cx="97"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43" name="Freeform 13">
              <a:extLst>
                <a:ext uri="{FF2B5EF4-FFF2-40B4-BE49-F238E27FC236}">
                  <a16:creationId xmlns:a16="http://schemas.microsoft.com/office/drawing/2014/main" id="{D6222F9D-969D-12E7-229A-3F37B5F13DC5}"/>
                </a:ext>
              </a:extLst>
            </p:cNvPr>
            <p:cNvSpPr>
              <a:spLocks noEditPoints="1"/>
            </p:cNvSpPr>
            <p:nvPr/>
          </p:nvSpPr>
          <p:spPr bwMode="auto">
            <a:xfrm>
              <a:off x="361" y="2140"/>
              <a:ext cx="34" cy="33"/>
            </a:xfrm>
            <a:custGeom>
              <a:avLst/>
              <a:gdLst>
                <a:gd name="T0" fmla="*/ 28 w 57"/>
                <a:gd name="T1" fmla="*/ 56 h 56"/>
                <a:gd name="T2" fmla="*/ 0 w 57"/>
                <a:gd name="T3" fmla="*/ 28 h 56"/>
                <a:gd name="T4" fmla="*/ 28 w 57"/>
                <a:gd name="T5" fmla="*/ 0 h 56"/>
                <a:gd name="T6" fmla="*/ 57 w 57"/>
                <a:gd name="T7" fmla="*/ 28 h 56"/>
                <a:gd name="T8" fmla="*/ 28 w 57"/>
                <a:gd name="T9" fmla="*/ 56 h 56"/>
                <a:gd name="T10" fmla="*/ 28 w 57"/>
                <a:gd name="T11" fmla="*/ 15 h 56"/>
                <a:gd name="T12" fmla="*/ 15 w 57"/>
                <a:gd name="T13" fmla="*/ 28 h 56"/>
                <a:gd name="T14" fmla="*/ 28 w 57"/>
                <a:gd name="T15" fmla="*/ 41 h 56"/>
                <a:gd name="T16" fmla="*/ 41 w 57"/>
                <a:gd name="T17" fmla="*/ 28 h 56"/>
                <a:gd name="T18" fmla="*/ 28 w 57"/>
                <a:gd name="T19" fmla="*/ 1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6">
                  <a:moveTo>
                    <a:pt x="28" y="56"/>
                  </a:moveTo>
                  <a:cubicBezTo>
                    <a:pt x="12" y="56"/>
                    <a:pt x="0" y="44"/>
                    <a:pt x="0" y="28"/>
                  </a:cubicBezTo>
                  <a:cubicBezTo>
                    <a:pt x="0" y="12"/>
                    <a:pt x="12" y="0"/>
                    <a:pt x="28" y="0"/>
                  </a:cubicBezTo>
                  <a:cubicBezTo>
                    <a:pt x="44" y="0"/>
                    <a:pt x="57" y="12"/>
                    <a:pt x="57" y="28"/>
                  </a:cubicBezTo>
                  <a:cubicBezTo>
                    <a:pt x="57" y="44"/>
                    <a:pt x="44" y="56"/>
                    <a:pt x="28" y="56"/>
                  </a:cubicBezTo>
                  <a:close/>
                  <a:moveTo>
                    <a:pt x="28" y="15"/>
                  </a:moveTo>
                  <a:cubicBezTo>
                    <a:pt x="21" y="15"/>
                    <a:pt x="15" y="21"/>
                    <a:pt x="15" y="28"/>
                  </a:cubicBezTo>
                  <a:cubicBezTo>
                    <a:pt x="15" y="35"/>
                    <a:pt x="21" y="41"/>
                    <a:pt x="28" y="41"/>
                  </a:cubicBezTo>
                  <a:cubicBezTo>
                    <a:pt x="35" y="41"/>
                    <a:pt x="41" y="35"/>
                    <a:pt x="41" y="28"/>
                  </a:cubicBezTo>
                  <a:cubicBezTo>
                    <a:pt x="41" y="21"/>
                    <a:pt x="35" y="15"/>
                    <a:pt x="2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44" name="Rectangle 14">
              <a:extLst>
                <a:ext uri="{FF2B5EF4-FFF2-40B4-BE49-F238E27FC236}">
                  <a16:creationId xmlns:a16="http://schemas.microsoft.com/office/drawing/2014/main" id="{80793B2E-3CCE-3513-C10B-7F8C3E5504EB}"/>
                </a:ext>
              </a:extLst>
            </p:cNvPr>
            <p:cNvSpPr>
              <a:spLocks noChangeArrowheads="1"/>
            </p:cNvSpPr>
            <p:nvPr/>
          </p:nvSpPr>
          <p:spPr bwMode="auto">
            <a:xfrm>
              <a:off x="234" y="2187"/>
              <a:ext cx="35"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45" name="Rectangle 15">
              <a:extLst>
                <a:ext uri="{FF2B5EF4-FFF2-40B4-BE49-F238E27FC236}">
                  <a16:creationId xmlns:a16="http://schemas.microsoft.com/office/drawing/2014/main" id="{3837A152-E471-247C-1BF0-EC3480590467}"/>
                </a:ext>
              </a:extLst>
            </p:cNvPr>
            <p:cNvSpPr>
              <a:spLocks noChangeArrowheads="1"/>
            </p:cNvSpPr>
            <p:nvPr/>
          </p:nvSpPr>
          <p:spPr bwMode="auto">
            <a:xfrm>
              <a:off x="306" y="2187"/>
              <a:ext cx="19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46" name="Freeform 16">
              <a:extLst>
                <a:ext uri="{FF2B5EF4-FFF2-40B4-BE49-F238E27FC236}">
                  <a16:creationId xmlns:a16="http://schemas.microsoft.com/office/drawing/2014/main" id="{E59EF41C-4F4B-B7F4-DE21-776949650C57}"/>
                </a:ext>
              </a:extLst>
            </p:cNvPr>
            <p:cNvSpPr>
              <a:spLocks noEditPoints="1"/>
            </p:cNvSpPr>
            <p:nvPr/>
          </p:nvSpPr>
          <p:spPr bwMode="auto">
            <a:xfrm>
              <a:off x="260" y="2175"/>
              <a:ext cx="34" cy="34"/>
            </a:xfrm>
            <a:custGeom>
              <a:avLst/>
              <a:gdLst>
                <a:gd name="T0" fmla="*/ 29 w 57"/>
                <a:gd name="T1" fmla="*/ 57 h 57"/>
                <a:gd name="T2" fmla="*/ 0 w 57"/>
                <a:gd name="T3" fmla="*/ 29 h 57"/>
                <a:gd name="T4" fmla="*/ 29 w 57"/>
                <a:gd name="T5" fmla="*/ 0 h 57"/>
                <a:gd name="T6" fmla="*/ 57 w 57"/>
                <a:gd name="T7" fmla="*/ 29 h 57"/>
                <a:gd name="T8" fmla="*/ 29 w 57"/>
                <a:gd name="T9" fmla="*/ 57 h 57"/>
                <a:gd name="T10" fmla="*/ 29 w 57"/>
                <a:gd name="T11" fmla="*/ 16 h 57"/>
                <a:gd name="T12" fmla="*/ 16 w 57"/>
                <a:gd name="T13" fmla="*/ 29 h 57"/>
                <a:gd name="T14" fmla="*/ 29 w 57"/>
                <a:gd name="T15" fmla="*/ 42 h 57"/>
                <a:gd name="T16" fmla="*/ 42 w 57"/>
                <a:gd name="T17" fmla="*/ 29 h 57"/>
                <a:gd name="T18" fmla="*/ 29 w 57"/>
                <a:gd name="T19" fmla="*/ 1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7">
                  <a:moveTo>
                    <a:pt x="29" y="57"/>
                  </a:moveTo>
                  <a:cubicBezTo>
                    <a:pt x="13" y="57"/>
                    <a:pt x="0" y="44"/>
                    <a:pt x="0" y="29"/>
                  </a:cubicBezTo>
                  <a:cubicBezTo>
                    <a:pt x="0" y="13"/>
                    <a:pt x="13" y="0"/>
                    <a:pt x="29" y="0"/>
                  </a:cubicBezTo>
                  <a:cubicBezTo>
                    <a:pt x="45" y="0"/>
                    <a:pt x="57" y="13"/>
                    <a:pt x="57" y="29"/>
                  </a:cubicBezTo>
                  <a:cubicBezTo>
                    <a:pt x="57" y="44"/>
                    <a:pt x="45" y="57"/>
                    <a:pt x="29" y="57"/>
                  </a:cubicBezTo>
                  <a:close/>
                  <a:moveTo>
                    <a:pt x="29" y="16"/>
                  </a:moveTo>
                  <a:cubicBezTo>
                    <a:pt x="22" y="16"/>
                    <a:pt x="16" y="22"/>
                    <a:pt x="16" y="29"/>
                  </a:cubicBezTo>
                  <a:cubicBezTo>
                    <a:pt x="16" y="36"/>
                    <a:pt x="22" y="42"/>
                    <a:pt x="29" y="42"/>
                  </a:cubicBezTo>
                  <a:cubicBezTo>
                    <a:pt x="36" y="42"/>
                    <a:pt x="42" y="36"/>
                    <a:pt x="42" y="29"/>
                  </a:cubicBezTo>
                  <a:cubicBezTo>
                    <a:pt x="42" y="22"/>
                    <a:pt x="36" y="16"/>
                    <a:pt x="29"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47" name="Rectangle 17">
              <a:extLst>
                <a:ext uri="{FF2B5EF4-FFF2-40B4-BE49-F238E27FC236}">
                  <a16:creationId xmlns:a16="http://schemas.microsoft.com/office/drawing/2014/main" id="{0F96CAD9-1457-B963-5FB8-D2E8A477A1E4}"/>
                </a:ext>
              </a:extLst>
            </p:cNvPr>
            <p:cNvSpPr>
              <a:spLocks noChangeArrowheads="1"/>
            </p:cNvSpPr>
            <p:nvPr/>
          </p:nvSpPr>
          <p:spPr bwMode="auto">
            <a:xfrm>
              <a:off x="234" y="2223"/>
              <a:ext cx="115"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54" name="Rectangle 18">
              <a:extLst>
                <a:ext uri="{FF2B5EF4-FFF2-40B4-BE49-F238E27FC236}">
                  <a16:creationId xmlns:a16="http://schemas.microsoft.com/office/drawing/2014/main" id="{9822EF2B-9EF2-8CCD-E3A7-306C9EB7F132}"/>
                </a:ext>
              </a:extLst>
            </p:cNvPr>
            <p:cNvSpPr>
              <a:spLocks noChangeArrowheads="1"/>
            </p:cNvSpPr>
            <p:nvPr/>
          </p:nvSpPr>
          <p:spPr bwMode="auto">
            <a:xfrm>
              <a:off x="385" y="2223"/>
              <a:ext cx="119"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55" name="Freeform 19">
              <a:extLst>
                <a:ext uri="{FF2B5EF4-FFF2-40B4-BE49-F238E27FC236}">
                  <a16:creationId xmlns:a16="http://schemas.microsoft.com/office/drawing/2014/main" id="{72272F0D-A62A-BC52-26B3-642D2CE1AFE0}"/>
                </a:ext>
              </a:extLst>
            </p:cNvPr>
            <p:cNvSpPr>
              <a:spLocks noEditPoints="1"/>
            </p:cNvSpPr>
            <p:nvPr/>
          </p:nvSpPr>
          <p:spPr bwMode="auto">
            <a:xfrm>
              <a:off x="339" y="2210"/>
              <a:ext cx="35" cy="35"/>
            </a:xfrm>
            <a:custGeom>
              <a:avLst/>
              <a:gdLst>
                <a:gd name="T0" fmla="*/ 28 w 57"/>
                <a:gd name="T1" fmla="*/ 57 h 57"/>
                <a:gd name="T2" fmla="*/ 0 w 57"/>
                <a:gd name="T3" fmla="*/ 28 h 57"/>
                <a:gd name="T4" fmla="*/ 28 w 57"/>
                <a:gd name="T5" fmla="*/ 0 h 57"/>
                <a:gd name="T6" fmla="*/ 57 w 57"/>
                <a:gd name="T7" fmla="*/ 28 h 57"/>
                <a:gd name="T8" fmla="*/ 28 w 57"/>
                <a:gd name="T9" fmla="*/ 57 h 57"/>
                <a:gd name="T10" fmla="*/ 28 w 57"/>
                <a:gd name="T11" fmla="*/ 15 h 57"/>
                <a:gd name="T12" fmla="*/ 15 w 57"/>
                <a:gd name="T13" fmla="*/ 28 h 57"/>
                <a:gd name="T14" fmla="*/ 28 w 57"/>
                <a:gd name="T15" fmla="*/ 41 h 57"/>
                <a:gd name="T16" fmla="*/ 41 w 57"/>
                <a:gd name="T17" fmla="*/ 28 h 57"/>
                <a:gd name="T18" fmla="*/ 28 w 57"/>
                <a:gd name="T19" fmla="*/ 1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7">
                  <a:moveTo>
                    <a:pt x="28" y="57"/>
                  </a:moveTo>
                  <a:cubicBezTo>
                    <a:pt x="12" y="57"/>
                    <a:pt x="0" y="44"/>
                    <a:pt x="0" y="28"/>
                  </a:cubicBezTo>
                  <a:cubicBezTo>
                    <a:pt x="0" y="13"/>
                    <a:pt x="12" y="0"/>
                    <a:pt x="28" y="0"/>
                  </a:cubicBezTo>
                  <a:cubicBezTo>
                    <a:pt x="44" y="0"/>
                    <a:pt x="57" y="13"/>
                    <a:pt x="57" y="28"/>
                  </a:cubicBezTo>
                  <a:cubicBezTo>
                    <a:pt x="57" y="44"/>
                    <a:pt x="44" y="57"/>
                    <a:pt x="28" y="57"/>
                  </a:cubicBezTo>
                  <a:close/>
                  <a:moveTo>
                    <a:pt x="28" y="15"/>
                  </a:moveTo>
                  <a:cubicBezTo>
                    <a:pt x="21" y="15"/>
                    <a:pt x="15" y="21"/>
                    <a:pt x="15" y="28"/>
                  </a:cubicBezTo>
                  <a:cubicBezTo>
                    <a:pt x="15" y="36"/>
                    <a:pt x="21" y="41"/>
                    <a:pt x="28" y="41"/>
                  </a:cubicBezTo>
                  <a:cubicBezTo>
                    <a:pt x="35" y="41"/>
                    <a:pt x="41" y="36"/>
                    <a:pt x="41" y="28"/>
                  </a:cubicBezTo>
                  <a:cubicBezTo>
                    <a:pt x="41" y="21"/>
                    <a:pt x="35" y="15"/>
                    <a:pt x="2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grpSp>
      <p:grpSp>
        <p:nvGrpSpPr>
          <p:cNvPr id="56" name="Group 22">
            <a:extLst>
              <a:ext uri="{FF2B5EF4-FFF2-40B4-BE49-F238E27FC236}">
                <a16:creationId xmlns:a16="http://schemas.microsoft.com/office/drawing/2014/main" id="{8645C801-772F-82FF-E306-7CC8FE969EC4}"/>
              </a:ext>
            </a:extLst>
          </p:cNvPr>
          <p:cNvGrpSpPr>
            <a:grpSpLocks noChangeAspect="1"/>
          </p:cNvGrpSpPr>
          <p:nvPr/>
        </p:nvGrpSpPr>
        <p:grpSpPr bwMode="auto">
          <a:xfrm>
            <a:off x="431912" y="3589660"/>
            <a:ext cx="492658" cy="492645"/>
            <a:chOff x="3533" y="1852"/>
            <a:chExt cx="614" cy="614"/>
          </a:xfrm>
          <a:solidFill>
            <a:schemeClr val="accent3"/>
          </a:solidFill>
        </p:grpSpPr>
        <p:sp>
          <p:nvSpPr>
            <p:cNvPr id="57" name="Rectangle 23">
              <a:extLst>
                <a:ext uri="{FF2B5EF4-FFF2-40B4-BE49-F238E27FC236}">
                  <a16:creationId xmlns:a16="http://schemas.microsoft.com/office/drawing/2014/main" id="{07C2AD0B-BFCA-8AC5-9EC4-31E9D28FA4DE}"/>
                </a:ext>
              </a:extLst>
            </p:cNvPr>
            <p:cNvSpPr>
              <a:spLocks noChangeArrowheads="1"/>
            </p:cNvSpPr>
            <p:nvPr/>
          </p:nvSpPr>
          <p:spPr bwMode="auto">
            <a:xfrm>
              <a:off x="3984" y="2408"/>
              <a:ext cx="153"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61" name="Freeform 24">
              <a:extLst>
                <a:ext uri="{FF2B5EF4-FFF2-40B4-BE49-F238E27FC236}">
                  <a16:creationId xmlns:a16="http://schemas.microsoft.com/office/drawing/2014/main" id="{8474993F-2D67-250D-7AF7-A853F5726456}"/>
                </a:ext>
              </a:extLst>
            </p:cNvPr>
            <p:cNvSpPr>
              <a:spLocks/>
            </p:cNvSpPr>
            <p:nvPr/>
          </p:nvSpPr>
          <p:spPr bwMode="auto">
            <a:xfrm>
              <a:off x="4089" y="2370"/>
              <a:ext cx="58" cy="96"/>
            </a:xfrm>
            <a:custGeom>
              <a:avLst/>
              <a:gdLst>
                <a:gd name="T0" fmla="*/ 4 w 24"/>
                <a:gd name="T1" fmla="*/ 40 h 40"/>
                <a:gd name="T2" fmla="*/ 1 w 24"/>
                <a:gd name="T3" fmla="*/ 39 h 40"/>
                <a:gd name="T4" fmla="*/ 1 w 24"/>
                <a:gd name="T5" fmla="*/ 33 h 40"/>
                <a:gd name="T6" fmla="*/ 14 w 24"/>
                <a:gd name="T7" fmla="*/ 20 h 40"/>
                <a:gd name="T8" fmla="*/ 1 w 24"/>
                <a:gd name="T9" fmla="*/ 7 h 40"/>
                <a:gd name="T10" fmla="*/ 1 w 24"/>
                <a:gd name="T11" fmla="*/ 1 h 40"/>
                <a:gd name="T12" fmla="*/ 7 w 24"/>
                <a:gd name="T13" fmla="*/ 1 h 40"/>
                <a:gd name="T14" fmla="*/ 23 w 24"/>
                <a:gd name="T15" fmla="*/ 17 h 40"/>
                <a:gd name="T16" fmla="*/ 23 w 24"/>
                <a:gd name="T17" fmla="*/ 23 h 40"/>
                <a:gd name="T18" fmla="*/ 7 w 24"/>
                <a:gd name="T19" fmla="*/ 39 h 40"/>
                <a:gd name="T20" fmla="*/ 4 w 24"/>
                <a:gd name="T2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40">
                  <a:moveTo>
                    <a:pt x="4" y="40"/>
                  </a:moveTo>
                  <a:cubicBezTo>
                    <a:pt x="3" y="40"/>
                    <a:pt x="2" y="40"/>
                    <a:pt x="1" y="39"/>
                  </a:cubicBezTo>
                  <a:cubicBezTo>
                    <a:pt x="0" y="37"/>
                    <a:pt x="0" y="35"/>
                    <a:pt x="1" y="33"/>
                  </a:cubicBezTo>
                  <a:cubicBezTo>
                    <a:pt x="14" y="20"/>
                    <a:pt x="14" y="20"/>
                    <a:pt x="14" y="20"/>
                  </a:cubicBezTo>
                  <a:cubicBezTo>
                    <a:pt x="1" y="7"/>
                    <a:pt x="1" y="7"/>
                    <a:pt x="1" y="7"/>
                  </a:cubicBezTo>
                  <a:cubicBezTo>
                    <a:pt x="0" y="5"/>
                    <a:pt x="0" y="3"/>
                    <a:pt x="1" y="1"/>
                  </a:cubicBezTo>
                  <a:cubicBezTo>
                    <a:pt x="3" y="0"/>
                    <a:pt x="5" y="0"/>
                    <a:pt x="7" y="1"/>
                  </a:cubicBezTo>
                  <a:cubicBezTo>
                    <a:pt x="23" y="17"/>
                    <a:pt x="23" y="17"/>
                    <a:pt x="23" y="17"/>
                  </a:cubicBezTo>
                  <a:cubicBezTo>
                    <a:pt x="24" y="19"/>
                    <a:pt x="24" y="21"/>
                    <a:pt x="23" y="23"/>
                  </a:cubicBezTo>
                  <a:cubicBezTo>
                    <a:pt x="7" y="39"/>
                    <a:pt x="7" y="39"/>
                    <a:pt x="7" y="39"/>
                  </a:cubicBezTo>
                  <a:cubicBezTo>
                    <a:pt x="6" y="40"/>
                    <a:pt x="5" y="40"/>
                    <a:pt x="4"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62" name="Freeform 25">
              <a:extLst>
                <a:ext uri="{FF2B5EF4-FFF2-40B4-BE49-F238E27FC236}">
                  <a16:creationId xmlns:a16="http://schemas.microsoft.com/office/drawing/2014/main" id="{87D98785-6D77-608D-3A97-BD8383088E6F}"/>
                </a:ext>
              </a:extLst>
            </p:cNvPr>
            <p:cNvSpPr>
              <a:spLocks/>
            </p:cNvSpPr>
            <p:nvPr/>
          </p:nvSpPr>
          <p:spPr bwMode="auto">
            <a:xfrm>
              <a:off x="3830" y="1852"/>
              <a:ext cx="58" cy="96"/>
            </a:xfrm>
            <a:custGeom>
              <a:avLst/>
              <a:gdLst>
                <a:gd name="T0" fmla="*/ 20 w 24"/>
                <a:gd name="T1" fmla="*/ 40 h 40"/>
                <a:gd name="T2" fmla="*/ 17 w 24"/>
                <a:gd name="T3" fmla="*/ 39 h 40"/>
                <a:gd name="T4" fmla="*/ 1 w 24"/>
                <a:gd name="T5" fmla="*/ 23 h 40"/>
                <a:gd name="T6" fmla="*/ 1 w 24"/>
                <a:gd name="T7" fmla="*/ 17 h 40"/>
                <a:gd name="T8" fmla="*/ 17 w 24"/>
                <a:gd name="T9" fmla="*/ 1 h 40"/>
                <a:gd name="T10" fmla="*/ 23 w 24"/>
                <a:gd name="T11" fmla="*/ 1 h 40"/>
                <a:gd name="T12" fmla="*/ 23 w 24"/>
                <a:gd name="T13" fmla="*/ 7 h 40"/>
                <a:gd name="T14" fmla="*/ 10 w 24"/>
                <a:gd name="T15" fmla="*/ 20 h 40"/>
                <a:gd name="T16" fmla="*/ 23 w 24"/>
                <a:gd name="T17" fmla="*/ 33 h 40"/>
                <a:gd name="T18" fmla="*/ 23 w 24"/>
                <a:gd name="T19" fmla="*/ 39 h 40"/>
                <a:gd name="T20" fmla="*/ 20 w 24"/>
                <a:gd name="T2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40">
                  <a:moveTo>
                    <a:pt x="20" y="40"/>
                  </a:moveTo>
                  <a:cubicBezTo>
                    <a:pt x="19" y="40"/>
                    <a:pt x="18" y="40"/>
                    <a:pt x="17" y="39"/>
                  </a:cubicBezTo>
                  <a:cubicBezTo>
                    <a:pt x="1" y="23"/>
                    <a:pt x="1" y="23"/>
                    <a:pt x="1" y="23"/>
                  </a:cubicBezTo>
                  <a:cubicBezTo>
                    <a:pt x="0" y="21"/>
                    <a:pt x="0" y="19"/>
                    <a:pt x="1" y="17"/>
                  </a:cubicBezTo>
                  <a:cubicBezTo>
                    <a:pt x="17" y="1"/>
                    <a:pt x="17" y="1"/>
                    <a:pt x="17" y="1"/>
                  </a:cubicBezTo>
                  <a:cubicBezTo>
                    <a:pt x="19" y="0"/>
                    <a:pt x="21" y="0"/>
                    <a:pt x="23" y="1"/>
                  </a:cubicBezTo>
                  <a:cubicBezTo>
                    <a:pt x="24" y="3"/>
                    <a:pt x="24" y="5"/>
                    <a:pt x="23" y="7"/>
                  </a:cubicBezTo>
                  <a:cubicBezTo>
                    <a:pt x="10" y="20"/>
                    <a:pt x="10" y="20"/>
                    <a:pt x="10" y="20"/>
                  </a:cubicBezTo>
                  <a:cubicBezTo>
                    <a:pt x="23" y="33"/>
                    <a:pt x="23" y="33"/>
                    <a:pt x="23" y="33"/>
                  </a:cubicBezTo>
                  <a:cubicBezTo>
                    <a:pt x="24" y="35"/>
                    <a:pt x="24" y="37"/>
                    <a:pt x="23" y="39"/>
                  </a:cubicBezTo>
                  <a:cubicBezTo>
                    <a:pt x="22" y="40"/>
                    <a:pt x="21" y="40"/>
                    <a:pt x="2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63" name="Freeform 26">
              <a:extLst>
                <a:ext uri="{FF2B5EF4-FFF2-40B4-BE49-F238E27FC236}">
                  <a16:creationId xmlns:a16="http://schemas.microsoft.com/office/drawing/2014/main" id="{D812B8C8-0EC4-F729-B178-67DA3113BCC8}"/>
                </a:ext>
              </a:extLst>
            </p:cNvPr>
            <p:cNvSpPr>
              <a:spLocks/>
            </p:cNvSpPr>
            <p:nvPr/>
          </p:nvSpPr>
          <p:spPr bwMode="auto">
            <a:xfrm>
              <a:off x="3533" y="1890"/>
              <a:ext cx="575" cy="538"/>
            </a:xfrm>
            <a:custGeom>
              <a:avLst/>
              <a:gdLst>
                <a:gd name="T0" fmla="*/ 128 w 240"/>
                <a:gd name="T1" fmla="*/ 224 h 224"/>
                <a:gd name="T2" fmla="*/ 0 w 240"/>
                <a:gd name="T3" fmla="*/ 224 h 224"/>
                <a:gd name="T4" fmla="*/ 0 w 240"/>
                <a:gd name="T5" fmla="*/ 216 h 224"/>
                <a:gd name="T6" fmla="*/ 128 w 240"/>
                <a:gd name="T7" fmla="*/ 216 h 224"/>
                <a:gd name="T8" fmla="*/ 232 w 240"/>
                <a:gd name="T9" fmla="*/ 112 h 224"/>
                <a:gd name="T10" fmla="*/ 128 w 240"/>
                <a:gd name="T11" fmla="*/ 8 h 224"/>
                <a:gd name="T12" fmla="*/ 128 w 240"/>
                <a:gd name="T13" fmla="*/ 0 h 224"/>
                <a:gd name="T14" fmla="*/ 240 w 240"/>
                <a:gd name="T15" fmla="*/ 112 h 224"/>
                <a:gd name="T16" fmla="*/ 128 w 240"/>
                <a:gd name="T17"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224">
                  <a:moveTo>
                    <a:pt x="128" y="224"/>
                  </a:moveTo>
                  <a:cubicBezTo>
                    <a:pt x="0" y="224"/>
                    <a:pt x="0" y="224"/>
                    <a:pt x="0" y="224"/>
                  </a:cubicBezTo>
                  <a:cubicBezTo>
                    <a:pt x="0" y="216"/>
                    <a:pt x="0" y="216"/>
                    <a:pt x="0" y="216"/>
                  </a:cubicBezTo>
                  <a:cubicBezTo>
                    <a:pt x="128" y="216"/>
                    <a:pt x="128" y="216"/>
                    <a:pt x="128" y="216"/>
                  </a:cubicBezTo>
                  <a:cubicBezTo>
                    <a:pt x="185" y="216"/>
                    <a:pt x="232" y="169"/>
                    <a:pt x="232" y="112"/>
                  </a:cubicBezTo>
                  <a:cubicBezTo>
                    <a:pt x="232" y="55"/>
                    <a:pt x="185" y="8"/>
                    <a:pt x="128" y="8"/>
                  </a:cubicBezTo>
                  <a:cubicBezTo>
                    <a:pt x="128" y="0"/>
                    <a:pt x="128" y="0"/>
                    <a:pt x="128" y="0"/>
                  </a:cubicBezTo>
                  <a:cubicBezTo>
                    <a:pt x="190" y="0"/>
                    <a:pt x="240" y="50"/>
                    <a:pt x="240" y="112"/>
                  </a:cubicBezTo>
                  <a:cubicBezTo>
                    <a:pt x="240" y="174"/>
                    <a:pt x="190" y="224"/>
                    <a:pt x="128" y="2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64" name="Freeform 27">
              <a:extLst>
                <a:ext uri="{FF2B5EF4-FFF2-40B4-BE49-F238E27FC236}">
                  <a16:creationId xmlns:a16="http://schemas.microsoft.com/office/drawing/2014/main" id="{F6A07A62-B5FA-47F2-D19D-F422F21CF354}"/>
                </a:ext>
              </a:extLst>
            </p:cNvPr>
            <p:cNvSpPr>
              <a:spLocks noEditPoints="1"/>
            </p:cNvSpPr>
            <p:nvPr/>
          </p:nvSpPr>
          <p:spPr bwMode="auto">
            <a:xfrm>
              <a:off x="3677" y="2092"/>
              <a:ext cx="144" cy="134"/>
            </a:xfrm>
            <a:custGeom>
              <a:avLst/>
              <a:gdLst>
                <a:gd name="T0" fmla="*/ 110 w 144"/>
                <a:gd name="T1" fmla="*/ 134 h 134"/>
                <a:gd name="T2" fmla="*/ 34 w 144"/>
                <a:gd name="T3" fmla="*/ 134 h 134"/>
                <a:gd name="T4" fmla="*/ 0 w 144"/>
                <a:gd name="T5" fmla="*/ 67 h 134"/>
                <a:gd name="T6" fmla="*/ 34 w 144"/>
                <a:gd name="T7" fmla="*/ 0 h 134"/>
                <a:gd name="T8" fmla="*/ 110 w 144"/>
                <a:gd name="T9" fmla="*/ 0 h 134"/>
                <a:gd name="T10" fmla="*/ 144 w 144"/>
                <a:gd name="T11" fmla="*/ 67 h 134"/>
                <a:gd name="T12" fmla="*/ 110 w 144"/>
                <a:gd name="T13" fmla="*/ 134 h 134"/>
                <a:gd name="T14" fmla="*/ 43 w 144"/>
                <a:gd name="T15" fmla="*/ 115 h 134"/>
                <a:gd name="T16" fmla="*/ 101 w 144"/>
                <a:gd name="T17" fmla="*/ 115 h 134"/>
                <a:gd name="T18" fmla="*/ 125 w 144"/>
                <a:gd name="T19" fmla="*/ 67 h 134"/>
                <a:gd name="T20" fmla="*/ 101 w 144"/>
                <a:gd name="T21" fmla="*/ 19 h 134"/>
                <a:gd name="T22" fmla="*/ 43 w 144"/>
                <a:gd name="T23" fmla="*/ 19 h 134"/>
                <a:gd name="T24" fmla="*/ 19 w 144"/>
                <a:gd name="T25" fmla="*/ 67 h 134"/>
                <a:gd name="T26" fmla="*/ 43 w 144"/>
                <a:gd name="T27" fmla="*/ 11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4" h="134">
                  <a:moveTo>
                    <a:pt x="110" y="134"/>
                  </a:moveTo>
                  <a:lnTo>
                    <a:pt x="34" y="134"/>
                  </a:lnTo>
                  <a:lnTo>
                    <a:pt x="0" y="67"/>
                  </a:lnTo>
                  <a:lnTo>
                    <a:pt x="34" y="0"/>
                  </a:lnTo>
                  <a:lnTo>
                    <a:pt x="110" y="0"/>
                  </a:lnTo>
                  <a:lnTo>
                    <a:pt x="144" y="67"/>
                  </a:lnTo>
                  <a:lnTo>
                    <a:pt x="110" y="134"/>
                  </a:lnTo>
                  <a:close/>
                  <a:moveTo>
                    <a:pt x="43" y="115"/>
                  </a:moveTo>
                  <a:lnTo>
                    <a:pt x="101" y="115"/>
                  </a:lnTo>
                  <a:lnTo>
                    <a:pt x="125" y="67"/>
                  </a:lnTo>
                  <a:lnTo>
                    <a:pt x="101" y="19"/>
                  </a:lnTo>
                  <a:lnTo>
                    <a:pt x="43" y="19"/>
                  </a:lnTo>
                  <a:lnTo>
                    <a:pt x="19" y="67"/>
                  </a:lnTo>
                  <a:lnTo>
                    <a:pt x="43"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65" name="Freeform 28">
              <a:extLst>
                <a:ext uri="{FF2B5EF4-FFF2-40B4-BE49-F238E27FC236}">
                  <a16:creationId xmlns:a16="http://schemas.microsoft.com/office/drawing/2014/main" id="{9C518218-07AB-D39A-E2D0-922714F7F5BD}"/>
                </a:ext>
              </a:extLst>
            </p:cNvPr>
            <p:cNvSpPr>
              <a:spLocks noEditPoints="1"/>
            </p:cNvSpPr>
            <p:nvPr/>
          </p:nvSpPr>
          <p:spPr bwMode="auto">
            <a:xfrm>
              <a:off x="3811" y="2168"/>
              <a:ext cx="144" cy="135"/>
            </a:xfrm>
            <a:custGeom>
              <a:avLst/>
              <a:gdLst>
                <a:gd name="T0" fmla="*/ 110 w 144"/>
                <a:gd name="T1" fmla="*/ 135 h 135"/>
                <a:gd name="T2" fmla="*/ 34 w 144"/>
                <a:gd name="T3" fmla="*/ 135 h 135"/>
                <a:gd name="T4" fmla="*/ 0 w 144"/>
                <a:gd name="T5" fmla="*/ 68 h 135"/>
                <a:gd name="T6" fmla="*/ 34 w 144"/>
                <a:gd name="T7" fmla="*/ 0 h 135"/>
                <a:gd name="T8" fmla="*/ 110 w 144"/>
                <a:gd name="T9" fmla="*/ 0 h 135"/>
                <a:gd name="T10" fmla="*/ 144 w 144"/>
                <a:gd name="T11" fmla="*/ 68 h 135"/>
                <a:gd name="T12" fmla="*/ 110 w 144"/>
                <a:gd name="T13" fmla="*/ 135 h 135"/>
                <a:gd name="T14" fmla="*/ 43 w 144"/>
                <a:gd name="T15" fmla="*/ 116 h 135"/>
                <a:gd name="T16" fmla="*/ 101 w 144"/>
                <a:gd name="T17" fmla="*/ 116 h 135"/>
                <a:gd name="T18" fmla="*/ 125 w 144"/>
                <a:gd name="T19" fmla="*/ 68 h 135"/>
                <a:gd name="T20" fmla="*/ 101 w 144"/>
                <a:gd name="T21" fmla="*/ 20 h 135"/>
                <a:gd name="T22" fmla="*/ 43 w 144"/>
                <a:gd name="T23" fmla="*/ 20 h 135"/>
                <a:gd name="T24" fmla="*/ 19 w 144"/>
                <a:gd name="T25" fmla="*/ 68 h 135"/>
                <a:gd name="T26" fmla="*/ 43 w 144"/>
                <a:gd name="T27" fmla="*/ 1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4" h="135">
                  <a:moveTo>
                    <a:pt x="110" y="135"/>
                  </a:moveTo>
                  <a:lnTo>
                    <a:pt x="34" y="135"/>
                  </a:lnTo>
                  <a:lnTo>
                    <a:pt x="0" y="68"/>
                  </a:lnTo>
                  <a:lnTo>
                    <a:pt x="34" y="0"/>
                  </a:lnTo>
                  <a:lnTo>
                    <a:pt x="110" y="0"/>
                  </a:lnTo>
                  <a:lnTo>
                    <a:pt x="144" y="68"/>
                  </a:lnTo>
                  <a:lnTo>
                    <a:pt x="110" y="135"/>
                  </a:lnTo>
                  <a:close/>
                  <a:moveTo>
                    <a:pt x="43" y="116"/>
                  </a:moveTo>
                  <a:lnTo>
                    <a:pt x="101" y="116"/>
                  </a:lnTo>
                  <a:lnTo>
                    <a:pt x="125" y="68"/>
                  </a:lnTo>
                  <a:lnTo>
                    <a:pt x="101" y="20"/>
                  </a:lnTo>
                  <a:lnTo>
                    <a:pt x="43" y="20"/>
                  </a:lnTo>
                  <a:lnTo>
                    <a:pt x="19" y="68"/>
                  </a:lnTo>
                  <a:lnTo>
                    <a:pt x="43"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66" name="Freeform 29">
              <a:extLst>
                <a:ext uri="{FF2B5EF4-FFF2-40B4-BE49-F238E27FC236}">
                  <a16:creationId xmlns:a16="http://schemas.microsoft.com/office/drawing/2014/main" id="{79B14B7B-8B71-6B2C-61F3-5146DB05953B}"/>
                </a:ext>
              </a:extLst>
            </p:cNvPr>
            <p:cNvSpPr>
              <a:spLocks noEditPoints="1"/>
            </p:cNvSpPr>
            <p:nvPr/>
          </p:nvSpPr>
          <p:spPr bwMode="auto">
            <a:xfrm>
              <a:off x="3811" y="2015"/>
              <a:ext cx="144" cy="134"/>
            </a:xfrm>
            <a:custGeom>
              <a:avLst/>
              <a:gdLst>
                <a:gd name="T0" fmla="*/ 110 w 144"/>
                <a:gd name="T1" fmla="*/ 134 h 134"/>
                <a:gd name="T2" fmla="*/ 34 w 144"/>
                <a:gd name="T3" fmla="*/ 134 h 134"/>
                <a:gd name="T4" fmla="*/ 0 w 144"/>
                <a:gd name="T5" fmla="*/ 67 h 134"/>
                <a:gd name="T6" fmla="*/ 34 w 144"/>
                <a:gd name="T7" fmla="*/ 0 h 134"/>
                <a:gd name="T8" fmla="*/ 110 w 144"/>
                <a:gd name="T9" fmla="*/ 0 h 134"/>
                <a:gd name="T10" fmla="*/ 144 w 144"/>
                <a:gd name="T11" fmla="*/ 67 h 134"/>
                <a:gd name="T12" fmla="*/ 110 w 144"/>
                <a:gd name="T13" fmla="*/ 134 h 134"/>
                <a:gd name="T14" fmla="*/ 43 w 144"/>
                <a:gd name="T15" fmla="*/ 115 h 134"/>
                <a:gd name="T16" fmla="*/ 101 w 144"/>
                <a:gd name="T17" fmla="*/ 115 h 134"/>
                <a:gd name="T18" fmla="*/ 125 w 144"/>
                <a:gd name="T19" fmla="*/ 67 h 134"/>
                <a:gd name="T20" fmla="*/ 101 w 144"/>
                <a:gd name="T21" fmla="*/ 19 h 134"/>
                <a:gd name="T22" fmla="*/ 43 w 144"/>
                <a:gd name="T23" fmla="*/ 19 h 134"/>
                <a:gd name="T24" fmla="*/ 19 w 144"/>
                <a:gd name="T25" fmla="*/ 67 h 134"/>
                <a:gd name="T26" fmla="*/ 43 w 144"/>
                <a:gd name="T27" fmla="*/ 11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4" h="134">
                  <a:moveTo>
                    <a:pt x="110" y="134"/>
                  </a:moveTo>
                  <a:lnTo>
                    <a:pt x="34" y="134"/>
                  </a:lnTo>
                  <a:lnTo>
                    <a:pt x="0" y="67"/>
                  </a:lnTo>
                  <a:lnTo>
                    <a:pt x="34" y="0"/>
                  </a:lnTo>
                  <a:lnTo>
                    <a:pt x="110" y="0"/>
                  </a:lnTo>
                  <a:lnTo>
                    <a:pt x="144" y="67"/>
                  </a:lnTo>
                  <a:lnTo>
                    <a:pt x="110" y="134"/>
                  </a:lnTo>
                  <a:close/>
                  <a:moveTo>
                    <a:pt x="43" y="115"/>
                  </a:moveTo>
                  <a:lnTo>
                    <a:pt x="101" y="115"/>
                  </a:lnTo>
                  <a:lnTo>
                    <a:pt x="125" y="67"/>
                  </a:lnTo>
                  <a:lnTo>
                    <a:pt x="101" y="19"/>
                  </a:lnTo>
                  <a:lnTo>
                    <a:pt x="43" y="19"/>
                  </a:lnTo>
                  <a:lnTo>
                    <a:pt x="19" y="67"/>
                  </a:lnTo>
                  <a:lnTo>
                    <a:pt x="43"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67" name="Oval 30">
              <a:extLst>
                <a:ext uri="{FF2B5EF4-FFF2-40B4-BE49-F238E27FC236}">
                  <a16:creationId xmlns:a16="http://schemas.microsoft.com/office/drawing/2014/main" id="{32FBB3C1-1B81-577B-7163-2EB49B4AD767}"/>
                </a:ext>
              </a:extLst>
            </p:cNvPr>
            <p:cNvSpPr>
              <a:spLocks noChangeArrowheads="1"/>
            </p:cNvSpPr>
            <p:nvPr/>
          </p:nvSpPr>
          <p:spPr bwMode="auto">
            <a:xfrm>
              <a:off x="3945" y="2140"/>
              <a:ext cx="39" cy="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68" name="Oval 31">
              <a:extLst>
                <a:ext uri="{FF2B5EF4-FFF2-40B4-BE49-F238E27FC236}">
                  <a16:creationId xmlns:a16="http://schemas.microsoft.com/office/drawing/2014/main" id="{A225DB5E-7C3E-79A6-B4CC-F6D35B602738}"/>
                </a:ext>
              </a:extLst>
            </p:cNvPr>
            <p:cNvSpPr>
              <a:spLocks noChangeArrowheads="1"/>
            </p:cNvSpPr>
            <p:nvPr/>
          </p:nvSpPr>
          <p:spPr bwMode="auto">
            <a:xfrm>
              <a:off x="3754" y="2245"/>
              <a:ext cx="38" cy="3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69" name="Oval 32">
              <a:extLst>
                <a:ext uri="{FF2B5EF4-FFF2-40B4-BE49-F238E27FC236}">
                  <a16:creationId xmlns:a16="http://schemas.microsoft.com/office/drawing/2014/main" id="{D84C906C-8F52-3D47-CF65-C42840F92DFB}"/>
                </a:ext>
              </a:extLst>
            </p:cNvPr>
            <p:cNvSpPr>
              <a:spLocks noChangeArrowheads="1"/>
            </p:cNvSpPr>
            <p:nvPr/>
          </p:nvSpPr>
          <p:spPr bwMode="auto">
            <a:xfrm>
              <a:off x="3754" y="2034"/>
              <a:ext cx="38" cy="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70" name="Freeform 33">
              <a:extLst>
                <a:ext uri="{FF2B5EF4-FFF2-40B4-BE49-F238E27FC236}">
                  <a16:creationId xmlns:a16="http://schemas.microsoft.com/office/drawing/2014/main" id="{C4C29584-766F-81BC-0053-F7F9AA324EBF}"/>
                </a:ext>
              </a:extLst>
            </p:cNvPr>
            <p:cNvSpPr>
              <a:spLocks/>
            </p:cNvSpPr>
            <p:nvPr/>
          </p:nvSpPr>
          <p:spPr bwMode="auto">
            <a:xfrm>
              <a:off x="3572" y="1895"/>
              <a:ext cx="223" cy="494"/>
            </a:xfrm>
            <a:custGeom>
              <a:avLst/>
              <a:gdLst>
                <a:gd name="T0" fmla="*/ 54 w 93"/>
                <a:gd name="T1" fmla="*/ 206 h 206"/>
                <a:gd name="T2" fmla="*/ 0 w 93"/>
                <a:gd name="T3" fmla="*/ 110 h 206"/>
                <a:gd name="T4" fmla="*/ 92 w 93"/>
                <a:gd name="T5" fmla="*/ 0 h 206"/>
                <a:gd name="T6" fmla="*/ 93 w 93"/>
                <a:gd name="T7" fmla="*/ 8 h 206"/>
                <a:gd name="T8" fmla="*/ 8 w 93"/>
                <a:gd name="T9" fmla="*/ 110 h 206"/>
                <a:gd name="T10" fmla="*/ 58 w 93"/>
                <a:gd name="T11" fmla="*/ 199 h 206"/>
                <a:gd name="T12" fmla="*/ 54 w 93"/>
                <a:gd name="T13" fmla="*/ 206 h 206"/>
              </a:gdLst>
              <a:ahLst/>
              <a:cxnLst>
                <a:cxn ang="0">
                  <a:pos x="T0" y="T1"/>
                </a:cxn>
                <a:cxn ang="0">
                  <a:pos x="T2" y="T3"/>
                </a:cxn>
                <a:cxn ang="0">
                  <a:pos x="T4" y="T5"/>
                </a:cxn>
                <a:cxn ang="0">
                  <a:pos x="T6" y="T7"/>
                </a:cxn>
                <a:cxn ang="0">
                  <a:pos x="T8" y="T9"/>
                </a:cxn>
                <a:cxn ang="0">
                  <a:pos x="T10" y="T11"/>
                </a:cxn>
                <a:cxn ang="0">
                  <a:pos x="T12" y="T13"/>
                </a:cxn>
              </a:cxnLst>
              <a:rect l="0" t="0" r="r" b="b"/>
              <a:pathLst>
                <a:path w="93" h="206">
                  <a:moveTo>
                    <a:pt x="54" y="206"/>
                  </a:moveTo>
                  <a:cubicBezTo>
                    <a:pt x="20" y="185"/>
                    <a:pt x="0" y="149"/>
                    <a:pt x="0" y="110"/>
                  </a:cubicBezTo>
                  <a:cubicBezTo>
                    <a:pt x="0" y="56"/>
                    <a:pt x="39" y="10"/>
                    <a:pt x="92" y="0"/>
                  </a:cubicBezTo>
                  <a:cubicBezTo>
                    <a:pt x="93" y="8"/>
                    <a:pt x="93" y="8"/>
                    <a:pt x="93" y="8"/>
                  </a:cubicBezTo>
                  <a:cubicBezTo>
                    <a:pt x="44" y="17"/>
                    <a:pt x="8" y="60"/>
                    <a:pt x="8" y="110"/>
                  </a:cubicBezTo>
                  <a:cubicBezTo>
                    <a:pt x="8" y="147"/>
                    <a:pt x="27" y="180"/>
                    <a:pt x="58" y="199"/>
                  </a:cubicBezTo>
                  <a:lnTo>
                    <a:pt x="54"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grpSp>
      <p:grpSp>
        <p:nvGrpSpPr>
          <p:cNvPr id="71" name="Group 50">
            <a:extLst>
              <a:ext uri="{FF2B5EF4-FFF2-40B4-BE49-F238E27FC236}">
                <a16:creationId xmlns:a16="http://schemas.microsoft.com/office/drawing/2014/main" id="{FF46211F-CCBF-8391-D0C5-73DF5ADBA0D7}"/>
              </a:ext>
            </a:extLst>
          </p:cNvPr>
          <p:cNvGrpSpPr>
            <a:grpSpLocks noChangeAspect="1"/>
          </p:cNvGrpSpPr>
          <p:nvPr/>
        </p:nvGrpSpPr>
        <p:grpSpPr bwMode="auto">
          <a:xfrm>
            <a:off x="432690" y="5445606"/>
            <a:ext cx="491102" cy="491104"/>
            <a:chOff x="3294" y="1614"/>
            <a:chExt cx="1090" cy="1090"/>
          </a:xfrm>
          <a:solidFill>
            <a:schemeClr val="accent3"/>
          </a:solidFill>
        </p:grpSpPr>
        <p:sp>
          <p:nvSpPr>
            <p:cNvPr id="72" name="Freeform 51">
              <a:extLst>
                <a:ext uri="{FF2B5EF4-FFF2-40B4-BE49-F238E27FC236}">
                  <a16:creationId xmlns:a16="http://schemas.microsoft.com/office/drawing/2014/main" id="{7B6984B4-118E-3196-4815-A7B7E345C4CF}"/>
                </a:ext>
              </a:extLst>
            </p:cNvPr>
            <p:cNvSpPr>
              <a:spLocks noEditPoints="1"/>
            </p:cNvSpPr>
            <p:nvPr/>
          </p:nvSpPr>
          <p:spPr bwMode="auto">
            <a:xfrm>
              <a:off x="3375" y="1804"/>
              <a:ext cx="212" cy="213"/>
            </a:xfrm>
            <a:custGeom>
              <a:avLst/>
              <a:gdLst>
                <a:gd name="T0" fmla="*/ 44 w 89"/>
                <a:gd name="T1" fmla="*/ 89 h 89"/>
                <a:gd name="T2" fmla="*/ 0 w 89"/>
                <a:gd name="T3" fmla="*/ 44 h 89"/>
                <a:gd name="T4" fmla="*/ 44 w 89"/>
                <a:gd name="T5" fmla="*/ 0 h 89"/>
                <a:gd name="T6" fmla="*/ 89 w 89"/>
                <a:gd name="T7" fmla="*/ 44 h 89"/>
                <a:gd name="T8" fmla="*/ 44 w 89"/>
                <a:gd name="T9" fmla="*/ 89 h 89"/>
                <a:gd name="T10" fmla="*/ 44 w 89"/>
                <a:gd name="T11" fmla="*/ 15 h 89"/>
                <a:gd name="T12" fmla="*/ 15 w 89"/>
                <a:gd name="T13" fmla="*/ 44 h 89"/>
                <a:gd name="T14" fmla="*/ 44 w 89"/>
                <a:gd name="T15" fmla="*/ 73 h 89"/>
                <a:gd name="T16" fmla="*/ 73 w 89"/>
                <a:gd name="T17" fmla="*/ 44 h 89"/>
                <a:gd name="T18" fmla="*/ 44 w 89"/>
                <a:gd name="T19" fmla="*/ 1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9">
                  <a:moveTo>
                    <a:pt x="44" y="89"/>
                  </a:moveTo>
                  <a:cubicBezTo>
                    <a:pt x="20" y="89"/>
                    <a:pt x="0" y="69"/>
                    <a:pt x="0" y="44"/>
                  </a:cubicBezTo>
                  <a:cubicBezTo>
                    <a:pt x="0" y="20"/>
                    <a:pt x="20" y="0"/>
                    <a:pt x="44" y="0"/>
                  </a:cubicBezTo>
                  <a:cubicBezTo>
                    <a:pt x="69" y="0"/>
                    <a:pt x="89" y="20"/>
                    <a:pt x="89" y="44"/>
                  </a:cubicBezTo>
                  <a:cubicBezTo>
                    <a:pt x="89" y="69"/>
                    <a:pt x="69" y="89"/>
                    <a:pt x="44" y="89"/>
                  </a:cubicBezTo>
                  <a:close/>
                  <a:moveTo>
                    <a:pt x="44" y="15"/>
                  </a:moveTo>
                  <a:cubicBezTo>
                    <a:pt x="28" y="15"/>
                    <a:pt x="15" y="28"/>
                    <a:pt x="15" y="44"/>
                  </a:cubicBezTo>
                  <a:cubicBezTo>
                    <a:pt x="15" y="60"/>
                    <a:pt x="28" y="73"/>
                    <a:pt x="44" y="73"/>
                  </a:cubicBezTo>
                  <a:cubicBezTo>
                    <a:pt x="60" y="73"/>
                    <a:pt x="73" y="60"/>
                    <a:pt x="73" y="44"/>
                  </a:cubicBezTo>
                  <a:cubicBezTo>
                    <a:pt x="73" y="28"/>
                    <a:pt x="60" y="15"/>
                    <a:pt x="44"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73" name="Rectangle 52">
              <a:extLst>
                <a:ext uri="{FF2B5EF4-FFF2-40B4-BE49-F238E27FC236}">
                  <a16:creationId xmlns:a16="http://schemas.microsoft.com/office/drawing/2014/main" id="{E40AD76C-B0BE-DF15-8F50-D3A66B49EEAC}"/>
                </a:ext>
              </a:extLst>
            </p:cNvPr>
            <p:cNvSpPr>
              <a:spLocks noChangeArrowheads="1"/>
            </p:cNvSpPr>
            <p:nvPr/>
          </p:nvSpPr>
          <p:spPr bwMode="auto">
            <a:xfrm>
              <a:off x="3461" y="2441"/>
              <a:ext cx="38" cy="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74" name="Freeform 53">
              <a:extLst>
                <a:ext uri="{FF2B5EF4-FFF2-40B4-BE49-F238E27FC236}">
                  <a16:creationId xmlns:a16="http://schemas.microsoft.com/office/drawing/2014/main" id="{52CC7463-F554-C29A-213F-1597FF0AB22D}"/>
                </a:ext>
              </a:extLst>
            </p:cNvPr>
            <p:cNvSpPr>
              <a:spLocks/>
            </p:cNvSpPr>
            <p:nvPr/>
          </p:nvSpPr>
          <p:spPr bwMode="auto">
            <a:xfrm>
              <a:off x="3294" y="2060"/>
              <a:ext cx="272" cy="644"/>
            </a:xfrm>
            <a:custGeom>
              <a:avLst/>
              <a:gdLst>
                <a:gd name="T0" fmla="*/ 47 w 114"/>
                <a:gd name="T1" fmla="*/ 270 h 270"/>
                <a:gd name="T2" fmla="*/ 31 w 114"/>
                <a:gd name="T3" fmla="*/ 270 h 270"/>
                <a:gd name="T4" fmla="*/ 31 w 114"/>
                <a:gd name="T5" fmla="*/ 146 h 270"/>
                <a:gd name="T6" fmla="*/ 0 w 114"/>
                <a:gd name="T7" fmla="*/ 146 h 270"/>
                <a:gd name="T8" fmla="*/ 0 w 114"/>
                <a:gd name="T9" fmla="*/ 47 h 270"/>
                <a:gd name="T10" fmla="*/ 14 w 114"/>
                <a:gd name="T11" fmla="*/ 14 h 270"/>
                <a:gd name="T12" fmla="*/ 47 w 114"/>
                <a:gd name="T13" fmla="*/ 0 h 270"/>
                <a:gd name="T14" fmla="*/ 114 w 114"/>
                <a:gd name="T15" fmla="*/ 0 h 270"/>
                <a:gd name="T16" fmla="*/ 114 w 114"/>
                <a:gd name="T17" fmla="*/ 15 h 270"/>
                <a:gd name="T18" fmla="*/ 47 w 114"/>
                <a:gd name="T19" fmla="*/ 15 h 270"/>
                <a:gd name="T20" fmla="*/ 25 w 114"/>
                <a:gd name="T21" fmla="*/ 25 h 270"/>
                <a:gd name="T22" fmla="*/ 15 w 114"/>
                <a:gd name="T23" fmla="*/ 47 h 270"/>
                <a:gd name="T24" fmla="*/ 15 w 114"/>
                <a:gd name="T25" fmla="*/ 131 h 270"/>
                <a:gd name="T26" fmla="*/ 47 w 114"/>
                <a:gd name="T27" fmla="*/ 131 h 270"/>
                <a:gd name="T28" fmla="*/ 47 w 114"/>
                <a:gd name="T29" fmla="*/ 27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270">
                  <a:moveTo>
                    <a:pt x="47" y="270"/>
                  </a:moveTo>
                  <a:cubicBezTo>
                    <a:pt x="31" y="270"/>
                    <a:pt x="31" y="270"/>
                    <a:pt x="31" y="270"/>
                  </a:cubicBezTo>
                  <a:cubicBezTo>
                    <a:pt x="31" y="146"/>
                    <a:pt x="31" y="146"/>
                    <a:pt x="31" y="146"/>
                  </a:cubicBezTo>
                  <a:cubicBezTo>
                    <a:pt x="0" y="146"/>
                    <a:pt x="0" y="146"/>
                    <a:pt x="0" y="146"/>
                  </a:cubicBezTo>
                  <a:cubicBezTo>
                    <a:pt x="0" y="47"/>
                    <a:pt x="0" y="47"/>
                    <a:pt x="0" y="47"/>
                  </a:cubicBezTo>
                  <a:cubicBezTo>
                    <a:pt x="0" y="34"/>
                    <a:pt x="5" y="23"/>
                    <a:pt x="14" y="14"/>
                  </a:cubicBezTo>
                  <a:cubicBezTo>
                    <a:pt x="22" y="5"/>
                    <a:pt x="34" y="0"/>
                    <a:pt x="47" y="0"/>
                  </a:cubicBezTo>
                  <a:cubicBezTo>
                    <a:pt x="114" y="0"/>
                    <a:pt x="114" y="0"/>
                    <a:pt x="114" y="0"/>
                  </a:cubicBezTo>
                  <a:cubicBezTo>
                    <a:pt x="114" y="15"/>
                    <a:pt x="114" y="15"/>
                    <a:pt x="114" y="15"/>
                  </a:cubicBezTo>
                  <a:cubicBezTo>
                    <a:pt x="47" y="15"/>
                    <a:pt x="47" y="15"/>
                    <a:pt x="47" y="15"/>
                  </a:cubicBezTo>
                  <a:cubicBezTo>
                    <a:pt x="38" y="15"/>
                    <a:pt x="30" y="19"/>
                    <a:pt x="25" y="25"/>
                  </a:cubicBezTo>
                  <a:cubicBezTo>
                    <a:pt x="19" y="31"/>
                    <a:pt x="15" y="39"/>
                    <a:pt x="15" y="47"/>
                  </a:cubicBezTo>
                  <a:cubicBezTo>
                    <a:pt x="15" y="131"/>
                    <a:pt x="15" y="131"/>
                    <a:pt x="15" y="131"/>
                  </a:cubicBezTo>
                  <a:cubicBezTo>
                    <a:pt x="47" y="131"/>
                    <a:pt x="47" y="131"/>
                    <a:pt x="47" y="131"/>
                  </a:cubicBezTo>
                  <a:lnTo>
                    <a:pt x="47"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75" name="Rectangle 54">
              <a:extLst>
                <a:ext uri="{FF2B5EF4-FFF2-40B4-BE49-F238E27FC236}">
                  <a16:creationId xmlns:a16="http://schemas.microsoft.com/office/drawing/2014/main" id="{80A03B64-968B-6A4C-548E-58ED3A29423C}"/>
                </a:ext>
              </a:extLst>
            </p:cNvPr>
            <p:cNvSpPr>
              <a:spLocks noChangeArrowheads="1"/>
            </p:cNvSpPr>
            <p:nvPr/>
          </p:nvSpPr>
          <p:spPr bwMode="auto">
            <a:xfrm>
              <a:off x="3461" y="2136"/>
              <a:ext cx="38" cy="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76" name="Freeform 55">
              <a:extLst>
                <a:ext uri="{FF2B5EF4-FFF2-40B4-BE49-F238E27FC236}">
                  <a16:creationId xmlns:a16="http://schemas.microsoft.com/office/drawing/2014/main" id="{A17E71AA-886E-021C-66E9-12BFA4CDCEA2}"/>
                </a:ext>
              </a:extLst>
            </p:cNvPr>
            <p:cNvSpPr>
              <a:spLocks/>
            </p:cNvSpPr>
            <p:nvPr/>
          </p:nvSpPr>
          <p:spPr bwMode="auto">
            <a:xfrm>
              <a:off x="3556" y="2372"/>
              <a:ext cx="93" cy="332"/>
            </a:xfrm>
            <a:custGeom>
              <a:avLst/>
              <a:gdLst>
                <a:gd name="T0" fmla="*/ 36 w 93"/>
                <a:gd name="T1" fmla="*/ 332 h 332"/>
                <a:gd name="T2" fmla="*/ 0 w 93"/>
                <a:gd name="T3" fmla="*/ 332 h 332"/>
                <a:gd name="T4" fmla="*/ 0 w 93"/>
                <a:gd name="T5" fmla="*/ 0 h 332"/>
                <a:gd name="T6" fmla="*/ 93 w 93"/>
                <a:gd name="T7" fmla="*/ 0 h 332"/>
                <a:gd name="T8" fmla="*/ 93 w 93"/>
                <a:gd name="T9" fmla="*/ 36 h 332"/>
                <a:gd name="T10" fmla="*/ 36 w 93"/>
                <a:gd name="T11" fmla="*/ 36 h 332"/>
                <a:gd name="T12" fmla="*/ 36 w 93"/>
                <a:gd name="T13" fmla="*/ 332 h 332"/>
              </a:gdLst>
              <a:ahLst/>
              <a:cxnLst>
                <a:cxn ang="0">
                  <a:pos x="T0" y="T1"/>
                </a:cxn>
                <a:cxn ang="0">
                  <a:pos x="T2" y="T3"/>
                </a:cxn>
                <a:cxn ang="0">
                  <a:pos x="T4" y="T5"/>
                </a:cxn>
                <a:cxn ang="0">
                  <a:pos x="T6" y="T7"/>
                </a:cxn>
                <a:cxn ang="0">
                  <a:pos x="T8" y="T9"/>
                </a:cxn>
                <a:cxn ang="0">
                  <a:pos x="T10" y="T11"/>
                </a:cxn>
                <a:cxn ang="0">
                  <a:pos x="T12" y="T13"/>
                </a:cxn>
              </a:cxnLst>
              <a:rect l="0" t="0" r="r" b="b"/>
              <a:pathLst>
                <a:path w="93" h="332">
                  <a:moveTo>
                    <a:pt x="36" y="332"/>
                  </a:moveTo>
                  <a:lnTo>
                    <a:pt x="0" y="332"/>
                  </a:lnTo>
                  <a:lnTo>
                    <a:pt x="0" y="0"/>
                  </a:lnTo>
                  <a:lnTo>
                    <a:pt x="93" y="0"/>
                  </a:lnTo>
                  <a:lnTo>
                    <a:pt x="93" y="36"/>
                  </a:lnTo>
                  <a:lnTo>
                    <a:pt x="36" y="36"/>
                  </a:lnTo>
                  <a:lnTo>
                    <a:pt x="36"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77" name="Freeform 56">
              <a:extLst>
                <a:ext uri="{FF2B5EF4-FFF2-40B4-BE49-F238E27FC236}">
                  <a16:creationId xmlns:a16="http://schemas.microsoft.com/office/drawing/2014/main" id="{8554281F-0868-D9E4-0A7B-66C8B74C1855}"/>
                </a:ext>
              </a:extLst>
            </p:cNvPr>
            <p:cNvSpPr>
              <a:spLocks noEditPoints="1"/>
            </p:cNvSpPr>
            <p:nvPr/>
          </p:nvSpPr>
          <p:spPr bwMode="auto">
            <a:xfrm>
              <a:off x="4091" y="1804"/>
              <a:ext cx="210" cy="213"/>
            </a:xfrm>
            <a:custGeom>
              <a:avLst/>
              <a:gdLst>
                <a:gd name="T0" fmla="*/ 44 w 88"/>
                <a:gd name="T1" fmla="*/ 89 h 89"/>
                <a:gd name="T2" fmla="*/ 0 w 88"/>
                <a:gd name="T3" fmla="*/ 44 h 89"/>
                <a:gd name="T4" fmla="*/ 44 w 88"/>
                <a:gd name="T5" fmla="*/ 0 h 89"/>
                <a:gd name="T6" fmla="*/ 88 w 88"/>
                <a:gd name="T7" fmla="*/ 44 h 89"/>
                <a:gd name="T8" fmla="*/ 44 w 88"/>
                <a:gd name="T9" fmla="*/ 89 h 89"/>
                <a:gd name="T10" fmla="*/ 44 w 88"/>
                <a:gd name="T11" fmla="*/ 15 h 89"/>
                <a:gd name="T12" fmla="*/ 15 w 88"/>
                <a:gd name="T13" fmla="*/ 44 h 89"/>
                <a:gd name="T14" fmla="*/ 44 w 88"/>
                <a:gd name="T15" fmla="*/ 73 h 89"/>
                <a:gd name="T16" fmla="*/ 73 w 88"/>
                <a:gd name="T17" fmla="*/ 44 h 89"/>
                <a:gd name="T18" fmla="*/ 44 w 88"/>
                <a:gd name="T19" fmla="*/ 1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9">
                  <a:moveTo>
                    <a:pt x="44" y="89"/>
                  </a:moveTo>
                  <a:cubicBezTo>
                    <a:pt x="20" y="89"/>
                    <a:pt x="0" y="69"/>
                    <a:pt x="0" y="44"/>
                  </a:cubicBezTo>
                  <a:cubicBezTo>
                    <a:pt x="0" y="20"/>
                    <a:pt x="20" y="0"/>
                    <a:pt x="44" y="0"/>
                  </a:cubicBezTo>
                  <a:cubicBezTo>
                    <a:pt x="69" y="0"/>
                    <a:pt x="88" y="20"/>
                    <a:pt x="88" y="44"/>
                  </a:cubicBezTo>
                  <a:cubicBezTo>
                    <a:pt x="88" y="69"/>
                    <a:pt x="69" y="89"/>
                    <a:pt x="44" y="89"/>
                  </a:cubicBezTo>
                  <a:close/>
                  <a:moveTo>
                    <a:pt x="44" y="15"/>
                  </a:moveTo>
                  <a:cubicBezTo>
                    <a:pt x="28" y="15"/>
                    <a:pt x="15" y="28"/>
                    <a:pt x="15" y="44"/>
                  </a:cubicBezTo>
                  <a:cubicBezTo>
                    <a:pt x="15" y="60"/>
                    <a:pt x="28" y="73"/>
                    <a:pt x="44" y="73"/>
                  </a:cubicBezTo>
                  <a:cubicBezTo>
                    <a:pt x="60" y="73"/>
                    <a:pt x="73" y="60"/>
                    <a:pt x="73" y="44"/>
                  </a:cubicBezTo>
                  <a:cubicBezTo>
                    <a:pt x="73" y="28"/>
                    <a:pt x="60" y="15"/>
                    <a:pt x="44"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78" name="Rectangle 57">
              <a:extLst>
                <a:ext uri="{FF2B5EF4-FFF2-40B4-BE49-F238E27FC236}">
                  <a16:creationId xmlns:a16="http://schemas.microsoft.com/office/drawing/2014/main" id="{626A6F2E-C52E-8680-E775-7560FFCDBCA9}"/>
                </a:ext>
              </a:extLst>
            </p:cNvPr>
            <p:cNvSpPr>
              <a:spLocks noChangeArrowheads="1"/>
            </p:cNvSpPr>
            <p:nvPr/>
          </p:nvSpPr>
          <p:spPr bwMode="auto">
            <a:xfrm>
              <a:off x="4177" y="2441"/>
              <a:ext cx="38" cy="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79" name="Freeform 58">
              <a:extLst>
                <a:ext uri="{FF2B5EF4-FFF2-40B4-BE49-F238E27FC236}">
                  <a16:creationId xmlns:a16="http://schemas.microsoft.com/office/drawing/2014/main" id="{6B89D876-01DC-7FFB-F051-31AC1CD5051D}"/>
                </a:ext>
              </a:extLst>
            </p:cNvPr>
            <p:cNvSpPr>
              <a:spLocks/>
            </p:cNvSpPr>
            <p:nvPr/>
          </p:nvSpPr>
          <p:spPr bwMode="auto">
            <a:xfrm>
              <a:off x="4110" y="2060"/>
              <a:ext cx="274" cy="644"/>
            </a:xfrm>
            <a:custGeom>
              <a:avLst/>
              <a:gdLst>
                <a:gd name="T0" fmla="*/ 83 w 115"/>
                <a:gd name="T1" fmla="*/ 270 h 270"/>
                <a:gd name="T2" fmla="*/ 68 w 115"/>
                <a:gd name="T3" fmla="*/ 270 h 270"/>
                <a:gd name="T4" fmla="*/ 68 w 115"/>
                <a:gd name="T5" fmla="*/ 131 h 270"/>
                <a:gd name="T6" fmla="*/ 99 w 115"/>
                <a:gd name="T7" fmla="*/ 131 h 270"/>
                <a:gd name="T8" fmla="*/ 99 w 115"/>
                <a:gd name="T9" fmla="*/ 47 h 270"/>
                <a:gd name="T10" fmla="*/ 90 w 115"/>
                <a:gd name="T11" fmla="*/ 25 h 270"/>
                <a:gd name="T12" fmla="*/ 67 w 115"/>
                <a:gd name="T13" fmla="*/ 15 h 270"/>
                <a:gd name="T14" fmla="*/ 0 w 115"/>
                <a:gd name="T15" fmla="*/ 15 h 270"/>
                <a:gd name="T16" fmla="*/ 0 w 115"/>
                <a:gd name="T17" fmla="*/ 0 h 270"/>
                <a:gd name="T18" fmla="*/ 67 w 115"/>
                <a:gd name="T19" fmla="*/ 0 h 270"/>
                <a:gd name="T20" fmla="*/ 101 w 115"/>
                <a:gd name="T21" fmla="*/ 14 h 270"/>
                <a:gd name="T22" fmla="*/ 115 w 115"/>
                <a:gd name="T23" fmla="*/ 47 h 270"/>
                <a:gd name="T24" fmla="*/ 115 w 115"/>
                <a:gd name="T25" fmla="*/ 146 h 270"/>
                <a:gd name="T26" fmla="*/ 83 w 115"/>
                <a:gd name="T27" fmla="*/ 146 h 270"/>
                <a:gd name="T28" fmla="*/ 83 w 115"/>
                <a:gd name="T29" fmla="*/ 27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5" h="270">
                  <a:moveTo>
                    <a:pt x="83" y="270"/>
                  </a:moveTo>
                  <a:cubicBezTo>
                    <a:pt x="68" y="270"/>
                    <a:pt x="68" y="270"/>
                    <a:pt x="68" y="270"/>
                  </a:cubicBezTo>
                  <a:cubicBezTo>
                    <a:pt x="68" y="131"/>
                    <a:pt x="68" y="131"/>
                    <a:pt x="68" y="131"/>
                  </a:cubicBezTo>
                  <a:cubicBezTo>
                    <a:pt x="99" y="131"/>
                    <a:pt x="99" y="131"/>
                    <a:pt x="99" y="131"/>
                  </a:cubicBezTo>
                  <a:cubicBezTo>
                    <a:pt x="99" y="47"/>
                    <a:pt x="99" y="47"/>
                    <a:pt x="99" y="47"/>
                  </a:cubicBezTo>
                  <a:cubicBezTo>
                    <a:pt x="99" y="39"/>
                    <a:pt x="96" y="31"/>
                    <a:pt x="90" y="25"/>
                  </a:cubicBezTo>
                  <a:cubicBezTo>
                    <a:pt x="84" y="19"/>
                    <a:pt x="76" y="15"/>
                    <a:pt x="67" y="15"/>
                  </a:cubicBezTo>
                  <a:cubicBezTo>
                    <a:pt x="0" y="15"/>
                    <a:pt x="0" y="15"/>
                    <a:pt x="0" y="15"/>
                  </a:cubicBezTo>
                  <a:cubicBezTo>
                    <a:pt x="0" y="0"/>
                    <a:pt x="0" y="0"/>
                    <a:pt x="0" y="0"/>
                  </a:cubicBezTo>
                  <a:cubicBezTo>
                    <a:pt x="67" y="0"/>
                    <a:pt x="67" y="0"/>
                    <a:pt x="67" y="0"/>
                  </a:cubicBezTo>
                  <a:cubicBezTo>
                    <a:pt x="80" y="0"/>
                    <a:pt x="92" y="5"/>
                    <a:pt x="101" y="14"/>
                  </a:cubicBezTo>
                  <a:cubicBezTo>
                    <a:pt x="110" y="23"/>
                    <a:pt x="115" y="34"/>
                    <a:pt x="115" y="47"/>
                  </a:cubicBezTo>
                  <a:cubicBezTo>
                    <a:pt x="115" y="146"/>
                    <a:pt x="115" y="146"/>
                    <a:pt x="115" y="146"/>
                  </a:cubicBezTo>
                  <a:cubicBezTo>
                    <a:pt x="83" y="146"/>
                    <a:pt x="83" y="146"/>
                    <a:pt x="83" y="146"/>
                  </a:cubicBezTo>
                  <a:lnTo>
                    <a:pt x="83"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80" name="Rectangle 59">
              <a:extLst>
                <a:ext uri="{FF2B5EF4-FFF2-40B4-BE49-F238E27FC236}">
                  <a16:creationId xmlns:a16="http://schemas.microsoft.com/office/drawing/2014/main" id="{FCBFF50B-2EAB-AAF2-72B3-D4DD3797CAA1}"/>
                </a:ext>
              </a:extLst>
            </p:cNvPr>
            <p:cNvSpPr>
              <a:spLocks noChangeArrowheads="1"/>
            </p:cNvSpPr>
            <p:nvPr/>
          </p:nvSpPr>
          <p:spPr bwMode="auto">
            <a:xfrm>
              <a:off x="4177" y="2136"/>
              <a:ext cx="38" cy="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81" name="Freeform 60">
              <a:extLst>
                <a:ext uri="{FF2B5EF4-FFF2-40B4-BE49-F238E27FC236}">
                  <a16:creationId xmlns:a16="http://schemas.microsoft.com/office/drawing/2014/main" id="{703E3D1E-3D50-8C30-FE17-9341704F8548}"/>
                </a:ext>
              </a:extLst>
            </p:cNvPr>
            <p:cNvSpPr>
              <a:spLocks/>
            </p:cNvSpPr>
            <p:nvPr/>
          </p:nvSpPr>
          <p:spPr bwMode="auto">
            <a:xfrm>
              <a:off x="4026" y="2372"/>
              <a:ext cx="96" cy="332"/>
            </a:xfrm>
            <a:custGeom>
              <a:avLst/>
              <a:gdLst>
                <a:gd name="T0" fmla="*/ 96 w 96"/>
                <a:gd name="T1" fmla="*/ 332 h 332"/>
                <a:gd name="T2" fmla="*/ 57 w 96"/>
                <a:gd name="T3" fmla="*/ 332 h 332"/>
                <a:gd name="T4" fmla="*/ 57 w 96"/>
                <a:gd name="T5" fmla="*/ 36 h 332"/>
                <a:gd name="T6" fmla="*/ 0 w 96"/>
                <a:gd name="T7" fmla="*/ 36 h 332"/>
                <a:gd name="T8" fmla="*/ 0 w 96"/>
                <a:gd name="T9" fmla="*/ 0 h 332"/>
                <a:gd name="T10" fmla="*/ 96 w 96"/>
                <a:gd name="T11" fmla="*/ 0 h 332"/>
                <a:gd name="T12" fmla="*/ 96 w 96"/>
                <a:gd name="T13" fmla="*/ 332 h 332"/>
              </a:gdLst>
              <a:ahLst/>
              <a:cxnLst>
                <a:cxn ang="0">
                  <a:pos x="T0" y="T1"/>
                </a:cxn>
                <a:cxn ang="0">
                  <a:pos x="T2" y="T3"/>
                </a:cxn>
                <a:cxn ang="0">
                  <a:pos x="T4" y="T5"/>
                </a:cxn>
                <a:cxn ang="0">
                  <a:pos x="T6" y="T7"/>
                </a:cxn>
                <a:cxn ang="0">
                  <a:pos x="T8" y="T9"/>
                </a:cxn>
                <a:cxn ang="0">
                  <a:pos x="T10" y="T11"/>
                </a:cxn>
                <a:cxn ang="0">
                  <a:pos x="T12" y="T13"/>
                </a:cxn>
              </a:cxnLst>
              <a:rect l="0" t="0" r="r" b="b"/>
              <a:pathLst>
                <a:path w="96" h="332">
                  <a:moveTo>
                    <a:pt x="96" y="332"/>
                  </a:moveTo>
                  <a:lnTo>
                    <a:pt x="57" y="332"/>
                  </a:lnTo>
                  <a:lnTo>
                    <a:pt x="57" y="36"/>
                  </a:lnTo>
                  <a:lnTo>
                    <a:pt x="0" y="36"/>
                  </a:lnTo>
                  <a:lnTo>
                    <a:pt x="0" y="0"/>
                  </a:lnTo>
                  <a:lnTo>
                    <a:pt x="96" y="0"/>
                  </a:lnTo>
                  <a:lnTo>
                    <a:pt x="96"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82" name="Freeform 61">
              <a:extLst>
                <a:ext uri="{FF2B5EF4-FFF2-40B4-BE49-F238E27FC236}">
                  <a16:creationId xmlns:a16="http://schemas.microsoft.com/office/drawing/2014/main" id="{9F895E8B-6635-CC96-9C69-DB0953DBFB82}"/>
                </a:ext>
              </a:extLst>
            </p:cNvPr>
            <p:cNvSpPr>
              <a:spLocks noEditPoints="1"/>
            </p:cNvSpPr>
            <p:nvPr/>
          </p:nvSpPr>
          <p:spPr bwMode="auto">
            <a:xfrm>
              <a:off x="3711" y="1614"/>
              <a:ext cx="253" cy="255"/>
            </a:xfrm>
            <a:custGeom>
              <a:avLst/>
              <a:gdLst>
                <a:gd name="T0" fmla="*/ 53 w 106"/>
                <a:gd name="T1" fmla="*/ 107 h 107"/>
                <a:gd name="T2" fmla="*/ 0 w 106"/>
                <a:gd name="T3" fmla="*/ 54 h 107"/>
                <a:gd name="T4" fmla="*/ 53 w 106"/>
                <a:gd name="T5" fmla="*/ 0 h 107"/>
                <a:gd name="T6" fmla="*/ 106 w 106"/>
                <a:gd name="T7" fmla="*/ 54 h 107"/>
                <a:gd name="T8" fmla="*/ 53 w 106"/>
                <a:gd name="T9" fmla="*/ 107 h 107"/>
                <a:gd name="T10" fmla="*/ 53 w 106"/>
                <a:gd name="T11" fmla="*/ 16 h 107"/>
                <a:gd name="T12" fmla="*/ 15 w 106"/>
                <a:gd name="T13" fmla="*/ 54 h 107"/>
                <a:gd name="T14" fmla="*/ 53 w 106"/>
                <a:gd name="T15" fmla="*/ 91 h 107"/>
                <a:gd name="T16" fmla="*/ 91 w 106"/>
                <a:gd name="T17" fmla="*/ 54 h 107"/>
                <a:gd name="T18" fmla="*/ 53 w 106"/>
                <a:gd name="T19" fmla="*/ 1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7">
                  <a:moveTo>
                    <a:pt x="53" y="107"/>
                  </a:moveTo>
                  <a:cubicBezTo>
                    <a:pt x="24" y="107"/>
                    <a:pt x="0" y="83"/>
                    <a:pt x="0" y="54"/>
                  </a:cubicBezTo>
                  <a:cubicBezTo>
                    <a:pt x="0" y="24"/>
                    <a:pt x="24" y="0"/>
                    <a:pt x="53" y="0"/>
                  </a:cubicBezTo>
                  <a:cubicBezTo>
                    <a:pt x="83" y="0"/>
                    <a:pt x="106" y="24"/>
                    <a:pt x="106" y="54"/>
                  </a:cubicBezTo>
                  <a:cubicBezTo>
                    <a:pt x="106" y="83"/>
                    <a:pt x="83" y="107"/>
                    <a:pt x="53" y="107"/>
                  </a:cubicBezTo>
                  <a:close/>
                  <a:moveTo>
                    <a:pt x="53" y="16"/>
                  </a:moveTo>
                  <a:cubicBezTo>
                    <a:pt x="32" y="16"/>
                    <a:pt x="15" y="33"/>
                    <a:pt x="15" y="54"/>
                  </a:cubicBezTo>
                  <a:cubicBezTo>
                    <a:pt x="15" y="74"/>
                    <a:pt x="32" y="91"/>
                    <a:pt x="53" y="91"/>
                  </a:cubicBezTo>
                  <a:cubicBezTo>
                    <a:pt x="74" y="91"/>
                    <a:pt x="91" y="74"/>
                    <a:pt x="91" y="54"/>
                  </a:cubicBezTo>
                  <a:cubicBezTo>
                    <a:pt x="91" y="33"/>
                    <a:pt x="74" y="16"/>
                    <a:pt x="5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83" name="Rectangle 62">
              <a:extLst>
                <a:ext uri="{FF2B5EF4-FFF2-40B4-BE49-F238E27FC236}">
                  <a16:creationId xmlns:a16="http://schemas.microsoft.com/office/drawing/2014/main" id="{720BE8F3-0126-1D1C-47E7-5CA27B64F771}"/>
                </a:ext>
              </a:extLst>
            </p:cNvPr>
            <p:cNvSpPr>
              <a:spLocks noChangeArrowheads="1"/>
            </p:cNvSpPr>
            <p:nvPr/>
          </p:nvSpPr>
          <p:spPr bwMode="auto">
            <a:xfrm>
              <a:off x="3819" y="2377"/>
              <a:ext cx="38" cy="3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84" name="Rectangle 63">
              <a:extLst>
                <a:ext uri="{FF2B5EF4-FFF2-40B4-BE49-F238E27FC236}">
                  <a16:creationId xmlns:a16="http://schemas.microsoft.com/office/drawing/2014/main" id="{468FADD7-4CF5-421C-85F7-500A6EABC5BE}"/>
                </a:ext>
              </a:extLst>
            </p:cNvPr>
            <p:cNvSpPr>
              <a:spLocks noChangeArrowheads="1"/>
            </p:cNvSpPr>
            <p:nvPr/>
          </p:nvSpPr>
          <p:spPr bwMode="auto">
            <a:xfrm>
              <a:off x="3704" y="2253"/>
              <a:ext cx="36" cy="4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85" name="Rectangle 64">
              <a:extLst>
                <a:ext uri="{FF2B5EF4-FFF2-40B4-BE49-F238E27FC236}">
                  <a16:creationId xmlns:a16="http://schemas.microsoft.com/office/drawing/2014/main" id="{1A28CB32-9638-9EC1-A894-57968B0C3394}"/>
                </a:ext>
              </a:extLst>
            </p:cNvPr>
            <p:cNvSpPr>
              <a:spLocks noChangeArrowheads="1"/>
            </p:cNvSpPr>
            <p:nvPr/>
          </p:nvSpPr>
          <p:spPr bwMode="auto">
            <a:xfrm>
              <a:off x="3936" y="2253"/>
              <a:ext cx="38" cy="4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86" name="Freeform 65">
              <a:extLst>
                <a:ext uri="{FF2B5EF4-FFF2-40B4-BE49-F238E27FC236}">
                  <a16:creationId xmlns:a16="http://schemas.microsoft.com/office/drawing/2014/main" id="{C753DDCF-4169-D83D-4958-B9F0BB48E609}"/>
                </a:ext>
              </a:extLst>
            </p:cNvPr>
            <p:cNvSpPr>
              <a:spLocks/>
            </p:cNvSpPr>
            <p:nvPr/>
          </p:nvSpPr>
          <p:spPr bwMode="auto">
            <a:xfrm>
              <a:off x="3611" y="1909"/>
              <a:ext cx="456" cy="425"/>
            </a:xfrm>
            <a:custGeom>
              <a:avLst/>
              <a:gdLst>
                <a:gd name="T0" fmla="*/ 191 w 191"/>
                <a:gd name="T1" fmla="*/ 178 h 178"/>
                <a:gd name="T2" fmla="*/ 144 w 191"/>
                <a:gd name="T3" fmla="*/ 178 h 178"/>
                <a:gd name="T4" fmla="*/ 144 w 191"/>
                <a:gd name="T5" fmla="*/ 162 h 178"/>
                <a:gd name="T6" fmla="*/ 175 w 191"/>
                <a:gd name="T7" fmla="*/ 162 h 178"/>
                <a:gd name="T8" fmla="*/ 175 w 191"/>
                <a:gd name="T9" fmla="*/ 56 h 178"/>
                <a:gd name="T10" fmla="*/ 163 w 191"/>
                <a:gd name="T11" fmla="*/ 27 h 178"/>
                <a:gd name="T12" fmla="*/ 134 w 191"/>
                <a:gd name="T13" fmla="*/ 15 h 178"/>
                <a:gd name="T14" fmla="*/ 129 w 191"/>
                <a:gd name="T15" fmla="*/ 15 h 178"/>
                <a:gd name="T16" fmla="*/ 95 w 191"/>
                <a:gd name="T17" fmla="*/ 50 h 178"/>
                <a:gd name="T18" fmla="*/ 61 w 191"/>
                <a:gd name="T19" fmla="*/ 15 h 178"/>
                <a:gd name="T20" fmla="*/ 56 w 191"/>
                <a:gd name="T21" fmla="*/ 15 h 178"/>
                <a:gd name="T22" fmla="*/ 27 w 191"/>
                <a:gd name="T23" fmla="*/ 27 h 178"/>
                <a:gd name="T24" fmla="*/ 15 w 191"/>
                <a:gd name="T25" fmla="*/ 56 h 178"/>
                <a:gd name="T26" fmla="*/ 15 w 191"/>
                <a:gd name="T27" fmla="*/ 162 h 178"/>
                <a:gd name="T28" fmla="*/ 46 w 191"/>
                <a:gd name="T29" fmla="*/ 162 h 178"/>
                <a:gd name="T30" fmla="*/ 46 w 191"/>
                <a:gd name="T31" fmla="*/ 178 h 178"/>
                <a:gd name="T32" fmla="*/ 0 w 191"/>
                <a:gd name="T33" fmla="*/ 178 h 178"/>
                <a:gd name="T34" fmla="*/ 0 w 191"/>
                <a:gd name="T35" fmla="*/ 56 h 178"/>
                <a:gd name="T36" fmla="*/ 16 w 191"/>
                <a:gd name="T37" fmla="*/ 16 h 178"/>
                <a:gd name="T38" fmla="*/ 56 w 191"/>
                <a:gd name="T39" fmla="*/ 0 h 178"/>
                <a:gd name="T40" fmla="*/ 67 w 191"/>
                <a:gd name="T41" fmla="*/ 0 h 178"/>
                <a:gd name="T42" fmla="*/ 95 w 191"/>
                <a:gd name="T43" fmla="*/ 28 h 178"/>
                <a:gd name="T44" fmla="*/ 123 w 191"/>
                <a:gd name="T45" fmla="*/ 0 h 178"/>
                <a:gd name="T46" fmla="*/ 134 w 191"/>
                <a:gd name="T47" fmla="*/ 0 h 178"/>
                <a:gd name="T48" fmla="*/ 174 w 191"/>
                <a:gd name="T49" fmla="*/ 16 h 178"/>
                <a:gd name="T50" fmla="*/ 191 w 191"/>
                <a:gd name="T51" fmla="*/ 56 h 178"/>
                <a:gd name="T52" fmla="*/ 191 w 191"/>
                <a:gd name="T53"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1" h="178">
                  <a:moveTo>
                    <a:pt x="191" y="178"/>
                  </a:moveTo>
                  <a:cubicBezTo>
                    <a:pt x="144" y="178"/>
                    <a:pt x="144" y="178"/>
                    <a:pt x="144" y="178"/>
                  </a:cubicBezTo>
                  <a:cubicBezTo>
                    <a:pt x="144" y="162"/>
                    <a:pt x="144" y="162"/>
                    <a:pt x="144" y="162"/>
                  </a:cubicBezTo>
                  <a:cubicBezTo>
                    <a:pt x="175" y="162"/>
                    <a:pt x="175" y="162"/>
                    <a:pt x="175" y="162"/>
                  </a:cubicBezTo>
                  <a:cubicBezTo>
                    <a:pt x="175" y="56"/>
                    <a:pt x="175" y="56"/>
                    <a:pt x="175" y="56"/>
                  </a:cubicBezTo>
                  <a:cubicBezTo>
                    <a:pt x="175" y="45"/>
                    <a:pt x="171" y="35"/>
                    <a:pt x="163" y="27"/>
                  </a:cubicBezTo>
                  <a:cubicBezTo>
                    <a:pt x="155" y="20"/>
                    <a:pt x="145" y="15"/>
                    <a:pt x="134" y="15"/>
                  </a:cubicBezTo>
                  <a:cubicBezTo>
                    <a:pt x="129" y="15"/>
                    <a:pt x="129" y="15"/>
                    <a:pt x="129" y="15"/>
                  </a:cubicBezTo>
                  <a:cubicBezTo>
                    <a:pt x="95" y="50"/>
                    <a:pt x="95" y="50"/>
                    <a:pt x="95" y="50"/>
                  </a:cubicBezTo>
                  <a:cubicBezTo>
                    <a:pt x="61" y="15"/>
                    <a:pt x="61" y="15"/>
                    <a:pt x="61" y="15"/>
                  </a:cubicBezTo>
                  <a:cubicBezTo>
                    <a:pt x="56" y="15"/>
                    <a:pt x="56" y="15"/>
                    <a:pt x="56" y="15"/>
                  </a:cubicBezTo>
                  <a:cubicBezTo>
                    <a:pt x="45" y="15"/>
                    <a:pt x="35" y="20"/>
                    <a:pt x="27" y="27"/>
                  </a:cubicBezTo>
                  <a:cubicBezTo>
                    <a:pt x="19" y="35"/>
                    <a:pt x="15" y="45"/>
                    <a:pt x="15" y="56"/>
                  </a:cubicBezTo>
                  <a:cubicBezTo>
                    <a:pt x="15" y="162"/>
                    <a:pt x="15" y="162"/>
                    <a:pt x="15" y="162"/>
                  </a:cubicBezTo>
                  <a:cubicBezTo>
                    <a:pt x="46" y="162"/>
                    <a:pt x="46" y="162"/>
                    <a:pt x="46" y="162"/>
                  </a:cubicBezTo>
                  <a:cubicBezTo>
                    <a:pt x="46" y="178"/>
                    <a:pt x="46" y="178"/>
                    <a:pt x="46" y="178"/>
                  </a:cubicBezTo>
                  <a:cubicBezTo>
                    <a:pt x="0" y="178"/>
                    <a:pt x="0" y="178"/>
                    <a:pt x="0" y="178"/>
                  </a:cubicBezTo>
                  <a:cubicBezTo>
                    <a:pt x="0" y="56"/>
                    <a:pt x="0" y="56"/>
                    <a:pt x="0" y="56"/>
                  </a:cubicBezTo>
                  <a:cubicBezTo>
                    <a:pt x="0" y="41"/>
                    <a:pt x="5" y="27"/>
                    <a:pt x="16" y="16"/>
                  </a:cubicBezTo>
                  <a:cubicBezTo>
                    <a:pt x="27" y="6"/>
                    <a:pt x="41" y="0"/>
                    <a:pt x="56" y="0"/>
                  </a:cubicBezTo>
                  <a:cubicBezTo>
                    <a:pt x="67" y="0"/>
                    <a:pt x="67" y="0"/>
                    <a:pt x="67" y="0"/>
                  </a:cubicBezTo>
                  <a:cubicBezTo>
                    <a:pt x="95" y="28"/>
                    <a:pt x="95" y="28"/>
                    <a:pt x="95" y="28"/>
                  </a:cubicBezTo>
                  <a:cubicBezTo>
                    <a:pt x="123" y="0"/>
                    <a:pt x="123" y="0"/>
                    <a:pt x="123" y="0"/>
                  </a:cubicBezTo>
                  <a:cubicBezTo>
                    <a:pt x="134" y="0"/>
                    <a:pt x="134" y="0"/>
                    <a:pt x="134" y="0"/>
                  </a:cubicBezTo>
                  <a:cubicBezTo>
                    <a:pt x="149" y="0"/>
                    <a:pt x="163" y="6"/>
                    <a:pt x="174" y="16"/>
                  </a:cubicBezTo>
                  <a:cubicBezTo>
                    <a:pt x="185" y="27"/>
                    <a:pt x="191" y="41"/>
                    <a:pt x="191" y="56"/>
                  </a:cubicBezTo>
                  <a:lnTo>
                    <a:pt x="191" y="1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87" name="Rectangle 66">
              <a:extLst>
                <a:ext uri="{FF2B5EF4-FFF2-40B4-BE49-F238E27FC236}">
                  <a16:creationId xmlns:a16="http://schemas.microsoft.com/office/drawing/2014/main" id="{1C320FB2-7703-73F0-5987-6D089EBBB2D0}"/>
                </a:ext>
              </a:extLst>
            </p:cNvPr>
            <p:cNvSpPr>
              <a:spLocks noChangeArrowheads="1"/>
            </p:cNvSpPr>
            <p:nvPr/>
          </p:nvSpPr>
          <p:spPr bwMode="auto">
            <a:xfrm>
              <a:off x="3819" y="2060"/>
              <a:ext cx="38" cy="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88" name="Rectangle 67">
              <a:extLst>
                <a:ext uri="{FF2B5EF4-FFF2-40B4-BE49-F238E27FC236}">
                  <a16:creationId xmlns:a16="http://schemas.microsoft.com/office/drawing/2014/main" id="{FF5C2BCD-25E7-37D3-6C8F-0876C5FED472}"/>
                </a:ext>
              </a:extLst>
            </p:cNvPr>
            <p:cNvSpPr>
              <a:spLocks noChangeArrowheads="1"/>
            </p:cNvSpPr>
            <p:nvPr/>
          </p:nvSpPr>
          <p:spPr bwMode="auto">
            <a:xfrm>
              <a:off x="3819" y="2141"/>
              <a:ext cx="38" cy="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grpSp>
      <p:grpSp>
        <p:nvGrpSpPr>
          <p:cNvPr id="89" name="Group 70">
            <a:extLst>
              <a:ext uri="{FF2B5EF4-FFF2-40B4-BE49-F238E27FC236}">
                <a16:creationId xmlns:a16="http://schemas.microsoft.com/office/drawing/2014/main" id="{B4314E9B-01F4-7D08-1D82-D0FE3798F4CB}"/>
              </a:ext>
            </a:extLst>
          </p:cNvPr>
          <p:cNvGrpSpPr>
            <a:grpSpLocks noChangeAspect="1"/>
          </p:cNvGrpSpPr>
          <p:nvPr/>
        </p:nvGrpSpPr>
        <p:grpSpPr bwMode="auto">
          <a:xfrm>
            <a:off x="480462" y="1457092"/>
            <a:ext cx="395558" cy="395558"/>
            <a:chOff x="3550" y="1870"/>
            <a:chExt cx="578" cy="578"/>
          </a:xfrm>
          <a:solidFill>
            <a:schemeClr val="accent3"/>
          </a:solidFill>
        </p:grpSpPr>
        <p:sp>
          <p:nvSpPr>
            <p:cNvPr id="90" name="Freeform 71">
              <a:extLst>
                <a:ext uri="{FF2B5EF4-FFF2-40B4-BE49-F238E27FC236}">
                  <a16:creationId xmlns:a16="http://schemas.microsoft.com/office/drawing/2014/main" id="{8411FA1A-EB7F-42E0-A278-6F7ACC5DAE0A}"/>
                </a:ext>
              </a:extLst>
            </p:cNvPr>
            <p:cNvSpPr>
              <a:spLocks/>
            </p:cNvSpPr>
            <p:nvPr/>
          </p:nvSpPr>
          <p:spPr bwMode="auto">
            <a:xfrm>
              <a:off x="3859" y="2153"/>
              <a:ext cx="267" cy="295"/>
            </a:xfrm>
            <a:custGeom>
              <a:avLst/>
              <a:gdLst>
                <a:gd name="T0" fmla="*/ 72 w 111"/>
                <a:gd name="T1" fmla="*/ 123 h 123"/>
                <a:gd name="T2" fmla="*/ 71 w 111"/>
                <a:gd name="T3" fmla="*/ 123 h 123"/>
                <a:gd name="T4" fmla="*/ 19 w 111"/>
                <a:gd name="T5" fmla="*/ 67 h 123"/>
                <a:gd name="T6" fmla="*/ 19 w 111"/>
                <a:gd name="T7" fmla="*/ 65 h 123"/>
                <a:gd name="T8" fmla="*/ 0 w 111"/>
                <a:gd name="T9" fmla="*/ 46 h 123"/>
                <a:gd name="T10" fmla="*/ 6 w 111"/>
                <a:gd name="T11" fmla="*/ 40 h 123"/>
                <a:gd name="T12" fmla="*/ 27 w 111"/>
                <a:gd name="T13" fmla="*/ 61 h 123"/>
                <a:gd name="T14" fmla="*/ 27 w 111"/>
                <a:gd name="T15" fmla="*/ 67 h 123"/>
                <a:gd name="T16" fmla="*/ 70 w 111"/>
                <a:gd name="T17" fmla="*/ 115 h 123"/>
                <a:gd name="T18" fmla="*/ 72 w 111"/>
                <a:gd name="T19" fmla="*/ 114 h 123"/>
                <a:gd name="T20" fmla="*/ 49 w 111"/>
                <a:gd name="T21" fmla="*/ 91 h 123"/>
                <a:gd name="T22" fmla="*/ 79 w 111"/>
                <a:gd name="T23" fmla="*/ 61 h 123"/>
                <a:gd name="T24" fmla="*/ 102 w 111"/>
                <a:gd name="T25" fmla="*/ 84 h 123"/>
                <a:gd name="T26" fmla="*/ 103 w 111"/>
                <a:gd name="T27" fmla="*/ 82 h 123"/>
                <a:gd name="T28" fmla="*/ 55 w 111"/>
                <a:gd name="T29" fmla="*/ 39 h 123"/>
                <a:gd name="T30" fmla="*/ 49 w 111"/>
                <a:gd name="T31" fmla="*/ 39 h 123"/>
                <a:gd name="T32" fmla="*/ 16 w 111"/>
                <a:gd name="T33" fmla="*/ 6 h 123"/>
                <a:gd name="T34" fmla="*/ 22 w 111"/>
                <a:gd name="T35" fmla="*/ 0 h 123"/>
                <a:gd name="T36" fmla="*/ 53 w 111"/>
                <a:gd name="T37" fmla="*/ 31 h 123"/>
                <a:gd name="T38" fmla="*/ 55 w 111"/>
                <a:gd name="T39" fmla="*/ 31 h 123"/>
                <a:gd name="T40" fmla="*/ 111 w 111"/>
                <a:gd name="T41" fmla="*/ 83 h 123"/>
                <a:gd name="T42" fmla="*/ 111 w 111"/>
                <a:gd name="T43" fmla="*/ 84 h 123"/>
                <a:gd name="T44" fmla="*/ 104 w 111"/>
                <a:gd name="T45" fmla="*/ 98 h 123"/>
                <a:gd name="T46" fmla="*/ 79 w 111"/>
                <a:gd name="T47" fmla="*/ 73 h 123"/>
                <a:gd name="T48" fmla="*/ 61 w 111"/>
                <a:gd name="T49" fmla="*/ 91 h 123"/>
                <a:gd name="T50" fmla="*/ 86 w 111"/>
                <a:gd name="T51" fmla="*/ 116 h 123"/>
                <a:gd name="T52" fmla="*/ 72 w 111"/>
                <a:gd name="T53" fmla="*/ 12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1" h="123">
                  <a:moveTo>
                    <a:pt x="72" y="123"/>
                  </a:moveTo>
                  <a:cubicBezTo>
                    <a:pt x="71" y="123"/>
                    <a:pt x="71" y="123"/>
                    <a:pt x="71" y="123"/>
                  </a:cubicBezTo>
                  <a:cubicBezTo>
                    <a:pt x="36" y="123"/>
                    <a:pt x="19" y="105"/>
                    <a:pt x="19" y="67"/>
                  </a:cubicBezTo>
                  <a:cubicBezTo>
                    <a:pt x="19" y="65"/>
                    <a:pt x="19" y="65"/>
                    <a:pt x="19" y="65"/>
                  </a:cubicBezTo>
                  <a:cubicBezTo>
                    <a:pt x="0" y="46"/>
                    <a:pt x="0" y="46"/>
                    <a:pt x="0" y="46"/>
                  </a:cubicBezTo>
                  <a:cubicBezTo>
                    <a:pt x="6" y="40"/>
                    <a:pt x="6" y="40"/>
                    <a:pt x="6" y="40"/>
                  </a:cubicBezTo>
                  <a:cubicBezTo>
                    <a:pt x="27" y="61"/>
                    <a:pt x="27" y="61"/>
                    <a:pt x="27" y="61"/>
                  </a:cubicBezTo>
                  <a:cubicBezTo>
                    <a:pt x="27" y="67"/>
                    <a:pt x="27" y="67"/>
                    <a:pt x="27" y="67"/>
                  </a:cubicBezTo>
                  <a:cubicBezTo>
                    <a:pt x="27" y="100"/>
                    <a:pt x="40" y="115"/>
                    <a:pt x="70" y="115"/>
                  </a:cubicBezTo>
                  <a:cubicBezTo>
                    <a:pt x="72" y="114"/>
                    <a:pt x="72" y="114"/>
                    <a:pt x="72" y="114"/>
                  </a:cubicBezTo>
                  <a:cubicBezTo>
                    <a:pt x="49" y="91"/>
                    <a:pt x="49" y="91"/>
                    <a:pt x="49" y="91"/>
                  </a:cubicBezTo>
                  <a:cubicBezTo>
                    <a:pt x="79" y="61"/>
                    <a:pt x="79" y="61"/>
                    <a:pt x="79" y="61"/>
                  </a:cubicBezTo>
                  <a:cubicBezTo>
                    <a:pt x="102" y="84"/>
                    <a:pt x="102" y="84"/>
                    <a:pt x="102" y="84"/>
                  </a:cubicBezTo>
                  <a:cubicBezTo>
                    <a:pt x="103" y="82"/>
                    <a:pt x="103" y="82"/>
                    <a:pt x="103" y="82"/>
                  </a:cubicBezTo>
                  <a:cubicBezTo>
                    <a:pt x="103" y="52"/>
                    <a:pt x="88" y="39"/>
                    <a:pt x="55" y="39"/>
                  </a:cubicBezTo>
                  <a:cubicBezTo>
                    <a:pt x="49" y="39"/>
                    <a:pt x="49" y="39"/>
                    <a:pt x="49" y="39"/>
                  </a:cubicBezTo>
                  <a:cubicBezTo>
                    <a:pt x="16" y="6"/>
                    <a:pt x="16" y="6"/>
                    <a:pt x="16" y="6"/>
                  </a:cubicBezTo>
                  <a:cubicBezTo>
                    <a:pt x="22" y="0"/>
                    <a:pt x="22" y="0"/>
                    <a:pt x="22" y="0"/>
                  </a:cubicBezTo>
                  <a:cubicBezTo>
                    <a:pt x="53" y="31"/>
                    <a:pt x="53" y="31"/>
                    <a:pt x="53" y="31"/>
                  </a:cubicBezTo>
                  <a:cubicBezTo>
                    <a:pt x="55" y="31"/>
                    <a:pt x="55" y="31"/>
                    <a:pt x="55" y="31"/>
                  </a:cubicBezTo>
                  <a:cubicBezTo>
                    <a:pt x="93" y="31"/>
                    <a:pt x="111" y="48"/>
                    <a:pt x="111" y="83"/>
                  </a:cubicBezTo>
                  <a:cubicBezTo>
                    <a:pt x="111" y="84"/>
                    <a:pt x="111" y="84"/>
                    <a:pt x="111" y="84"/>
                  </a:cubicBezTo>
                  <a:cubicBezTo>
                    <a:pt x="104" y="98"/>
                    <a:pt x="104" y="98"/>
                    <a:pt x="104" y="98"/>
                  </a:cubicBezTo>
                  <a:cubicBezTo>
                    <a:pt x="79" y="73"/>
                    <a:pt x="79" y="73"/>
                    <a:pt x="79" y="73"/>
                  </a:cubicBezTo>
                  <a:cubicBezTo>
                    <a:pt x="61" y="91"/>
                    <a:pt x="61" y="91"/>
                    <a:pt x="61" y="91"/>
                  </a:cubicBezTo>
                  <a:cubicBezTo>
                    <a:pt x="86" y="116"/>
                    <a:pt x="86" y="116"/>
                    <a:pt x="86" y="116"/>
                  </a:cubicBezTo>
                  <a:lnTo>
                    <a:pt x="72" y="1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91" name="Freeform 72">
              <a:extLst>
                <a:ext uri="{FF2B5EF4-FFF2-40B4-BE49-F238E27FC236}">
                  <a16:creationId xmlns:a16="http://schemas.microsoft.com/office/drawing/2014/main" id="{3855E7D6-3DFD-6A49-A17A-E397DFD305E1}"/>
                </a:ext>
              </a:extLst>
            </p:cNvPr>
            <p:cNvSpPr>
              <a:spLocks/>
            </p:cNvSpPr>
            <p:nvPr/>
          </p:nvSpPr>
          <p:spPr bwMode="auto">
            <a:xfrm>
              <a:off x="3550" y="1872"/>
              <a:ext cx="295" cy="266"/>
            </a:xfrm>
            <a:custGeom>
              <a:avLst/>
              <a:gdLst>
                <a:gd name="T0" fmla="*/ 77 w 123"/>
                <a:gd name="T1" fmla="*/ 111 h 111"/>
                <a:gd name="T2" fmla="*/ 58 w 123"/>
                <a:gd name="T3" fmla="*/ 92 h 111"/>
                <a:gd name="T4" fmla="*/ 56 w 123"/>
                <a:gd name="T5" fmla="*/ 92 h 111"/>
                <a:gd name="T6" fmla="*/ 0 w 123"/>
                <a:gd name="T7" fmla="*/ 40 h 111"/>
                <a:gd name="T8" fmla="*/ 0 w 123"/>
                <a:gd name="T9" fmla="*/ 39 h 111"/>
                <a:gd name="T10" fmla="*/ 7 w 123"/>
                <a:gd name="T11" fmla="*/ 25 h 111"/>
                <a:gd name="T12" fmla="*/ 32 w 123"/>
                <a:gd name="T13" fmla="*/ 50 h 111"/>
                <a:gd name="T14" fmla="*/ 50 w 123"/>
                <a:gd name="T15" fmla="*/ 32 h 111"/>
                <a:gd name="T16" fmla="*/ 25 w 123"/>
                <a:gd name="T17" fmla="*/ 7 h 111"/>
                <a:gd name="T18" fmla="*/ 39 w 123"/>
                <a:gd name="T19" fmla="*/ 0 h 111"/>
                <a:gd name="T20" fmla="*/ 40 w 123"/>
                <a:gd name="T21" fmla="*/ 0 h 111"/>
                <a:gd name="T22" fmla="*/ 92 w 123"/>
                <a:gd name="T23" fmla="*/ 56 h 111"/>
                <a:gd name="T24" fmla="*/ 92 w 123"/>
                <a:gd name="T25" fmla="*/ 58 h 111"/>
                <a:gd name="T26" fmla="*/ 123 w 123"/>
                <a:gd name="T27" fmla="*/ 89 h 111"/>
                <a:gd name="T28" fmla="*/ 117 w 123"/>
                <a:gd name="T29" fmla="*/ 95 h 111"/>
                <a:gd name="T30" fmla="*/ 84 w 123"/>
                <a:gd name="T31" fmla="*/ 62 h 111"/>
                <a:gd name="T32" fmla="*/ 84 w 123"/>
                <a:gd name="T33" fmla="*/ 56 h 111"/>
                <a:gd name="T34" fmla="*/ 41 w 123"/>
                <a:gd name="T35" fmla="*/ 8 h 111"/>
                <a:gd name="T36" fmla="*/ 39 w 123"/>
                <a:gd name="T37" fmla="*/ 9 h 111"/>
                <a:gd name="T38" fmla="*/ 62 w 123"/>
                <a:gd name="T39" fmla="*/ 32 h 111"/>
                <a:gd name="T40" fmla="*/ 32 w 123"/>
                <a:gd name="T41" fmla="*/ 62 h 111"/>
                <a:gd name="T42" fmla="*/ 9 w 123"/>
                <a:gd name="T43" fmla="*/ 39 h 111"/>
                <a:gd name="T44" fmla="*/ 8 w 123"/>
                <a:gd name="T45" fmla="*/ 41 h 111"/>
                <a:gd name="T46" fmla="*/ 56 w 123"/>
                <a:gd name="T47" fmla="*/ 84 h 111"/>
                <a:gd name="T48" fmla="*/ 62 w 123"/>
                <a:gd name="T49" fmla="*/ 84 h 111"/>
                <a:gd name="T50" fmla="*/ 83 w 123"/>
                <a:gd name="T51" fmla="*/ 105 h 111"/>
                <a:gd name="T52" fmla="*/ 77 w 123"/>
                <a:gd name="T53"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11">
                  <a:moveTo>
                    <a:pt x="77" y="111"/>
                  </a:moveTo>
                  <a:cubicBezTo>
                    <a:pt x="58" y="92"/>
                    <a:pt x="58" y="92"/>
                    <a:pt x="58" y="92"/>
                  </a:cubicBezTo>
                  <a:cubicBezTo>
                    <a:pt x="56" y="92"/>
                    <a:pt x="56" y="92"/>
                    <a:pt x="56" y="92"/>
                  </a:cubicBezTo>
                  <a:cubicBezTo>
                    <a:pt x="18" y="92"/>
                    <a:pt x="0" y="75"/>
                    <a:pt x="0" y="40"/>
                  </a:cubicBezTo>
                  <a:cubicBezTo>
                    <a:pt x="0" y="39"/>
                    <a:pt x="0" y="39"/>
                    <a:pt x="0" y="39"/>
                  </a:cubicBezTo>
                  <a:cubicBezTo>
                    <a:pt x="7" y="25"/>
                    <a:pt x="7" y="25"/>
                    <a:pt x="7" y="25"/>
                  </a:cubicBezTo>
                  <a:cubicBezTo>
                    <a:pt x="32" y="50"/>
                    <a:pt x="32" y="50"/>
                    <a:pt x="32" y="50"/>
                  </a:cubicBezTo>
                  <a:cubicBezTo>
                    <a:pt x="50" y="32"/>
                    <a:pt x="50" y="32"/>
                    <a:pt x="50" y="32"/>
                  </a:cubicBezTo>
                  <a:cubicBezTo>
                    <a:pt x="25" y="7"/>
                    <a:pt x="25" y="7"/>
                    <a:pt x="25" y="7"/>
                  </a:cubicBezTo>
                  <a:cubicBezTo>
                    <a:pt x="39" y="0"/>
                    <a:pt x="39" y="0"/>
                    <a:pt x="39" y="0"/>
                  </a:cubicBezTo>
                  <a:cubicBezTo>
                    <a:pt x="40" y="0"/>
                    <a:pt x="40" y="0"/>
                    <a:pt x="40" y="0"/>
                  </a:cubicBezTo>
                  <a:cubicBezTo>
                    <a:pt x="75" y="0"/>
                    <a:pt x="92" y="18"/>
                    <a:pt x="92" y="56"/>
                  </a:cubicBezTo>
                  <a:cubicBezTo>
                    <a:pt x="92" y="58"/>
                    <a:pt x="92" y="58"/>
                    <a:pt x="92" y="58"/>
                  </a:cubicBezTo>
                  <a:cubicBezTo>
                    <a:pt x="123" y="89"/>
                    <a:pt x="123" y="89"/>
                    <a:pt x="123" y="89"/>
                  </a:cubicBezTo>
                  <a:cubicBezTo>
                    <a:pt x="117" y="95"/>
                    <a:pt x="117" y="95"/>
                    <a:pt x="117" y="95"/>
                  </a:cubicBezTo>
                  <a:cubicBezTo>
                    <a:pt x="84" y="62"/>
                    <a:pt x="84" y="62"/>
                    <a:pt x="84" y="62"/>
                  </a:cubicBezTo>
                  <a:cubicBezTo>
                    <a:pt x="84" y="56"/>
                    <a:pt x="84" y="56"/>
                    <a:pt x="84" y="56"/>
                  </a:cubicBezTo>
                  <a:cubicBezTo>
                    <a:pt x="84" y="23"/>
                    <a:pt x="71" y="8"/>
                    <a:pt x="41" y="8"/>
                  </a:cubicBezTo>
                  <a:cubicBezTo>
                    <a:pt x="39" y="9"/>
                    <a:pt x="39" y="9"/>
                    <a:pt x="39" y="9"/>
                  </a:cubicBezTo>
                  <a:cubicBezTo>
                    <a:pt x="62" y="32"/>
                    <a:pt x="62" y="32"/>
                    <a:pt x="62" y="32"/>
                  </a:cubicBezTo>
                  <a:cubicBezTo>
                    <a:pt x="32" y="62"/>
                    <a:pt x="32" y="62"/>
                    <a:pt x="32" y="62"/>
                  </a:cubicBezTo>
                  <a:cubicBezTo>
                    <a:pt x="9" y="39"/>
                    <a:pt x="9" y="39"/>
                    <a:pt x="9" y="39"/>
                  </a:cubicBezTo>
                  <a:cubicBezTo>
                    <a:pt x="8" y="41"/>
                    <a:pt x="8" y="41"/>
                    <a:pt x="8" y="41"/>
                  </a:cubicBezTo>
                  <a:cubicBezTo>
                    <a:pt x="8" y="71"/>
                    <a:pt x="23" y="84"/>
                    <a:pt x="56" y="84"/>
                  </a:cubicBezTo>
                  <a:cubicBezTo>
                    <a:pt x="62" y="84"/>
                    <a:pt x="62" y="84"/>
                    <a:pt x="62" y="84"/>
                  </a:cubicBezTo>
                  <a:cubicBezTo>
                    <a:pt x="83" y="105"/>
                    <a:pt x="83" y="105"/>
                    <a:pt x="83" y="105"/>
                  </a:cubicBezTo>
                  <a:lnTo>
                    <a:pt x="77"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92" name="Freeform 73">
              <a:extLst>
                <a:ext uri="{FF2B5EF4-FFF2-40B4-BE49-F238E27FC236}">
                  <a16:creationId xmlns:a16="http://schemas.microsoft.com/office/drawing/2014/main" id="{3D185E20-A4B4-6BFE-9191-F305B2CFF826}"/>
                </a:ext>
              </a:extLst>
            </p:cNvPr>
            <p:cNvSpPr>
              <a:spLocks noEditPoints="1"/>
            </p:cNvSpPr>
            <p:nvPr/>
          </p:nvSpPr>
          <p:spPr bwMode="auto">
            <a:xfrm>
              <a:off x="3550" y="2136"/>
              <a:ext cx="312" cy="312"/>
            </a:xfrm>
            <a:custGeom>
              <a:avLst/>
              <a:gdLst>
                <a:gd name="T0" fmla="*/ 100 w 312"/>
                <a:gd name="T1" fmla="*/ 312 h 312"/>
                <a:gd name="T2" fmla="*/ 72 w 312"/>
                <a:gd name="T3" fmla="*/ 312 h 312"/>
                <a:gd name="T4" fmla="*/ 0 w 312"/>
                <a:gd name="T5" fmla="*/ 240 h 312"/>
                <a:gd name="T6" fmla="*/ 0 w 312"/>
                <a:gd name="T7" fmla="*/ 211 h 312"/>
                <a:gd name="T8" fmla="*/ 211 w 312"/>
                <a:gd name="T9" fmla="*/ 0 h 312"/>
                <a:gd name="T10" fmla="*/ 312 w 312"/>
                <a:gd name="T11" fmla="*/ 101 h 312"/>
                <a:gd name="T12" fmla="*/ 100 w 312"/>
                <a:gd name="T13" fmla="*/ 312 h 312"/>
                <a:gd name="T14" fmla="*/ 81 w 312"/>
                <a:gd name="T15" fmla="*/ 293 h 312"/>
                <a:gd name="T16" fmla="*/ 91 w 312"/>
                <a:gd name="T17" fmla="*/ 293 h 312"/>
                <a:gd name="T18" fmla="*/ 283 w 312"/>
                <a:gd name="T19" fmla="*/ 101 h 312"/>
                <a:gd name="T20" fmla="*/ 211 w 312"/>
                <a:gd name="T21" fmla="*/ 29 h 312"/>
                <a:gd name="T22" fmla="*/ 19 w 312"/>
                <a:gd name="T23" fmla="*/ 221 h 312"/>
                <a:gd name="T24" fmla="*/ 19 w 312"/>
                <a:gd name="T25" fmla="*/ 230 h 312"/>
                <a:gd name="T26" fmla="*/ 81 w 312"/>
                <a:gd name="T27" fmla="*/ 29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312">
                  <a:moveTo>
                    <a:pt x="100" y="312"/>
                  </a:moveTo>
                  <a:lnTo>
                    <a:pt x="72" y="312"/>
                  </a:lnTo>
                  <a:lnTo>
                    <a:pt x="0" y="240"/>
                  </a:lnTo>
                  <a:lnTo>
                    <a:pt x="0" y="211"/>
                  </a:lnTo>
                  <a:lnTo>
                    <a:pt x="211" y="0"/>
                  </a:lnTo>
                  <a:lnTo>
                    <a:pt x="312" y="101"/>
                  </a:lnTo>
                  <a:lnTo>
                    <a:pt x="100" y="312"/>
                  </a:lnTo>
                  <a:close/>
                  <a:moveTo>
                    <a:pt x="81" y="293"/>
                  </a:moveTo>
                  <a:lnTo>
                    <a:pt x="91" y="293"/>
                  </a:lnTo>
                  <a:lnTo>
                    <a:pt x="283" y="101"/>
                  </a:lnTo>
                  <a:lnTo>
                    <a:pt x="211" y="29"/>
                  </a:lnTo>
                  <a:lnTo>
                    <a:pt x="19" y="221"/>
                  </a:lnTo>
                  <a:lnTo>
                    <a:pt x="19" y="230"/>
                  </a:lnTo>
                  <a:lnTo>
                    <a:pt x="81"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93" name="Freeform 74">
              <a:extLst>
                <a:ext uri="{FF2B5EF4-FFF2-40B4-BE49-F238E27FC236}">
                  <a16:creationId xmlns:a16="http://schemas.microsoft.com/office/drawing/2014/main" id="{94F59113-94FB-F5ED-4690-625348B733A5}"/>
                </a:ext>
              </a:extLst>
            </p:cNvPr>
            <p:cNvSpPr>
              <a:spLocks/>
            </p:cNvSpPr>
            <p:nvPr/>
          </p:nvSpPr>
          <p:spPr bwMode="auto">
            <a:xfrm>
              <a:off x="3770" y="2117"/>
              <a:ext cx="111" cy="110"/>
            </a:xfrm>
            <a:custGeom>
              <a:avLst/>
              <a:gdLst>
                <a:gd name="T0" fmla="*/ 28 w 46"/>
                <a:gd name="T1" fmla="*/ 46 h 46"/>
                <a:gd name="T2" fmla="*/ 25 w 46"/>
                <a:gd name="T3" fmla="*/ 45 h 46"/>
                <a:gd name="T4" fmla="*/ 25 w 46"/>
                <a:gd name="T5" fmla="*/ 39 h 46"/>
                <a:gd name="T6" fmla="*/ 34 w 46"/>
                <a:gd name="T7" fmla="*/ 30 h 46"/>
                <a:gd name="T8" fmla="*/ 16 w 46"/>
                <a:gd name="T9" fmla="*/ 12 h 46"/>
                <a:gd name="T10" fmla="*/ 7 w 46"/>
                <a:gd name="T11" fmla="*/ 21 h 46"/>
                <a:gd name="T12" fmla="*/ 1 w 46"/>
                <a:gd name="T13" fmla="*/ 21 h 46"/>
                <a:gd name="T14" fmla="*/ 1 w 46"/>
                <a:gd name="T15" fmla="*/ 15 h 46"/>
                <a:gd name="T16" fmla="*/ 16 w 46"/>
                <a:gd name="T17" fmla="*/ 0 h 46"/>
                <a:gd name="T18" fmla="*/ 46 w 46"/>
                <a:gd name="T19" fmla="*/ 30 h 46"/>
                <a:gd name="T20" fmla="*/ 31 w 46"/>
                <a:gd name="T21" fmla="*/ 45 h 46"/>
                <a:gd name="T22" fmla="*/ 28 w 46"/>
                <a:gd name="T23"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46">
                  <a:moveTo>
                    <a:pt x="28" y="46"/>
                  </a:moveTo>
                  <a:cubicBezTo>
                    <a:pt x="27" y="46"/>
                    <a:pt x="26" y="46"/>
                    <a:pt x="25" y="45"/>
                  </a:cubicBezTo>
                  <a:cubicBezTo>
                    <a:pt x="24" y="43"/>
                    <a:pt x="24" y="41"/>
                    <a:pt x="25" y="39"/>
                  </a:cubicBezTo>
                  <a:cubicBezTo>
                    <a:pt x="34" y="30"/>
                    <a:pt x="34" y="30"/>
                    <a:pt x="34" y="30"/>
                  </a:cubicBezTo>
                  <a:cubicBezTo>
                    <a:pt x="16" y="12"/>
                    <a:pt x="16" y="12"/>
                    <a:pt x="16" y="12"/>
                  </a:cubicBezTo>
                  <a:cubicBezTo>
                    <a:pt x="7" y="21"/>
                    <a:pt x="7" y="21"/>
                    <a:pt x="7" y="21"/>
                  </a:cubicBezTo>
                  <a:cubicBezTo>
                    <a:pt x="5" y="22"/>
                    <a:pt x="3" y="22"/>
                    <a:pt x="1" y="21"/>
                  </a:cubicBezTo>
                  <a:cubicBezTo>
                    <a:pt x="0" y="19"/>
                    <a:pt x="0" y="17"/>
                    <a:pt x="1" y="15"/>
                  </a:cubicBezTo>
                  <a:cubicBezTo>
                    <a:pt x="16" y="0"/>
                    <a:pt x="16" y="0"/>
                    <a:pt x="16" y="0"/>
                  </a:cubicBezTo>
                  <a:cubicBezTo>
                    <a:pt x="46" y="30"/>
                    <a:pt x="46" y="30"/>
                    <a:pt x="46" y="30"/>
                  </a:cubicBezTo>
                  <a:cubicBezTo>
                    <a:pt x="31" y="45"/>
                    <a:pt x="31" y="45"/>
                    <a:pt x="31" y="45"/>
                  </a:cubicBezTo>
                  <a:cubicBezTo>
                    <a:pt x="30" y="46"/>
                    <a:pt x="29" y="46"/>
                    <a:pt x="28"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94" name="Freeform 75">
              <a:extLst>
                <a:ext uri="{FF2B5EF4-FFF2-40B4-BE49-F238E27FC236}">
                  <a16:creationId xmlns:a16="http://schemas.microsoft.com/office/drawing/2014/main" id="{BF014F30-15E1-1ADA-DA67-0092C6A03395}"/>
                </a:ext>
              </a:extLst>
            </p:cNvPr>
            <p:cNvSpPr>
              <a:spLocks/>
            </p:cNvSpPr>
            <p:nvPr/>
          </p:nvSpPr>
          <p:spPr bwMode="auto">
            <a:xfrm>
              <a:off x="3818" y="1870"/>
              <a:ext cx="310" cy="309"/>
            </a:xfrm>
            <a:custGeom>
              <a:avLst/>
              <a:gdLst>
                <a:gd name="T0" fmla="*/ 16 w 129"/>
                <a:gd name="T1" fmla="*/ 129 h 129"/>
                <a:gd name="T2" fmla="*/ 13 w 129"/>
                <a:gd name="T3" fmla="*/ 128 h 129"/>
                <a:gd name="T4" fmla="*/ 13 w 129"/>
                <a:gd name="T5" fmla="*/ 122 h 129"/>
                <a:gd name="T6" fmla="*/ 94 w 129"/>
                <a:gd name="T7" fmla="*/ 41 h 129"/>
                <a:gd name="T8" fmla="*/ 106 w 129"/>
                <a:gd name="T9" fmla="*/ 41 h 129"/>
                <a:gd name="T10" fmla="*/ 119 w 129"/>
                <a:gd name="T11" fmla="*/ 14 h 129"/>
                <a:gd name="T12" fmla="*/ 115 w 129"/>
                <a:gd name="T13" fmla="*/ 10 h 129"/>
                <a:gd name="T14" fmla="*/ 88 w 129"/>
                <a:gd name="T15" fmla="*/ 23 h 129"/>
                <a:gd name="T16" fmla="*/ 88 w 129"/>
                <a:gd name="T17" fmla="*/ 35 h 129"/>
                <a:gd name="T18" fmla="*/ 7 w 129"/>
                <a:gd name="T19" fmla="*/ 116 h 129"/>
                <a:gd name="T20" fmla="*/ 1 w 129"/>
                <a:gd name="T21" fmla="*/ 116 h 129"/>
                <a:gd name="T22" fmla="*/ 1 w 129"/>
                <a:gd name="T23" fmla="*/ 110 h 129"/>
                <a:gd name="T24" fmla="*/ 80 w 129"/>
                <a:gd name="T25" fmla="*/ 31 h 129"/>
                <a:gd name="T26" fmla="*/ 80 w 129"/>
                <a:gd name="T27" fmla="*/ 19 h 129"/>
                <a:gd name="T28" fmla="*/ 117 w 129"/>
                <a:gd name="T29" fmla="*/ 0 h 129"/>
                <a:gd name="T30" fmla="*/ 129 w 129"/>
                <a:gd name="T31" fmla="*/ 12 h 129"/>
                <a:gd name="T32" fmla="*/ 110 w 129"/>
                <a:gd name="T33" fmla="*/ 49 h 129"/>
                <a:gd name="T34" fmla="*/ 98 w 129"/>
                <a:gd name="T35" fmla="*/ 49 h 129"/>
                <a:gd name="T36" fmla="*/ 19 w 129"/>
                <a:gd name="T37" fmla="*/ 128 h 129"/>
                <a:gd name="T38" fmla="*/ 16 w 129"/>
                <a:gd name="T3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29">
                  <a:moveTo>
                    <a:pt x="16" y="129"/>
                  </a:moveTo>
                  <a:cubicBezTo>
                    <a:pt x="15" y="129"/>
                    <a:pt x="14" y="129"/>
                    <a:pt x="13" y="128"/>
                  </a:cubicBezTo>
                  <a:cubicBezTo>
                    <a:pt x="12" y="126"/>
                    <a:pt x="12" y="124"/>
                    <a:pt x="13" y="122"/>
                  </a:cubicBezTo>
                  <a:cubicBezTo>
                    <a:pt x="94" y="41"/>
                    <a:pt x="94" y="41"/>
                    <a:pt x="94" y="41"/>
                  </a:cubicBezTo>
                  <a:cubicBezTo>
                    <a:pt x="106" y="41"/>
                    <a:pt x="106" y="41"/>
                    <a:pt x="106" y="41"/>
                  </a:cubicBezTo>
                  <a:cubicBezTo>
                    <a:pt x="119" y="14"/>
                    <a:pt x="119" y="14"/>
                    <a:pt x="119" y="14"/>
                  </a:cubicBezTo>
                  <a:cubicBezTo>
                    <a:pt x="115" y="10"/>
                    <a:pt x="115" y="10"/>
                    <a:pt x="115" y="10"/>
                  </a:cubicBezTo>
                  <a:cubicBezTo>
                    <a:pt x="88" y="23"/>
                    <a:pt x="88" y="23"/>
                    <a:pt x="88" y="23"/>
                  </a:cubicBezTo>
                  <a:cubicBezTo>
                    <a:pt x="88" y="35"/>
                    <a:pt x="88" y="35"/>
                    <a:pt x="88" y="35"/>
                  </a:cubicBezTo>
                  <a:cubicBezTo>
                    <a:pt x="7" y="116"/>
                    <a:pt x="7" y="116"/>
                    <a:pt x="7" y="116"/>
                  </a:cubicBezTo>
                  <a:cubicBezTo>
                    <a:pt x="5" y="117"/>
                    <a:pt x="3" y="117"/>
                    <a:pt x="1" y="116"/>
                  </a:cubicBezTo>
                  <a:cubicBezTo>
                    <a:pt x="0" y="114"/>
                    <a:pt x="0" y="112"/>
                    <a:pt x="1" y="110"/>
                  </a:cubicBezTo>
                  <a:cubicBezTo>
                    <a:pt x="80" y="31"/>
                    <a:pt x="80" y="31"/>
                    <a:pt x="80" y="31"/>
                  </a:cubicBezTo>
                  <a:cubicBezTo>
                    <a:pt x="80" y="19"/>
                    <a:pt x="80" y="19"/>
                    <a:pt x="80" y="19"/>
                  </a:cubicBezTo>
                  <a:cubicBezTo>
                    <a:pt x="117" y="0"/>
                    <a:pt x="117" y="0"/>
                    <a:pt x="117" y="0"/>
                  </a:cubicBezTo>
                  <a:cubicBezTo>
                    <a:pt x="129" y="12"/>
                    <a:pt x="129" y="12"/>
                    <a:pt x="129" y="12"/>
                  </a:cubicBezTo>
                  <a:cubicBezTo>
                    <a:pt x="110" y="49"/>
                    <a:pt x="110" y="49"/>
                    <a:pt x="110" y="49"/>
                  </a:cubicBezTo>
                  <a:cubicBezTo>
                    <a:pt x="98" y="49"/>
                    <a:pt x="98" y="49"/>
                    <a:pt x="98" y="49"/>
                  </a:cubicBezTo>
                  <a:cubicBezTo>
                    <a:pt x="19" y="128"/>
                    <a:pt x="19" y="128"/>
                    <a:pt x="19" y="128"/>
                  </a:cubicBezTo>
                  <a:cubicBezTo>
                    <a:pt x="18" y="129"/>
                    <a:pt x="17" y="129"/>
                    <a:pt x="16"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95" name="Freeform 76">
              <a:extLst>
                <a:ext uri="{FF2B5EF4-FFF2-40B4-BE49-F238E27FC236}">
                  <a16:creationId xmlns:a16="http://schemas.microsoft.com/office/drawing/2014/main" id="{41F31858-4094-0A6E-91F8-C1DC68EB1B4C}"/>
                </a:ext>
              </a:extLst>
            </p:cNvPr>
            <p:cNvSpPr>
              <a:spLocks/>
            </p:cNvSpPr>
            <p:nvPr/>
          </p:nvSpPr>
          <p:spPr bwMode="auto">
            <a:xfrm>
              <a:off x="3598" y="2198"/>
              <a:ext cx="172" cy="173"/>
            </a:xfrm>
            <a:custGeom>
              <a:avLst/>
              <a:gdLst>
                <a:gd name="T0" fmla="*/ 4 w 72"/>
                <a:gd name="T1" fmla="*/ 72 h 72"/>
                <a:gd name="T2" fmla="*/ 1 w 72"/>
                <a:gd name="T3" fmla="*/ 71 h 72"/>
                <a:gd name="T4" fmla="*/ 1 w 72"/>
                <a:gd name="T5" fmla="*/ 65 h 72"/>
                <a:gd name="T6" fmla="*/ 65 w 72"/>
                <a:gd name="T7" fmla="*/ 1 h 72"/>
                <a:gd name="T8" fmla="*/ 71 w 72"/>
                <a:gd name="T9" fmla="*/ 1 h 72"/>
                <a:gd name="T10" fmla="*/ 71 w 72"/>
                <a:gd name="T11" fmla="*/ 7 h 72"/>
                <a:gd name="T12" fmla="*/ 7 w 72"/>
                <a:gd name="T13" fmla="*/ 71 h 72"/>
                <a:gd name="T14" fmla="*/ 4 w 72"/>
                <a:gd name="T15" fmla="*/ 72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72">
                  <a:moveTo>
                    <a:pt x="4" y="72"/>
                  </a:moveTo>
                  <a:cubicBezTo>
                    <a:pt x="3" y="72"/>
                    <a:pt x="2" y="72"/>
                    <a:pt x="1" y="71"/>
                  </a:cubicBezTo>
                  <a:cubicBezTo>
                    <a:pt x="0" y="69"/>
                    <a:pt x="0" y="67"/>
                    <a:pt x="1" y="65"/>
                  </a:cubicBezTo>
                  <a:cubicBezTo>
                    <a:pt x="65" y="1"/>
                    <a:pt x="65" y="1"/>
                    <a:pt x="65" y="1"/>
                  </a:cubicBezTo>
                  <a:cubicBezTo>
                    <a:pt x="67" y="0"/>
                    <a:pt x="69" y="0"/>
                    <a:pt x="71" y="1"/>
                  </a:cubicBezTo>
                  <a:cubicBezTo>
                    <a:pt x="72" y="3"/>
                    <a:pt x="72" y="5"/>
                    <a:pt x="71" y="7"/>
                  </a:cubicBezTo>
                  <a:cubicBezTo>
                    <a:pt x="7" y="71"/>
                    <a:pt x="7" y="71"/>
                    <a:pt x="7" y="71"/>
                  </a:cubicBezTo>
                  <a:cubicBezTo>
                    <a:pt x="6" y="72"/>
                    <a:pt x="5" y="72"/>
                    <a:pt x="4"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96" name="Freeform 77">
              <a:extLst>
                <a:ext uri="{FF2B5EF4-FFF2-40B4-BE49-F238E27FC236}">
                  <a16:creationId xmlns:a16="http://schemas.microsoft.com/office/drawing/2014/main" id="{AA1C3240-C481-0DA8-89D2-A0D43C06A847}"/>
                </a:ext>
              </a:extLst>
            </p:cNvPr>
            <p:cNvSpPr>
              <a:spLocks/>
            </p:cNvSpPr>
            <p:nvPr/>
          </p:nvSpPr>
          <p:spPr bwMode="auto">
            <a:xfrm>
              <a:off x="3626" y="2227"/>
              <a:ext cx="173" cy="173"/>
            </a:xfrm>
            <a:custGeom>
              <a:avLst/>
              <a:gdLst>
                <a:gd name="T0" fmla="*/ 4 w 72"/>
                <a:gd name="T1" fmla="*/ 72 h 72"/>
                <a:gd name="T2" fmla="*/ 1 w 72"/>
                <a:gd name="T3" fmla="*/ 71 h 72"/>
                <a:gd name="T4" fmla="*/ 1 w 72"/>
                <a:gd name="T5" fmla="*/ 65 h 72"/>
                <a:gd name="T6" fmla="*/ 65 w 72"/>
                <a:gd name="T7" fmla="*/ 1 h 72"/>
                <a:gd name="T8" fmla="*/ 71 w 72"/>
                <a:gd name="T9" fmla="*/ 1 h 72"/>
                <a:gd name="T10" fmla="*/ 71 w 72"/>
                <a:gd name="T11" fmla="*/ 7 h 72"/>
                <a:gd name="T12" fmla="*/ 7 w 72"/>
                <a:gd name="T13" fmla="*/ 71 h 72"/>
                <a:gd name="T14" fmla="*/ 4 w 72"/>
                <a:gd name="T15" fmla="*/ 72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72">
                  <a:moveTo>
                    <a:pt x="4" y="72"/>
                  </a:moveTo>
                  <a:cubicBezTo>
                    <a:pt x="3" y="72"/>
                    <a:pt x="2" y="72"/>
                    <a:pt x="1" y="71"/>
                  </a:cubicBezTo>
                  <a:cubicBezTo>
                    <a:pt x="0" y="69"/>
                    <a:pt x="0" y="67"/>
                    <a:pt x="1" y="65"/>
                  </a:cubicBezTo>
                  <a:cubicBezTo>
                    <a:pt x="65" y="1"/>
                    <a:pt x="65" y="1"/>
                    <a:pt x="65" y="1"/>
                  </a:cubicBezTo>
                  <a:cubicBezTo>
                    <a:pt x="67" y="0"/>
                    <a:pt x="69" y="0"/>
                    <a:pt x="71" y="1"/>
                  </a:cubicBezTo>
                  <a:cubicBezTo>
                    <a:pt x="72" y="3"/>
                    <a:pt x="72" y="5"/>
                    <a:pt x="71" y="7"/>
                  </a:cubicBezTo>
                  <a:cubicBezTo>
                    <a:pt x="7" y="71"/>
                    <a:pt x="7" y="71"/>
                    <a:pt x="7" y="71"/>
                  </a:cubicBezTo>
                  <a:cubicBezTo>
                    <a:pt x="6" y="72"/>
                    <a:pt x="5" y="72"/>
                    <a:pt x="4"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grpSp>
      <p:grpSp>
        <p:nvGrpSpPr>
          <p:cNvPr id="16" name="Group 15">
            <a:extLst>
              <a:ext uri="{FF2B5EF4-FFF2-40B4-BE49-F238E27FC236}">
                <a16:creationId xmlns:a16="http://schemas.microsoft.com/office/drawing/2014/main" id="{B9844DFB-F886-D271-20C8-C8BA4A9AE5DE}"/>
              </a:ext>
            </a:extLst>
          </p:cNvPr>
          <p:cNvGrpSpPr/>
          <p:nvPr/>
        </p:nvGrpSpPr>
        <p:grpSpPr>
          <a:xfrm>
            <a:off x="4185754" y="2987144"/>
            <a:ext cx="4171867" cy="1487111"/>
            <a:chOff x="4185754" y="2921291"/>
            <a:chExt cx="4171867" cy="1487111"/>
          </a:xfrm>
        </p:grpSpPr>
        <p:sp>
          <p:nvSpPr>
            <p:cNvPr id="111" name="Rounded Rectangle 215">
              <a:extLst>
                <a:ext uri="{FF2B5EF4-FFF2-40B4-BE49-F238E27FC236}">
                  <a16:creationId xmlns:a16="http://schemas.microsoft.com/office/drawing/2014/main" id="{821DADE0-A63C-D09B-63C0-B7EF214EF107}"/>
                </a:ext>
              </a:extLst>
            </p:cNvPr>
            <p:cNvSpPr/>
            <p:nvPr/>
          </p:nvSpPr>
          <p:spPr>
            <a:xfrm>
              <a:off x="4185754" y="2921291"/>
              <a:ext cx="4171867" cy="14871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12" name="Rectangle 111">
              <a:extLst>
                <a:ext uri="{FF2B5EF4-FFF2-40B4-BE49-F238E27FC236}">
                  <a16:creationId xmlns:a16="http://schemas.microsoft.com/office/drawing/2014/main" id="{C3B0FD28-E7B9-F379-3461-2F6633797C3A}"/>
                </a:ext>
              </a:extLst>
            </p:cNvPr>
            <p:cNvSpPr/>
            <p:nvPr/>
          </p:nvSpPr>
          <p:spPr>
            <a:xfrm>
              <a:off x="5260225" y="2922402"/>
              <a:ext cx="2022925" cy="307777"/>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chemeClr val="bg1"/>
                  </a:solidFill>
                  <a:effectLst/>
                  <a:uLnTx/>
                  <a:uFillTx/>
                  <a:latin typeface="Calibri" panose="020F0502020204030204" pitchFamily="34" charset="0"/>
                  <a:ea typeface="+mn-ea"/>
                  <a:cs typeface="+mn-cs"/>
                </a:rPr>
                <a:t>Process and Frameworks</a:t>
              </a:r>
            </a:p>
          </p:txBody>
        </p:sp>
        <p:sp>
          <p:nvSpPr>
            <p:cNvPr id="102" name="Rounded Rectangle 217">
              <a:extLst>
                <a:ext uri="{FF2B5EF4-FFF2-40B4-BE49-F238E27FC236}">
                  <a16:creationId xmlns:a16="http://schemas.microsoft.com/office/drawing/2014/main" id="{08D72963-BB7A-C4B7-9E15-A92F9BBC44F9}"/>
                </a:ext>
              </a:extLst>
            </p:cNvPr>
            <p:cNvSpPr/>
            <p:nvPr/>
          </p:nvSpPr>
          <p:spPr>
            <a:xfrm>
              <a:off x="4281270" y="3299512"/>
              <a:ext cx="914400" cy="457200"/>
            </a:xfrm>
            <a:prstGeom prst="roundRect">
              <a:avLst>
                <a:gd name="adj" fmla="val 9690"/>
              </a:avLst>
            </a:prstGeom>
            <a:solidFill>
              <a:schemeClr val="bg2">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127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Requirements Gathering</a:t>
              </a: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03" name="Rounded Rectangle 218">
              <a:extLst>
                <a:ext uri="{FF2B5EF4-FFF2-40B4-BE49-F238E27FC236}">
                  <a16:creationId xmlns:a16="http://schemas.microsoft.com/office/drawing/2014/main" id="{FF3945C7-5BE2-8F62-A353-AE9F281E2E6D}"/>
                </a:ext>
              </a:extLst>
            </p:cNvPr>
            <p:cNvSpPr/>
            <p:nvPr/>
          </p:nvSpPr>
          <p:spPr>
            <a:xfrm>
              <a:off x="6271466" y="3291448"/>
              <a:ext cx="914400" cy="457200"/>
            </a:xfrm>
            <a:prstGeom prst="roundRect">
              <a:avLst>
                <a:gd name="adj" fmla="val 9690"/>
              </a:avLst>
            </a:prstGeom>
            <a:solidFill>
              <a:schemeClr val="bg2">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1588"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Automation Assessment </a:t>
              </a:r>
            </a:p>
          </p:txBody>
        </p:sp>
        <p:sp>
          <p:nvSpPr>
            <p:cNvPr id="104" name="Rounded Rectangle 219">
              <a:extLst>
                <a:ext uri="{FF2B5EF4-FFF2-40B4-BE49-F238E27FC236}">
                  <a16:creationId xmlns:a16="http://schemas.microsoft.com/office/drawing/2014/main" id="{16612FBF-8399-8C81-4E0D-FB0B463B525D}"/>
                </a:ext>
              </a:extLst>
            </p:cNvPr>
            <p:cNvSpPr/>
            <p:nvPr/>
          </p:nvSpPr>
          <p:spPr>
            <a:xfrm>
              <a:off x="5276368" y="3299512"/>
              <a:ext cx="914400" cy="457200"/>
            </a:xfrm>
            <a:prstGeom prst="roundRect">
              <a:avLst>
                <a:gd name="adj" fmla="val 9690"/>
              </a:avLst>
            </a:prstGeom>
            <a:solidFill>
              <a:schemeClr val="bg2">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127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Design Council</a:t>
              </a: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05" name="Rounded Rectangle 220">
              <a:extLst>
                <a:ext uri="{FF2B5EF4-FFF2-40B4-BE49-F238E27FC236}">
                  <a16:creationId xmlns:a16="http://schemas.microsoft.com/office/drawing/2014/main" id="{388D16C2-CC4C-D758-57D1-EC10705C1C59}"/>
                </a:ext>
              </a:extLst>
            </p:cNvPr>
            <p:cNvSpPr/>
            <p:nvPr/>
          </p:nvSpPr>
          <p:spPr>
            <a:xfrm>
              <a:off x="4281270" y="3863065"/>
              <a:ext cx="914400" cy="457200"/>
            </a:xfrm>
            <a:prstGeom prst="roundRect">
              <a:avLst>
                <a:gd name="adj" fmla="val 9690"/>
              </a:avLst>
            </a:prstGeom>
            <a:solidFill>
              <a:schemeClr val="bg2">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1588"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Use Case Prioritisation </a:t>
              </a:r>
            </a:p>
          </p:txBody>
        </p:sp>
        <p:sp>
          <p:nvSpPr>
            <p:cNvPr id="106" name="Rounded Rectangle 221">
              <a:extLst>
                <a:ext uri="{FF2B5EF4-FFF2-40B4-BE49-F238E27FC236}">
                  <a16:creationId xmlns:a16="http://schemas.microsoft.com/office/drawing/2014/main" id="{D16C3474-5BFE-D046-D9DA-77217BBD9E6A}"/>
                </a:ext>
              </a:extLst>
            </p:cNvPr>
            <p:cNvSpPr/>
            <p:nvPr/>
          </p:nvSpPr>
          <p:spPr>
            <a:xfrm>
              <a:off x="5276368" y="3873361"/>
              <a:ext cx="914400" cy="457200"/>
            </a:xfrm>
            <a:prstGeom prst="roundRect">
              <a:avLst>
                <a:gd name="adj" fmla="val 9690"/>
              </a:avLst>
            </a:prstGeom>
            <a:solidFill>
              <a:schemeClr val="bg2">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1588"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Agile Framework</a:t>
              </a:r>
            </a:p>
          </p:txBody>
        </p:sp>
        <p:sp>
          <p:nvSpPr>
            <p:cNvPr id="107" name="Rounded Rectangle 222">
              <a:extLst>
                <a:ext uri="{FF2B5EF4-FFF2-40B4-BE49-F238E27FC236}">
                  <a16:creationId xmlns:a16="http://schemas.microsoft.com/office/drawing/2014/main" id="{22DFB5F9-4ACB-1613-C51E-0AF5251C5EDC}"/>
                </a:ext>
              </a:extLst>
            </p:cNvPr>
            <p:cNvSpPr/>
            <p:nvPr/>
          </p:nvSpPr>
          <p:spPr>
            <a:xfrm>
              <a:off x="6271466" y="3866758"/>
              <a:ext cx="914400" cy="457200"/>
            </a:xfrm>
            <a:prstGeom prst="roundRect">
              <a:avLst>
                <a:gd name="adj" fmla="val 9690"/>
              </a:avLst>
            </a:prstGeom>
            <a:solidFill>
              <a:schemeClr val="bg2">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1588"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Appian Configuration</a:t>
              </a:r>
            </a:p>
          </p:txBody>
        </p:sp>
        <p:sp>
          <p:nvSpPr>
            <p:cNvPr id="108" name="Rounded Rectangle 223">
              <a:extLst>
                <a:ext uri="{FF2B5EF4-FFF2-40B4-BE49-F238E27FC236}">
                  <a16:creationId xmlns:a16="http://schemas.microsoft.com/office/drawing/2014/main" id="{01FB5A13-CC09-1016-D0B1-3F265818A98C}"/>
                </a:ext>
              </a:extLst>
            </p:cNvPr>
            <p:cNvSpPr/>
            <p:nvPr/>
          </p:nvSpPr>
          <p:spPr>
            <a:xfrm>
              <a:off x="7266563" y="3303114"/>
              <a:ext cx="1024785" cy="457200"/>
            </a:xfrm>
            <a:prstGeom prst="roundRect">
              <a:avLst>
                <a:gd name="adj" fmla="val 9690"/>
              </a:avLst>
            </a:prstGeom>
            <a:solidFill>
              <a:schemeClr val="bg2">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127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Calibri" panose="020F0502020204030204" pitchFamily="34" charset="0"/>
                  <a:ea typeface="Calibri"/>
                  <a:cs typeface="Calibri"/>
                </a:rPr>
                <a:t>Code Review</a:t>
              </a:r>
            </a:p>
          </p:txBody>
        </p:sp>
        <p:sp>
          <p:nvSpPr>
            <p:cNvPr id="109" name="Rounded Rectangle 224">
              <a:extLst>
                <a:ext uri="{FF2B5EF4-FFF2-40B4-BE49-F238E27FC236}">
                  <a16:creationId xmlns:a16="http://schemas.microsoft.com/office/drawing/2014/main" id="{7187E1C5-343E-159E-BCD7-5E21C69D6C38}"/>
                </a:ext>
              </a:extLst>
            </p:cNvPr>
            <p:cNvSpPr/>
            <p:nvPr/>
          </p:nvSpPr>
          <p:spPr>
            <a:xfrm>
              <a:off x="7266563" y="3859374"/>
              <a:ext cx="1009651" cy="457200"/>
            </a:xfrm>
            <a:prstGeom prst="roundRect">
              <a:avLst>
                <a:gd name="adj" fmla="val 9690"/>
              </a:avLst>
            </a:prstGeom>
            <a:solidFill>
              <a:schemeClr val="bg2">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1588"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Testing and Quality</a:t>
              </a:r>
            </a:p>
          </p:txBody>
        </p:sp>
      </p:grpSp>
      <p:grpSp>
        <p:nvGrpSpPr>
          <p:cNvPr id="15" name="Group 14">
            <a:extLst>
              <a:ext uri="{FF2B5EF4-FFF2-40B4-BE49-F238E27FC236}">
                <a16:creationId xmlns:a16="http://schemas.microsoft.com/office/drawing/2014/main" id="{4D4B25AD-1F35-8A5E-DE26-C944F0A7AD81}"/>
              </a:ext>
            </a:extLst>
          </p:cNvPr>
          <p:cNvGrpSpPr/>
          <p:nvPr/>
        </p:nvGrpSpPr>
        <p:grpSpPr>
          <a:xfrm>
            <a:off x="4185754" y="4706178"/>
            <a:ext cx="4171867" cy="1429191"/>
            <a:chOff x="4185754" y="4706178"/>
            <a:chExt cx="4171867" cy="1429191"/>
          </a:xfrm>
        </p:grpSpPr>
        <p:sp>
          <p:nvSpPr>
            <p:cNvPr id="115" name="Rounded Rectangle 226">
              <a:extLst>
                <a:ext uri="{FF2B5EF4-FFF2-40B4-BE49-F238E27FC236}">
                  <a16:creationId xmlns:a16="http://schemas.microsoft.com/office/drawing/2014/main" id="{F88521DD-AF16-E730-D9E8-9EE4F05A1CD3}"/>
                </a:ext>
              </a:extLst>
            </p:cNvPr>
            <p:cNvSpPr/>
            <p:nvPr/>
          </p:nvSpPr>
          <p:spPr>
            <a:xfrm>
              <a:off x="4185754" y="4741218"/>
              <a:ext cx="4171867" cy="139415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16" name="Rectangle 115">
              <a:extLst>
                <a:ext uri="{FF2B5EF4-FFF2-40B4-BE49-F238E27FC236}">
                  <a16:creationId xmlns:a16="http://schemas.microsoft.com/office/drawing/2014/main" id="{59555CAD-3D99-2E2F-A1ED-889880C77CFD}"/>
                </a:ext>
              </a:extLst>
            </p:cNvPr>
            <p:cNvSpPr/>
            <p:nvPr/>
          </p:nvSpPr>
          <p:spPr>
            <a:xfrm>
              <a:off x="5349544" y="4706178"/>
              <a:ext cx="1844286" cy="307777"/>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effectLst/>
                  <a:uLnTx/>
                  <a:uFillTx/>
                  <a:latin typeface="Calibri" panose="020F0502020204030204" pitchFamily="34" charset="0"/>
                  <a:ea typeface="+mn-ea"/>
                  <a:cs typeface="+mn-cs"/>
                </a:rPr>
                <a:t>Reusable Components</a:t>
              </a:r>
            </a:p>
          </p:txBody>
        </p:sp>
        <p:sp>
          <p:nvSpPr>
            <p:cNvPr id="117" name="Rounded Rectangle 228">
              <a:extLst>
                <a:ext uri="{FF2B5EF4-FFF2-40B4-BE49-F238E27FC236}">
                  <a16:creationId xmlns:a16="http://schemas.microsoft.com/office/drawing/2014/main" id="{E2E11D09-6FA1-8C4D-6D34-4839FF0EB5FD}"/>
                </a:ext>
              </a:extLst>
            </p:cNvPr>
            <p:cNvSpPr/>
            <p:nvPr/>
          </p:nvSpPr>
          <p:spPr>
            <a:xfrm>
              <a:off x="4281270" y="5047083"/>
              <a:ext cx="1187773" cy="457200"/>
            </a:xfrm>
            <a:prstGeom prst="roundRect">
              <a:avLst>
                <a:gd name="adj" fmla="val 9690"/>
              </a:avLst>
            </a:prstGeom>
            <a:solidFill>
              <a:schemeClr val="bg2">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127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Platform Management</a:t>
              </a: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18" name="Rounded Rectangle 229">
              <a:extLst>
                <a:ext uri="{FF2B5EF4-FFF2-40B4-BE49-F238E27FC236}">
                  <a16:creationId xmlns:a16="http://schemas.microsoft.com/office/drawing/2014/main" id="{67D1B9F5-99F0-5BC4-BD6A-BF40D0AF1F68}"/>
                </a:ext>
              </a:extLst>
            </p:cNvPr>
            <p:cNvSpPr/>
            <p:nvPr/>
          </p:nvSpPr>
          <p:spPr>
            <a:xfrm>
              <a:off x="7073659" y="5047083"/>
              <a:ext cx="1182263" cy="457200"/>
            </a:xfrm>
            <a:prstGeom prst="roundRect">
              <a:avLst>
                <a:gd name="adj" fmla="val 9690"/>
              </a:avLst>
            </a:prstGeom>
            <a:solidFill>
              <a:schemeClr val="bg2">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127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UI / UX Design Library</a:t>
              </a: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19" name="Rounded Rectangle 230">
              <a:extLst>
                <a:ext uri="{FF2B5EF4-FFF2-40B4-BE49-F238E27FC236}">
                  <a16:creationId xmlns:a16="http://schemas.microsoft.com/office/drawing/2014/main" id="{6D6290DF-3F30-65F0-CCCF-A3EDEEF9EF93}"/>
                </a:ext>
              </a:extLst>
            </p:cNvPr>
            <p:cNvSpPr/>
            <p:nvPr/>
          </p:nvSpPr>
          <p:spPr>
            <a:xfrm>
              <a:off x="5536876" y="5047083"/>
              <a:ext cx="1468950" cy="457200"/>
            </a:xfrm>
            <a:prstGeom prst="roundRect">
              <a:avLst>
                <a:gd name="adj" fmla="val 9690"/>
              </a:avLst>
            </a:prstGeom>
            <a:solidFill>
              <a:schemeClr val="bg2">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127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Generic Audit Framework</a:t>
              </a: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20" name="Rounded Rectangle 231">
              <a:extLst>
                <a:ext uri="{FF2B5EF4-FFF2-40B4-BE49-F238E27FC236}">
                  <a16:creationId xmlns:a16="http://schemas.microsoft.com/office/drawing/2014/main" id="{81470BEA-AC2D-05CA-FFE7-1576CDF5854A}"/>
                </a:ext>
              </a:extLst>
            </p:cNvPr>
            <p:cNvSpPr/>
            <p:nvPr/>
          </p:nvSpPr>
          <p:spPr>
            <a:xfrm>
              <a:off x="4281270" y="5570539"/>
              <a:ext cx="1187774" cy="457200"/>
            </a:xfrm>
            <a:prstGeom prst="roundRect">
              <a:avLst>
                <a:gd name="adj" fmla="val 9690"/>
              </a:avLst>
            </a:prstGeom>
            <a:solidFill>
              <a:schemeClr val="bg2">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127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Documents Management </a:t>
              </a: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21" name="Rounded Rectangle 232">
              <a:extLst>
                <a:ext uri="{FF2B5EF4-FFF2-40B4-BE49-F238E27FC236}">
                  <a16:creationId xmlns:a16="http://schemas.microsoft.com/office/drawing/2014/main" id="{9CE24905-0A25-CA23-6025-8936993CCCED}"/>
                </a:ext>
              </a:extLst>
            </p:cNvPr>
            <p:cNvSpPr/>
            <p:nvPr/>
          </p:nvSpPr>
          <p:spPr>
            <a:xfrm>
              <a:off x="7073659" y="5570539"/>
              <a:ext cx="1182263" cy="457200"/>
            </a:xfrm>
            <a:prstGeom prst="roundRect">
              <a:avLst>
                <a:gd name="adj" fmla="val 9690"/>
              </a:avLst>
            </a:prstGeom>
            <a:solidFill>
              <a:schemeClr val="bg2">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127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Calibri" panose="020F0502020204030204" pitchFamily="34" charset="0"/>
                  <a:ea typeface="Calibri"/>
                  <a:cs typeface="Calibri"/>
                </a:rPr>
                <a:t>Mailbox Integration Utility</a:t>
              </a:r>
            </a:p>
          </p:txBody>
        </p:sp>
        <p:sp>
          <p:nvSpPr>
            <p:cNvPr id="122" name="Rounded Rectangle 233">
              <a:extLst>
                <a:ext uri="{FF2B5EF4-FFF2-40B4-BE49-F238E27FC236}">
                  <a16:creationId xmlns:a16="http://schemas.microsoft.com/office/drawing/2014/main" id="{0BEF3842-3B4A-8EC7-1D2B-416E5E70A74F}"/>
                </a:ext>
              </a:extLst>
            </p:cNvPr>
            <p:cNvSpPr/>
            <p:nvPr/>
          </p:nvSpPr>
          <p:spPr>
            <a:xfrm>
              <a:off x="5536876" y="5570539"/>
              <a:ext cx="1468950" cy="457200"/>
            </a:xfrm>
            <a:prstGeom prst="roundRect">
              <a:avLst>
                <a:gd name="adj" fmla="val 9690"/>
              </a:avLst>
            </a:prstGeom>
            <a:solidFill>
              <a:schemeClr val="bg2">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127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Power Bi Integration Utility</a:t>
              </a: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grpSp>
      <p:sp>
        <p:nvSpPr>
          <p:cNvPr id="123" name="Rectangle 122">
            <a:extLst>
              <a:ext uri="{FF2B5EF4-FFF2-40B4-BE49-F238E27FC236}">
                <a16:creationId xmlns:a16="http://schemas.microsoft.com/office/drawing/2014/main" id="{43C41E6A-B0BC-8CF9-616F-479325ABC2AA}"/>
              </a:ext>
            </a:extLst>
          </p:cNvPr>
          <p:cNvSpPr>
            <a:spLocks/>
          </p:cNvSpPr>
          <p:nvPr/>
        </p:nvSpPr>
        <p:spPr>
          <a:xfrm>
            <a:off x="9882456" y="1493560"/>
            <a:ext cx="1818130" cy="632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u="none" strike="noStrike" kern="1200" cap="none" spc="0" normalizeH="0" baseline="0" noProof="0">
                <a:ln>
                  <a:noFill/>
                </a:ln>
                <a:solidFill>
                  <a:srgbClr val="000000"/>
                </a:solidFill>
                <a:effectLst/>
                <a:uLnTx/>
                <a:uFillTx/>
                <a:latin typeface="Calibri" panose="020F0502020204030204" pitchFamily="34" charset="0"/>
                <a:ea typeface="+mn-ea"/>
                <a:cs typeface="+mn-cs"/>
              </a:rPr>
              <a:t>Optimize business processes</a:t>
            </a:r>
          </a:p>
        </p:txBody>
      </p:sp>
      <p:sp>
        <p:nvSpPr>
          <p:cNvPr id="124" name="Rectangle 123">
            <a:extLst>
              <a:ext uri="{FF2B5EF4-FFF2-40B4-BE49-F238E27FC236}">
                <a16:creationId xmlns:a16="http://schemas.microsoft.com/office/drawing/2014/main" id="{42949B77-68BA-F987-150E-11F37BD917CE}"/>
              </a:ext>
            </a:extLst>
          </p:cNvPr>
          <p:cNvSpPr>
            <a:spLocks/>
          </p:cNvSpPr>
          <p:nvPr/>
        </p:nvSpPr>
        <p:spPr>
          <a:xfrm>
            <a:off x="9882456" y="3508981"/>
            <a:ext cx="1617860" cy="5674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u="none" strike="noStrike" kern="1200" cap="none" spc="0" normalizeH="0" baseline="0" noProof="0">
                <a:ln>
                  <a:noFill/>
                </a:ln>
                <a:solidFill>
                  <a:srgbClr val="000000"/>
                </a:solidFill>
                <a:effectLst/>
                <a:uLnTx/>
                <a:uFillTx/>
                <a:latin typeface="Calibri" panose="020F0502020204030204" pitchFamily="34" charset="0"/>
                <a:ea typeface="+mn-ea"/>
                <a:cs typeface="+mn-cs"/>
              </a:rPr>
              <a:t>Cost effective scaling</a:t>
            </a:r>
          </a:p>
        </p:txBody>
      </p:sp>
      <p:sp>
        <p:nvSpPr>
          <p:cNvPr id="125" name="Rectangle 124">
            <a:extLst>
              <a:ext uri="{FF2B5EF4-FFF2-40B4-BE49-F238E27FC236}">
                <a16:creationId xmlns:a16="http://schemas.microsoft.com/office/drawing/2014/main" id="{1D4DCCAC-7B00-0E25-5EF1-4CF8B4889326}"/>
              </a:ext>
            </a:extLst>
          </p:cNvPr>
          <p:cNvSpPr>
            <a:spLocks/>
          </p:cNvSpPr>
          <p:nvPr/>
        </p:nvSpPr>
        <p:spPr>
          <a:xfrm>
            <a:off x="9882456" y="4334673"/>
            <a:ext cx="1234009" cy="632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u="none" strike="noStrike" kern="1200" cap="none" spc="0" normalizeH="0" baseline="0" noProof="0">
                <a:ln>
                  <a:noFill/>
                </a:ln>
                <a:solidFill>
                  <a:srgbClr val="000000"/>
                </a:solidFill>
                <a:effectLst/>
                <a:uLnTx/>
                <a:uFillTx/>
                <a:latin typeface="Calibri" panose="020F0502020204030204" pitchFamily="34" charset="0"/>
                <a:ea typeface="+mn-ea"/>
                <a:cs typeface="+mn-cs"/>
              </a:rPr>
              <a:t>Speed to value</a:t>
            </a:r>
          </a:p>
        </p:txBody>
      </p:sp>
      <p:grpSp>
        <p:nvGrpSpPr>
          <p:cNvPr id="126" name="Group 138">
            <a:extLst>
              <a:ext uri="{FF2B5EF4-FFF2-40B4-BE49-F238E27FC236}">
                <a16:creationId xmlns:a16="http://schemas.microsoft.com/office/drawing/2014/main" id="{F393B68A-8BAE-6211-3DAB-D83C46988233}"/>
              </a:ext>
            </a:extLst>
          </p:cNvPr>
          <p:cNvGrpSpPr>
            <a:grpSpLocks noChangeAspect="1"/>
          </p:cNvGrpSpPr>
          <p:nvPr/>
        </p:nvGrpSpPr>
        <p:grpSpPr bwMode="auto">
          <a:xfrm>
            <a:off x="9185609" y="4477464"/>
            <a:ext cx="411166" cy="410369"/>
            <a:chOff x="3324" y="1646"/>
            <a:chExt cx="1030" cy="1028"/>
          </a:xfrm>
          <a:solidFill>
            <a:schemeClr val="accent3"/>
          </a:solidFill>
        </p:grpSpPr>
        <p:sp>
          <p:nvSpPr>
            <p:cNvPr id="127" name="Freeform 139">
              <a:extLst>
                <a:ext uri="{FF2B5EF4-FFF2-40B4-BE49-F238E27FC236}">
                  <a16:creationId xmlns:a16="http://schemas.microsoft.com/office/drawing/2014/main" id="{1BB65EFD-B745-4F52-9F14-63D6FA71397D}"/>
                </a:ext>
              </a:extLst>
            </p:cNvPr>
            <p:cNvSpPr>
              <a:spLocks noEditPoints="1"/>
            </p:cNvSpPr>
            <p:nvPr/>
          </p:nvSpPr>
          <p:spPr bwMode="auto">
            <a:xfrm>
              <a:off x="3563" y="1883"/>
              <a:ext cx="258" cy="459"/>
            </a:xfrm>
            <a:custGeom>
              <a:avLst/>
              <a:gdLst>
                <a:gd name="T0" fmla="*/ 0 w 108"/>
                <a:gd name="T1" fmla="*/ 116 h 192"/>
                <a:gd name="T2" fmla="*/ 28 w 108"/>
                <a:gd name="T3" fmla="*/ 192 h 192"/>
                <a:gd name="T4" fmla="*/ 108 w 108"/>
                <a:gd name="T5" fmla="*/ 112 h 192"/>
                <a:gd name="T6" fmla="*/ 108 w 108"/>
                <a:gd name="T7" fmla="*/ 0 h 192"/>
                <a:gd name="T8" fmla="*/ 0 w 108"/>
                <a:gd name="T9" fmla="*/ 116 h 192"/>
                <a:gd name="T10" fmla="*/ 92 w 108"/>
                <a:gd name="T11" fmla="*/ 106 h 192"/>
                <a:gd name="T12" fmla="*/ 30 w 108"/>
                <a:gd name="T13" fmla="*/ 168 h 192"/>
                <a:gd name="T14" fmla="*/ 15 w 108"/>
                <a:gd name="T15" fmla="*/ 116 h 192"/>
                <a:gd name="T16" fmla="*/ 92 w 108"/>
                <a:gd name="T17" fmla="*/ 18 h 192"/>
                <a:gd name="T18" fmla="*/ 92 w 108"/>
                <a:gd name="T19" fmla="*/ 10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92">
                  <a:moveTo>
                    <a:pt x="0" y="116"/>
                  </a:moveTo>
                  <a:cubicBezTo>
                    <a:pt x="0" y="145"/>
                    <a:pt x="11" y="171"/>
                    <a:pt x="28" y="192"/>
                  </a:cubicBezTo>
                  <a:cubicBezTo>
                    <a:pt x="108" y="112"/>
                    <a:pt x="108" y="112"/>
                    <a:pt x="108" y="112"/>
                  </a:cubicBezTo>
                  <a:cubicBezTo>
                    <a:pt x="108" y="0"/>
                    <a:pt x="108" y="0"/>
                    <a:pt x="108" y="0"/>
                  </a:cubicBezTo>
                  <a:cubicBezTo>
                    <a:pt x="47" y="4"/>
                    <a:pt x="0" y="54"/>
                    <a:pt x="0" y="116"/>
                  </a:cubicBezTo>
                  <a:close/>
                  <a:moveTo>
                    <a:pt x="92" y="106"/>
                  </a:moveTo>
                  <a:cubicBezTo>
                    <a:pt x="30" y="168"/>
                    <a:pt x="30" y="168"/>
                    <a:pt x="30" y="168"/>
                  </a:cubicBezTo>
                  <a:cubicBezTo>
                    <a:pt x="20" y="152"/>
                    <a:pt x="15" y="134"/>
                    <a:pt x="15" y="116"/>
                  </a:cubicBezTo>
                  <a:cubicBezTo>
                    <a:pt x="15" y="69"/>
                    <a:pt x="48" y="29"/>
                    <a:pt x="92" y="18"/>
                  </a:cubicBezTo>
                  <a:lnTo>
                    <a:pt x="92"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28" name="Freeform 140">
              <a:extLst>
                <a:ext uri="{FF2B5EF4-FFF2-40B4-BE49-F238E27FC236}">
                  <a16:creationId xmlns:a16="http://schemas.microsoft.com/office/drawing/2014/main" id="{51E2CEF5-8596-E993-5AA3-A6588FD0361B}"/>
                </a:ext>
              </a:extLst>
            </p:cNvPr>
            <p:cNvSpPr>
              <a:spLocks noEditPoints="1"/>
            </p:cNvSpPr>
            <p:nvPr/>
          </p:nvSpPr>
          <p:spPr bwMode="auto">
            <a:xfrm>
              <a:off x="3659" y="2179"/>
              <a:ext cx="456" cy="256"/>
            </a:xfrm>
            <a:custGeom>
              <a:avLst/>
              <a:gdLst>
                <a:gd name="T0" fmla="*/ 79 w 191"/>
                <a:gd name="T1" fmla="*/ 0 h 107"/>
                <a:gd name="T2" fmla="*/ 0 w 191"/>
                <a:gd name="T3" fmla="*/ 79 h 107"/>
                <a:gd name="T4" fmla="*/ 76 w 191"/>
                <a:gd name="T5" fmla="*/ 107 h 107"/>
                <a:gd name="T6" fmla="*/ 191 w 191"/>
                <a:gd name="T7" fmla="*/ 0 h 107"/>
                <a:gd name="T8" fmla="*/ 79 w 191"/>
                <a:gd name="T9" fmla="*/ 0 h 107"/>
                <a:gd name="T10" fmla="*/ 76 w 191"/>
                <a:gd name="T11" fmla="*/ 92 h 107"/>
                <a:gd name="T12" fmla="*/ 23 w 191"/>
                <a:gd name="T13" fmla="*/ 77 h 107"/>
                <a:gd name="T14" fmla="*/ 85 w 191"/>
                <a:gd name="T15" fmla="*/ 15 h 107"/>
                <a:gd name="T16" fmla="*/ 173 w 191"/>
                <a:gd name="T17" fmla="*/ 15 h 107"/>
                <a:gd name="T18" fmla="*/ 76 w 191"/>
                <a:gd name="T19" fmla="*/ 9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1" h="107">
                  <a:moveTo>
                    <a:pt x="79" y="0"/>
                  </a:moveTo>
                  <a:cubicBezTo>
                    <a:pt x="0" y="79"/>
                    <a:pt x="0" y="79"/>
                    <a:pt x="0" y="79"/>
                  </a:cubicBezTo>
                  <a:cubicBezTo>
                    <a:pt x="20" y="97"/>
                    <a:pt x="47" y="107"/>
                    <a:pt x="76" y="107"/>
                  </a:cubicBezTo>
                  <a:cubicBezTo>
                    <a:pt x="137" y="107"/>
                    <a:pt x="187" y="60"/>
                    <a:pt x="191" y="0"/>
                  </a:cubicBezTo>
                  <a:lnTo>
                    <a:pt x="79" y="0"/>
                  </a:lnTo>
                  <a:close/>
                  <a:moveTo>
                    <a:pt x="76" y="92"/>
                  </a:moveTo>
                  <a:cubicBezTo>
                    <a:pt x="57" y="92"/>
                    <a:pt x="39" y="87"/>
                    <a:pt x="23" y="77"/>
                  </a:cubicBezTo>
                  <a:cubicBezTo>
                    <a:pt x="85" y="15"/>
                    <a:pt x="85" y="15"/>
                    <a:pt x="85" y="15"/>
                  </a:cubicBezTo>
                  <a:cubicBezTo>
                    <a:pt x="173" y="15"/>
                    <a:pt x="173" y="15"/>
                    <a:pt x="173" y="15"/>
                  </a:cubicBezTo>
                  <a:cubicBezTo>
                    <a:pt x="162" y="59"/>
                    <a:pt x="122" y="92"/>
                    <a:pt x="76"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29" name="Freeform 141">
              <a:extLst>
                <a:ext uri="{FF2B5EF4-FFF2-40B4-BE49-F238E27FC236}">
                  <a16:creationId xmlns:a16="http://schemas.microsoft.com/office/drawing/2014/main" id="{D4DAC3B8-E2AB-23C2-9570-F387C8572D40}"/>
                </a:ext>
              </a:extLst>
            </p:cNvPr>
            <p:cNvSpPr>
              <a:spLocks/>
            </p:cNvSpPr>
            <p:nvPr/>
          </p:nvSpPr>
          <p:spPr bwMode="auto">
            <a:xfrm>
              <a:off x="3859" y="1900"/>
              <a:ext cx="113" cy="129"/>
            </a:xfrm>
            <a:custGeom>
              <a:avLst/>
              <a:gdLst>
                <a:gd name="T0" fmla="*/ 0 w 47"/>
                <a:gd name="T1" fmla="*/ 32 h 54"/>
                <a:gd name="T2" fmla="*/ 0 w 47"/>
                <a:gd name="T3" fmla="*/ 54 h 54"/>
                <a:gd name="T4" fmla="*/ 47 w 47"/>
                <a:gd name="T5" fmla="*/ 7 h 54"/>
                <a:gd name="T6" fmla="*/ 32 w 47"/>
                <a:gd name="T7" fmla="*/ 0 h 54"/>
                <a:gd name="T8" fmla="*/ 0 w 47"/>
                <a:gd name="T9" fmla="*/ 32 h 54"/>
              </a:gdLst>
              <a:ahLst/>
              <a:cxnLst>
                <a:cxn ang="0">
                  <a:pos x="T0" y="T1"/>
                </a:cxn>
                <a:cxn ang="0">
                  <a:pos x="T2" y="T3"/>
                </a:cxn>
                <a:cxn ang="0">
                  <a:pos x="T4" y="T5"/>
                </a:cxn>
                <a:cxn ang="0">
                  <a:pos x="T6" y="T7"/>
                </a:cxn>
                <a:cxn ang="0">
                  <a:pos x="T8" y="T9"/>
                </a:cxn>
              </a:cxnLst>
              <a:rect l="0" t="0" r="r" b="b"/>
              <a:pathLst>
                <a:path w="47" h="54">
                  <a:moveTo>
                    <a:pt x="0" y="32"/>
                  </a:moveTo>
                  <a:cubicBezTo>
                    <a:pt x="0" y="54"/>
                    <a:pt x="0" y="54"/>
                    <a:pt x="0" y="54"/>
                  </a:cubicBezTo>
                  <a:cubicBezTo>
                    <a:pt x="47" y="7"/>
                    <a:pt x="47" y="7"/>
                    <a:pt x="47" y="7"/>
                  </a:cubicBezTo>
                  <a:cubicBezTo>
                    <a:pt x="42" y="4"/>
                    <a:pt x="37" y="2"/>
                    <a:pt x="32" y="0"/>
                  </a:cubicBezTo>
                  <a:lnTo>
                    <a:pt x="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30" name="Freeform 142">
              <a:extLst>
                <a:ext uri="{FF2B5EF4-FFF2-40B4-BE49-F238E27FC236}">
                  <a16:creationId xmlns:a16="http://schemas.microsoft.com/office/drawing/2014/main" id="{C41C4568-3BA5-E74E-109F-601F8EB3B0FD}"/>
                </a:ext>
              </a:extLst>
            </p:cNvPr>
            <p:cNvSpPr>
              <a:spLocks/>
            </p:cNvSpPr>
            <p:nvPr/>
          </p:nvSpPr>
          <p:spPr bwMode="auto">
            <a:xfrm>
              <a:off x="3878" y="1974"/>
              <a:ext cx="189" cy="164"/>
            </a:xfrm>
            <a:custGeom>
              <a:avLst/>
              <a:gdLst>
                <a:gd name="T0" fmla="*/ 79 w 79"/>
                <a:gd name="T1" fmla="*/ 12 h 69"/>
                <a:gd name="T2" fmla="*/ 70 w 79"/>
                <a:gd name="T3" fmla="*/ 0 h 69"/>
                <a:gd name="T4" fmla="*/ 0 w 79"/>
                <a:gd name="T5" fmla="*/ 69 h 69"/>
                <a:gd name="T6" fmla="*/ 22 w 79"/>
                <a:gd name="T7" fmla="*/ 69 h 69"/>
                <a:gd name="T8" fmla="*/ 79 w 79"/>
                <a:gd name="T9" fmla="*/ 12 h 69"/>
              </a:gdLst>
              <a:ahLst/>
              <a:cxnLst>
                <a:cxn ang="0">
                  <a:pos x="T0" y="T1"/>
                </a:cxn>
                <a:cxn ang="0">
                  <a:pos x="T2" y="T3"/>
                </a:cxn>
                <a:cxn ang="0">
                  <a:pos x="T4" y="T5"/>
                </a:cxn>
                <a:cxn ang="0">
                  <a:pos x="T6" y="T7"/>
                </a:cxn>
                <a:cxn ang="0">
                  <a:pos x="T8" y="T9"/>
                </a:cxn>
              </a:cxnLst>
              <a:rect l="0" t="0" r="r" b="b"/>
              <a:pathLst>
                <a:path w="79" h="69">
                  <a:moveTo>
                    <a:pt x="79" y="12"/>
                  </a:moveTo>
                  <a:cubicBezTo>
                    <a:pt x="76" y="8"/>
                    <a:pt x="73" y="4"/>
                    <a:pt x="70" y="0"/>
                  </a:cubicBezTo>
                  <a:cubicBezTo>
                    <a:pt x="0" y="69"/>
                    <a:pt x="0" y="69"/>
                    <a:pt x="0" y="69"/>
                  </a:cubicBezTo>
                  <a:cubicBezTo>
                    <a:pt x="22" y="69"/>
                    <a:pt x="22" y="69"/>
                    <a:pt x="22" y="69"/>
                  </a:cubicBezTo>
                  <a:lnTo>
                    <a:pt x="79"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31" name="Freeform 143">
              <a:extLst>
                <a:ext uri="{FF2B5EF4-FFF2-40B4-BE49-F238E27FC236}">
                  <a16:creationId xmlns:a16="http://schemas.microsoft.com/office/drawing/2014/main" id="{455810FE-718E-102C-9FEA-9B79955BD704}"/>
                </a:ext>
              </a:extLst>
            </p:cNvPr>
            <p:cNvSpPr>
              <a:spLocks/>
            </p:cNvSpPr>
            <p:nvPr/>
          </p:nvSpPr>
          <p:spPr bwMode="auto">
            <a:xfrm>
              <a:off x="3859" y="1931"/>
              <a:ext cx="165" cy="188"/>
            </a:xfrm>
            <a:custGeom>
              <a:avLst/>
              <a:gdLst>
                <a:gd name="T0" fmla="*/ 69 w 69"/>
                <a:gd name="T1" fmla="*/ 10 h 79"/>
                <a:gd name="T2" fmla="*/ 57 w 69"/>
                <a:gd name="T3" fmla="*/ 0 h 79"/>
                <a:gd name="T4" fmla="*/ 0 w 69"/>
                <a:gd name="T5" fmla="*/ 57 h 79"/>
                <a:gd name="T6" fmla="*/ 0 w 69"/>
                <a:gd name="T7" fmla="*/ 79 h 79"/>
                <a:gd name="T8" fmla="*/ 69 w 69"/>
                <a:gd name="T9" fmla="*/ 10 h 79"/>
              </a:gdLst>
              <a:ahLst/>
              <a:cxnLst>
                <a:cxn ang="0">
                  <a:pos x="T0" y="T1"/>
                </a:cxn>
                <a:cxn ang="0">
                  <a:pos x="T2" y="T3"/>
                </a:cxn>
                <a:cxn ang="0">
                  <a:pos x="T4" y="T5"/>
                </a:cxn>
                <a:cxn ang="0">
                  <a:pos x="T6" y="T7"/>
                </a:cxn>
                <a:cxn ang="0">
                  <a:pos x="T8" y="T9"/>
                </a:cxn>
              </a:cxnLst>
              <a:rect l="0" t="0" r="r" b="b"/>
              <a:pathLst>
                <a:path w="69" h="79">
                  <a:moveTo>
                    <a:pt x="69" y="10"/>
                  </a:moveTo>
                  <a:cubicBezTo>
                    <a:pt x="65" y="6"/>
                    <a:pt x="61" y="3"/>
                    <a:pt x="57" y="0"/>
                  </a:cubicBezTo>
                  <a:cubicBezTo>
                    <a:pt x="0" y="57"/>
                    <a:pt x="0" y="57"/>
                    <a:pt x="0" y="57"/>
                  </a:cubicBezTo>
                  <a:cubicBezTo>
                    <a:pt x="0" y="79"/>
                    <a:pt x="0" y="79"/>
                    <a:pt x="0" y="79"/>
                  </a:cubicBezTo>
                  <a:lnTo>
                    <a:pt x="69"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32" name="Freeform 144">
              <a:extLst>
                <a:ext uri="{FF2B5EF4-FFF2-40B4-BE49-F238E27FC236}">
                  <a16:creationId xmlns:a16="http://schemas.microsoft.com/office/drawing/2014/main" id="{F3A9D6F9-EA1C-C89B-08DF-837A94792E02}"/>
                </a:ext>
              </a:extLst>
            </p:cNvPr>
            <p:cNvSpPr>
              <a:spLocks/>
            </p:cNvSpPr>
            <p:nvPr/>
          </p:nvSpPr>
          <p:spPr bwMode="auto">
            <a:xfrm>
              <a:off x="4062" y="2093"/>
              <a:ext cx="53" cy="45"/>
            </a:xfrm>
            <a:custGeom>
              <a:avLst/>
              <a:gdLst>
                <a:gd name="T0" fmla="*/ 0 w 22"/>
                <a:gd name="T1" fmla="*/ 19 h 19"/>
                <a:gd name="T2" fmla="*/ 22 w 22"/>
                <a:gd name="T3" fmla="*/ 19 h 19"/>
                <a:gd name="T4" fmla="*/ 19 w 22"/>
                <a:gd name="T5" fmla="*/ 0 h 19"/>
                <a:gd name="T6" fmla="*/ 0 w 22"/>
                <a:gd name="T7" fmla="*/ 19 h 19"/>
              </a:gdLst>
              <a:ahLst/>
              <a:cxnLst>
                <a:cxn ang="0">
                  <a:pos x="T0" y="T1"/>
                </a:cxn>
                <a:cxn ang="0">
                  <a:pos x="T2" y="T3"/>
                </a:cxn>
                <a:cxn ang="0">
                  <a:pos x="T4" y="T5"/>
                </a:cxn>
                <a:cxn ang="0">
                  <a:pos x="T6" y="T7"/>
                </a:cxn>
              </a:cxnLst>
              <a:rect l="0" t="0" r="r" b="b"/>
              <a:pathLst>
                <a:path w="22" h="19">
                  <a:moveTo>
                    <a:pt x="0" y="19"/>
                  </a:moveTo>
                  <a:cubicBezTo>
                    <a:pt x="22" y="19"/>
                    <a:pt x="22" y="19"/>
                    <a:pt x="22" y="19"/>
                  </a:cubicBezTo>
                  <a:cubicBezTo>
                    <a:pt x="22" y="13"/>
                    <a:pt x="21" y="7"/>
                    <a:pt x="19" y="0"/>
                  </a:cubicBezTo>
                  <a:lnTo>
                    <a:pt x="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33" name="Freeform 145">
              <a:extLst>
                <a:ext uri="{FF2B5EF4-FFF2-40B4-BE49-F238E27FC236}">
                  <a16:creationId xmlns:a16="http://schemas.microsoft.com/office/drawing/2014/main" id="{0BF6FF7E-6840-8E0E-A6F0-57B3B3ADABBD}"/>
                </a:ext>
              </a:extLst>
            </p:cNvPr>
            <p:cNvSpPr>
              <a:spLocks/>
            </p:cNvSpPr>
            <p:nvPr/>
          </p:nvSpPr>
          <p:spPr bwMode="auto">
            <a:xfrm>
              <a:off x="3859" y="1883"/>
              <a:ext cx="46" cy="52"/>
            </a:xfrm>
            <a:custGeom>
              <a:avLst/>
              <a:gdLst>
                <a:gd name="T0" fmla="*/ 19 w 19"/>
                <a:gd name="T1" fmla="*/ 3 h 22"/>
                <a:gd name="T2" fmla="*/ 0 w 19"/>
                <a:gd name="T3" fmla="*/ 0 h 22"/>
                <a:gd name="T4" fmla="*/ 0 w 19"/>
                <a:gd name="T5" fmla="*/ 22 h 22"/>
                <a:gd name="T6" fmla="*/ 19 w 19"/>
                <a:gd name="T7" fmla="*/ 3 h 22"/>
              </a:gdLst>
              <a:ahLst/>
              <a:cxnLst>
                <a:cxn ang="0">
                  <a:pos x="T0" y="T1"/>
                </a:cxn>
                <a:cxn ang="0">
                  <a:pos x="T2" y="T3"/>
                </a:cxn>
                <a:cxn ang="0">
                  <a:pos x="T4" y="T5"/>
                </a:cxn>
                <a:cxn ang="0">
                  <a:pos x="T6" y="T7"/>
                </a:cxn>
              </a:cxnLst>
              <a:rect l="0" t="0" r="r" b="b"/>
              <a:pathLst>
                <a:path w="19" h="22">
                  <a:moveTo>
                    <a:pt x="19" y="3"/>
                  </a:moveTo>
                  <a:cubicBezTo>
                    <a:pt x="13" y="2"/>
                    <a:pt x="6" y="0"/>
                    <a:pt x="0" y="0"/>
                  </a:cubicBezTo>
                  <a:cubicBezTo>
                    <a:pt x="0" y="22"/>
                    <a:pt x="0" y="22"/>
                    <a:pt x="0" y="22"/>
                  </a:cubicBezTo>
                  <a:lnTo>
                    <a:pt x="19"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34" name="Freeform 146">
              <a:extLst>
                <a:ext uri="{FF2B5EF4-FFF2-40B4-BE49-F238E27FC236}">
                  <a16:creationId xmlns:a16="http://schemas.microsoft.com/office/drawing/2014/main" id="{106DF425-9810-75DA-FF9A-5E967AC90449}"/>
                </a:ext>
              </a:extLst>
            </p:cNvPr>
            <p:cNvSpPr>
              <a:spLocks/>
            </p:cNvSpPr>
            <p:nvPr/>
          </p:nvSpPr>
          <p:spPr bwMode="auto">
            <a:xfrm>
              <a:off x="3972" y="2029"/>
              <a:ext cx="126" cy="109"/>
            </a:xfrm>
            <a:custGeom>
              <a:avLst/>
              <a:gdLst>
                <a:gd name="T0" fmla="*/ 53 w 53"/>
                <a:gd name="T1" fmla="*/ 15 h 46"/>
                <a:gd name="T2" fmla="*/ 47 w 53"/>
                <a:gd name="T3" fmla="*/ 0 h 46"/>
                <a:gd name="T4" fmla="*/ 0 w 53"/>
                <a:gd name="T5" fmla="*/ 46 h 46"/>
                <a:gd name="T6" fmla="*/ 22 w 53"/>
                <a:gd name="T7" fmla="*/ 46 h 46"/>
                <a:gd name="T8" fmla="*/ 53 w 53"/>
                <a:gd name="T9" fmla="*/ 15 h 46"/>
              </a:gdLst>
              <a:ahLst/>
              <a:cxnLst>
                <a:cxn ang="0">
                  <a:pos x="T0" y="T1"/>
                </a:cxn>
                <a:cxn ang="0">
                  <a:pos x="T2" y="T3"/>
                </a:cxn>
                <a:cxn ang="0">
                  <a:pos x="T4" y="T5"/>
                </a:cxn>
                <a:cxn ang="0">
                  <a:pos x="T6" y="T7"/>
                </a:cxn>
                <a:cxn ang="0">
                  <a:pos x="T8" y="T9"/>
                </a:cxn>
              </a:cxnLst>
              <a:rect l="0" t="0" r="r" b="b"/>
              <a:pathLst>
                <a:path w="53" h="46">
                  <a:moveTo>
                    <a:pt x="53" y="15"/>
                  </a:moveTo>
                  <a:cubicBezTo>
                    <a:pt x="52" y="9"/>
                    <a:pt x="49" y="4"/>
                    <a:pt x="47" y="0"/>
                  </a:cubicBezTo>
                  <a:cubicBezTo>
                    <a:pt x="0" y="46"/>
                    <a:pt x="0" y="46"/>
                    <a:pt x="0" y="46"/>
                  </a:cubicBezTo>
                  <a:cubicBezTo>
                    <a:pt x="22" y="46"/>
                    <a:pt x="22" y="46"/>
                    <a:pt x="22" y="46"/>
                  </a:cubicBezTo>
                  <a:lnTo>
                    <a:pt x="53"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35" name="Freeform 147">
              <a:extLst>
                <a:ext uri="{FF2B5EF4-FFF2-40B4-BE49-F238E27FC236}">
                  <a16:creationId xmlns:a16="http://schemas.microsoft.com/office/drawing/2014/main" id="{308F3994-FAE7-6C49-2C77-57D15C5F8671}"/>
                </a:ext>
              </a:extLst>
            </p:cNvPr>
            <p:cNvSpPr>
              <a:spLocks noEditPoints="1"/>
            </p:cNvSpPr>
            <p:nvPr/>
          </p:nvSpPr>
          <p:spPr bwMode="auto">
            <a:xfrm>
              <a:off x="3324" y="1646"/>
              <a:ext cx="1030" cy="1028"/>
            </a:xfrm>
            <a:custGeom>
              <a:avLst/>
              <a:gdLst>
                <a:gd name="T0" fmla="*/ 194 w 431"/>
                <a:gd name="T1" fmla="*/ 430 h 430"/>
                <a:gd name="T2" fmla="*/ 158 w 431"/>
                <a:gd name="T3" fmla="*/ 377 h 430"/>
                <a:gd name="T4" fmla="*/ 89 w 431"/>
                <a:gd name="T5" fmla="*/ 390 h 430"/>
                <a:gd name="T6" fmla="*/ 85 w 431"/>
                <a:gd name="T7" fmla="*/ 326 h 430"/>
                <a:gd name="T8" fmla="*/ 18 w 431"/>
                <a:gd name="T9" fmla="*/ 303 h 430"/>
                <a:gd name="T10" fmla="*/ 47 w 431"/>
                <a:gd name="T11" fmla="*/ 246 h 430"/>
                <a:gd name="T12" fmla="*/ 0 w 431"/>
                <a:gd name="T13" fmla="*/ 193 h 430"/>
                <a:gd name="T14" fmla="*/ 54 w 431"/>
                <a:gd name="T15" fmla="*/ 157 h 430"/>
                <a:gd name="T16" fmla="*/ 40 w 431"/>
                <a:gd name="T17" fmla="*/ 88 h 430"/>
                <a:gd name="T18" fmla="*/ 104 w 431"/>
                <a:gd name="T19" fmla="*/ 84 h 430"/>
                <a:gd name="T20" fmla="*/ 127 w 431"/>
                <a:gd name="T21" fmla="*/ 17 h 430"/>
                <a:gd name="T22" fmla="*/ 184 w 431"/>
                <a:gd name="T23" fmla="*/ 46 h 430"/>
                <a:gd name="T24" fmla="*/ 238 w 431"/>
                <a:gd name="T25" fmla="*/ 0 h 430"/>
                <a:gd name="T26" fmla="*/ 273 w 431"/>
                <a:gd name="T27" fmla="*/ 53 h 430"/>
                <a:gd name="T28" fmla="*/ 342 w 431"/>
                <a:gd name="T29" fmla="*/ 39 h 430"/>
                <a:gd name="T30" fmla="*/ 346 w 431"/>
                <a:gd name="T31" fmla="*/ 103 h 430"/>
                <a:gd name="T32" fmla="*/ 413 w 431"/>
                <a:gd name="T33" fmla="*/ 126 h 430"/>
                <a:gd name="T34" fmla="*/ 385 w 431"/>
                <a:gd name="T35" fmla="*/ 183 h 430"/>
                <a:gd name="T36" fmla="*/ 431 w 431"/>
                <a:gd name="T37" fmla="*/ 237 h 430"/>
                <a:gd name="T38" fmla="*/ 378 w 431"/>
                <a:gd name="T39" fmla="*/ 272 h 430"/>
                <a:gd name="T40" fmla="*/ 391 w 431"/>
                <a:gd name="T41" fmla="*/ 341 h 430"/>
                <a:gd name="T42" fmla="*/ 327 w 431"/>
                <a:gd name="T43" fmla="*/ 345 h 430"/>
                <a:gd name="T44" fmla="*/ 304 w 431"/>
                <a:gd name="T45" fmla="*/ 412 h 430"/>
                <a:gd name="T46" fmla="*/ 247 w 431"/>
                <a:gd name="T47" fmla="*/ 384 h 430"/>
                <a:gd name="T48" fmla="*/ 206 w 431"/>
                <a:gd name="T49" fmla="*/ 414 h 430"/>
                <a:gd name="T50" fmla="*/ 234 w 431"/>
                <a:gd name="T51" fmla="*/ 370 h 430"/>
                <a:gd name="T52" fmla="*/ 272 w 431"/>
                <a:gd name="T53" fmla="*/ 360 h 430"/>
                <a:gd name="T54" fmla="*/ 307 w 431"/>
                <a:gd name="T55" fmla="*/ 392 h 430"/>
                <a:gd name="T56" fmla="*/ 309 w 431"/>
                <a:gd name="T57" fmla="*/ 340 h 430"/>
                <a:gd name="T58" fmla="*/ 338 w 431"/>
                <a:gd name="T59" fmla="*/ 312 h 430"/>
                <a:gd name="T60" fmla="*/ 384 w 431"/>
                <a:gd name="T61" fmla="*/ 323 h 430"/>
                <a:gd name="T62" fmla="*/ 359 w 431"/>
                <a:gd name="T63" fmla="*/ 277 h 430"/>
                <a:gd name="T64" fmla="*/ 370 w 431"/>
                <a:gd name="T65" fmla="*/ 238 h 430"/>
                <a:gd name="T66" fmla="*/ 415 w 431"/>
                <a:gd name="T67" fmla="*/ 224 h 430"/>
                <a:gd name="T68" fmla="*/ 371 w 431"/>
                <a:gd name="T69" fmla="*/ 197 h 430"/>
                <a:gd name="T70" fmla="*/ 361 w 431"/>
                <a:gd name="T71" fmla="*/ 158 h 430"/>
                <a:gd name="T72" fmla="*/ 393 w 431"/>
                <a:gd name="T73" fmla="*/ 123 h 430"/>
                <a:gd name="T74" fmla="*/ 341 w 431"/>
                <a:gd name="T75" fmla="*/ 121 h 430"/>
                <a:gd name="T76" fmla="*/ 313 w 431"/>
                <a:gd name="T77" fmla="*/ 93 h 430"/>
                <a:gd name="T78" fmla="*/ 323 w 431"/>
                <a:gd name="T79" fmla="*/ 47 h 430"/>
                <a:gd name="T80" fmla="*/ 277 w 431"/>
                <a:gd name="T81" fmla="*/ 71 h 430"/>
                <a:gd name="T82" fmla="*/ 239 w 431"/>
                <a:gd name="T83" fmla="*/ 60 h 430"/>
                <a:gd name="T84" fmla="*/ 225 w 431"/>
                <a:gd name="T85" fmla="*/ 15 h 430"/>
                <a:gd name="T86" fmla="*/ 197 w 431"/>
                <a:gd name="T87" fmla="*/ 59 h 430"/>
                <a:gd name="T88" fmla="*/ 159 w 431"/>
                <a:gd name="T89" fmla="*/ 69 h 430"/>
                <a:gd name="T90" fmla="*/ 124 w 431"/>
                <a:gd name="T91" fmla="*/ 37 h 430"/>
                <a:gd name="T92" fmla="*/ 122 w 431"/>
                <a:gd name="T93" fmla="*/ 89 h 430"/>
                <a:gd name="T94" fmla="*/ 94 w 431"/>
                <a:gd name="T95" fmla="*/ 117 h 430"/>
                <a:gd name="T96" fmla="*/ 47 w 431"/>
                <a:gd name="T97" fmla="*/ 107 h 430"/>
                <a:gd name="T98" fmla="*/ 72 w 431"/>
                <a:gd name="T99" fmla="*/ 153 h 430"/>
                <a:gd name="T100" fmla="*/ 61 w 431"/>
                <a:gd name="T101" fmla="*/ 191 h 430"/>
                <a:gd name="T102" fmla="*/ 16 w 431"/>
                <a:gd name="T103" fmla="*/ 205 h 430"/>
                <a:gd name="T104" fmla="*/ 60 w 431"/>
                <a:gd name="T105" fmla="*/ 233 h 430"/>
                <a:gd name="T106" fmla="*/ 70 w 431"/>
                <a:gd name="T107" fmla="*/ 272 h 430"/>
                <a:gd name="T108" fmla="*/ 38 w 431"/>
                <a:gd name="T109" fmla="*/ 306 h 430"/>
                <a:gd name="T110" fmla="*/ 90 w 431"/>
                <a:gd name="T111" fmla="*/ 308 h 430"/>
                <a:gd name="T112" fmla="*/ 118 w 431"/>
                <a:gd name="T113" fmla="*/ 337 h 430"/>
                <a:gd name="T114" fmla="*/ 108 w 431"/>
                <a:gd name="T115" fmla="*/ 383 h 430"/>
                <a:gd name="T116" fmla="*/ 154 w 431"/>
                <a:gd name="T117" fmla="*/ 358 h 430"/>
                <a:gd name="T118" fmla="*/ 192 w 431"/>
                <a:gd name="T119" fmla="*/ 369 h 430"/>
                <a:gd name="T120" fmla="*/ 206 w 431"/>
                <a:gd name="T121" fmla="*/ 414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1" h="430">
                  <a:moveTo>
                    <a:pt x="238" y="430"/>
                  </a:moveTo>
                  <a:cubicBezTo>
                    <a:pt x="194" y="430"/>
                    <a:pt x="194" y="430"/>
                    <a:pt x="194" y="430"/>
                  </a:cubicBezTo>
                  <a:cubicBezTo>
                    <a:pt x="184" y="384"/>
                    <a:pt x="184" y="384"/>
                    <a:pt x="184" y="384"/>
                  </a:cubicBezTo>
                  <a:cubicBezTo>
                    <a:pt x="175" y="382"/>
                    <a:pt x="167" y="380"/>
                    <a:pt x="158" y="377"/>
                  </a:cubicBezTo>
                  <a:cubicBezTo>
                    <a:pt x="127" y="412"/>
                    <a:pt x="127" y="412"/>
                    <a:pt x="127" y="412"/>
                  </a:cubicBezTo>
                  <a:cubicBezTo>
                    <a:pt x="89" y="390"/>
                    <a:pt x="89" y="390"/>
                    <a:pt x="89" y="390"/>
                  </a:cubicBezTo>
                  <a:cubicBezTo>
                    <a:pt x="104" y="345"/>
                    <a:pt x="104" y="345"/>
                    <a:pt x="104" y="345"/>
                  </a:cubicBezTo>
                  <a:cubicBezTo>
                    <a:pt x="97" y="339"/>
                    <a:pt x="91" y="333"/>
                    <a:pt x="85" y="326"/>
                  </a:cubicBezTo>
                  <a:cubicBezTo>
                    <a:pt x="40" y="341"/>
                    <a:pt x="40" y="341"/>
                    <a:pt x="40" y="341"/>
                  </a:cubicBezTo>
                  <a:cubicBezTo>
                    <a:pt x="18" y="303"/>
                    <a:pt x="18" y="303"/>
                    <a:pt x="18" y="303"/>
                  </a:cubicBezTo>
                  <a:cubicBezTo>
                    <a:pt x="54" y="272"/>
                    <a:pt x="54" y="272"/>
                    <a:pt x="54" y="272"/>
                  </a:cubicBezTo>
                  <a:cubicBezTo>
                    <a:pt x="51" y="264"/>
                    <a:pt x="48" y="255"/>
                    <a:pt x="47" y="246"/>
                  </a:cubicBezTo>
                  <a:cubicBezTo>
                    <a:pt x="1" y="237"/>
                    <a:pt x="1" y="237"/>
                    <a:pt x="1" y="237"/>
                  </a:cubicBezTo>
                  <a:cubicBezTo>
                    <a:pt x="0" y="193"/>
                    <a:pt x="0" y="193"/>
                    <a:pt x="0" y="193"/>
                  </a:cubicBezTo>
                  <a:cubicBezTo>
                    <a:pt x="47" y="183"/>
                    <a:pt x="47" y="183"/>
                    <a:pt x="47" y="183"/>
                  </a:cubicBezTo>
                  <a:cubicBezTo>
                    <a:pt x="48" y="175"/>
                    <a:pt x="51" y="166"/>
                    <a:pt x="54" y="157"/>
                  </a:cubicBezTo>
                  <a:cubicBezTo>
                    <a:pt x="18" y="126"/>
                    <a:pt x="18" y="126"/>
                    <a:pt x="18" y="126"/>
                  </a:cubicBezTo>
                  <a:cubicBezTo>
                    <a:pt x="40" y="88"/>
                    <a:pt x="40" y="88"/>
                    <a:pt x="40" y="88"/>
                  </a:cubicBezTo>
                  <a:cubicBezTo>
                    <a:pt x="85" y="103"/>
                    <a:pt x="85" y="103"/>
                    <a:pt x="85" y="103"/>
                  </a:cubicBezTo>
                  <a:cubicBezTo>
                    <a:pt x="91" y="96"/>
                    <a:pt x="97" y="90"/>
                    <a:pt x="104" y="84"/>
                  </a:cubicBezTo>
                  <a:cubicBezTo>
                    <a:pt x="89" y="39"/>
                    <a:pt x="89" y="39"/>
                    <a:pt x="89" y="39"/>
                  </a:cubicBezTo>
                  <a:cubicBezTo>
                    <a:pt x="127" y="17"/>
                    <a:pt x="127" y="17"/>
                    <a:pt x="127" y="17"/>
                  </a:cubicBezTo>
                  <a:cubicBezTo>
                    <a:pt x="158" y="53"/>
                    <a:pt x="158" y="53"/>
                    <a:pt x="158" y="53"/>
                  </a:cubicBezTo>
                  <a:cubicBezTo>
                    <a:pt x="167" y="50"/>
                    <a:pt x="175" y="47"/>
                    <a:pt x="184" y="46"/>
                  </a:cubicBezTo>
                  <a:cubicBezTo>
                    <a:pt x="194" y="0"/>
                    <a:pt x="194" y="0"/>
                    <a:pt x="194" y="0"/>
                  </a:cubicBezTo>
                  <a:cubicBezTo>
                    <a:pt x="238" y="0"/>
                    <a:pt x="238" y="0"/>
                    <a:pt x="238" y="0"/>
                  </a:cubicBezTo>
                  <a:cubicBezTo>
                    <a:pt x="247" y="46"/>
                    <a:pt x="247" y="46"/>
                    <a:pt x="247" y="46"/>
                  </a:cubicBezTo>
                  <a:cubicBezTo>
                    <a:pt x="256" y="47"/>
                    <a:pt x="264" y="50"/>
                    <a:pt x="273" y="53"/>
                  </a:cubicBezTo>
                  <a:cubicBezTo>
                    <a:pt x="304" y="17"/>
                    <a:pt x="304" y="17"/>
                    <a:pt x="304" y="17"/>
                  </a:cubicBezTo>
                  <a:cubicBezTo>
                    <a:pt x="342" y="39"/>
                    <a:pt x="342" y="39"/>
                    <a:pt x="342" y="39"/>
                  </a:cubicBezTo>
                  <a:cubicBezTo>
                    <a:pt x="327" y="84"/>
                    <a:pt x="327" y="84"/>
                    <a:pt x="327" y="84"/>
                  </a:cubicBezTo>
                  <a:cubicBezTo>
                    <a:pt x="334" y="90"/>
                    <a:pt x="340" y="96"/>
                    <a:pt x="346" y="103"/>
                  </a:cubicBezTo>
                  <a:cubicBezTo>
                    <a:pt x="391" y="88"/>
                    <a:pt x="391" y="88"/>
                    <a:pt x="391" y="88"/>
                  </a:cubicBezTo>
                  <a:cubicBezTo>
                    <a:pt x="413" y="126"/>
                    <a:pt x="413" y="126"/>
                    <a:pt x="413" y="126"/>
                  </a:cubicBezTo>
                  <a:cubicBezTo>
                    <a:pt x="378" y="157"/>
                    <a:pt x="378" y="157"/>
                    <a:pt x="378" y="157"/>
                  </a:cubicBezTo>
                  <a:cubicBezTo>
                    <a:pt x="381" y="166"/>
                    <a:pt x="383" y="175"/>
                    <a:pt x="385" y="183"/>
                  </a:cubicBezTo>
                  <a:cubicBezTo>
                    <a:pt x="431" y="193"/>
                    <a:pt x="431" y="193"/>
                    <a:pt x="431" y="193"/>
                  </a:cubicBezTo>
                  <a:cubicBezTo>
                    <a:pt x="431" y="237"/>
                    <a:pt x="431" y="237"/>
                    <a:pt x="431" y="237"/>
                  </a:cubicBezTo>
                  <a:cubicBezTo>
                    <a:pt x="385" y="246"/>
                    <a:pt x="385" y="246"/>
                    <a:pt x="385" y="246"/>
                  </a:cubicBezTo>
                  <a:cubicBezTo>
                    <a:pt x="383" y="255"/>
                    <a:pt x="381" y="264"/>
                    <a:pt x="378" y="272"/>
                  </a:cubicBezTo>
                  <a:cubicBezTo>
                    <a:pt x="413" y="303"/>
                    <a:pt x="413" y="303"/>
                    <a:pt x="413" y="303"/>
                  </a:cubicBezTo>
                  <a:cubicBezTo>
                    <a:pt x="391" y="341"/>
                    <a:pt x="391" y="341"/>
                    <a:pt x="391" y="341"/>
                  </a:cubicBezTo>
                  <a:cubicBezTo>
                    <a:pt x="346" y="326"/>
                    <a:pt x="346" y="326"/>
                    <a:pt x="346" y="326"/>
                  </a:cubicBezTo>
                  <a:cubicBezTo>
                    <a:pt x="340" y="333"/>
                    <a:pt x="334" y="340"/>
                    <a:pt x="327" y="345"/>
                  </a:cubicBezTo>
                  <a:cubicBezTo>
                    <a:pt x="342" y="390"/>
                    <a:pt x="342" y="390"/>
                    <a:pt x="342" y="390"/>
                  </a:cubicBezTo>
                  <a:cubicBezTo>
                    <a:pt x="304" y="412"/>
                    <a:pt x="304" y="412"/>
                    <a:pt x="304" y="412"/>
                  </a:cubicBezTo>
                  <a:cubicBezTo>
                    <a:pt x="273" y="377"/>
                    <a:pt x="273" y="377"/>
                    <a:pt x="273" y="377"/>
                  </a:cubicBezTo>
                  <a:cubicBezTo>
                    <a:pt x="264" y="380"/>
                    <a:pt x="256" y="382"/>
                    <a:pt x="247" y="384"/>
                  </a:cubicBezTo>
                  <a:lnTo>
                    <a:pt x="238" y="430"/>
                  </a:lnTo>
                  <a:close/>
                  <a:moveTo>
                    <a:pt x="206" y="414"/>
                  </a:moveTo>
                  <a:cubicBezTo>
                    <a:pt x="225" y="414"/>
                    <a:pt x="225" y="414"/>
                    <a:pt x="225" y="414"/>
                  </a:cubicBezTo>
                  <a:cubicBezTo>
                    <a:pt x="234" y="370"/>
                    <a:pt x="234" y="370"/>
                    <a:pt x="234" y="370"/>
                  </a:cubicBezTo>
                  <a:cubicBezTo>
                    <a:pt x="239" y="369"/>
                    <a:pt x="239" y="369"/>
                    <a:pt x="239" y="369"/>
                  </a:cubicBezTo>
                  <a:cubicBezTo>
                    <a:pt x="250" y="367"/>
                    <a:pt x="262" y="364"/>
                    <a:pt x="272" y="360"/>
                  </a:cubicBezTo>
                  <a:cubicBezTo>
                    <a:pt x="277" y="358"/>
                    <a:pt x="277" y="358"/>
                    <a:pt x="277" y="358"/>
                  </a:cubicBezTo>
                  <a:cubicBezTo>
                    <a:pt x="307" y="392"/>
                    <a:pt x="307" y="392"/>
                    <a:pt x="307" y="392"/>
                  </a:cubicBezTo>
                  <a:cubicBezTo>
                    <a:pt x="323" y="383"/>
                    <a:pt x="323" y="383"/>
                    <a:pt x="323" y="383"/>
                  </a:cubicBezTo>
                  <a:cubicBezTo>
                    <a:pt x="309" y="340"/>
                    <a:pt x="309" y="340"/>
                    <a:pt x="309" y="340"/>
                  </a:cubicBezTo>
                  <a:cubicBezTo>
                    <a:pt x="313" y="337"/>
                    <a:pt x="313" y="337"/>
                    <a:pt x="313" y="337"/>
                  </a:cubicBezTo>
                  <a:cubicBezTo>
                    <a:pt x="322" y="330"/>
                    <a:pt x="330" y="321"/>
                    <a:pt x="338" y="312"/>
                  </a:cubicBezTo>
                  <a:cubicBezTo>
                    <a:pt x="341" y="308"/>
                    <a:pt x="341" y="308"/>
                    <a:pt x="341" y="308"/>
                  </a:cubicBezTo>
                  <a:cubicBezTo>
                    <a:pt x="384" y="323"/>
                    <a:pt x="384" y="323"/>
                    <a:pt x="384" y="323"/>
                  </a:cubicBezTo>
                  <a:cubicBezTo>
                    <a:pt x="393" y="306"/>
                    <a:pt x="393" y="306"/>
                    <a:pt x="393" y="306"/>
                  </a:cubicBezTo>
                  <a:cubicBezTo>
                    <a:pt x="359" y="277"/>
                    <a:pt x="359" y="277"/>
                    <a:pt x="359" y="277"/>
                  </a:cubicBezTo>
                  <a:cubicBezTo>
                    <a:pt x="361" y="272"/>
                    <a:pt x="361" y="272"/>
                    <a:pt x="361" y="272"/>
                  </a:cubicBezTo>
                  <a:cubicBezTo>
                    <a:pt x="365" y="261"/>
                    <a:pt x="368" y="250"/>
                    <a:pt x="370" y="238"/>
                  </a:cubicBezTo>
                  <a:cubicBezTo>
                    <a:pt x="371" y="233"/>
                    <a:pt x="371" y="233"/>
                    <a:pt x="371" y="233"/>
                  </a:cubicBezTo>
                  <a:cubicBezTo>
                    <a:pt x="415" y="224"/>
                    <a:pt x="415" y="224"/>
                    <a:pt x="415" y="224"/>
                  </a:cubicBezTo>
                  <a:cubicBezTo>
                    <a:pt x="415" y="205"/>
                    <a:pt x="415" y="205"/>
                    <a:pt x="415" y="205"/>
                  </a:cubicBezTo>
                  <a:cubicBezTo>
                    <a:pt x="371" y="197"/>
                    <a:pt x="371" y="197"/>
                    <a:pt x="371" y="197"/>
                  </a:cubicBezTo>
                  <a:cubicBezTo>
                    <a:pt x="370" y="191"/>
                    <a:pt x="370" y="191"/>
                    <a:pt x="370" y="191"/>
                  </a:cubicBezTo>
                  <a:cubicBezTo>
                    <a:pt x="368" y="180"/>
                    <a:pt x="365" y="169"/>
                    <a:pt x="361" y="158"/>
                  </a:cubicBezTo>
                  <a:cubicBezTo>
                    <a:pt x="359" y="153"/>
                    <a:pt x="359" y="153"/>
                    <a:pt x="359" y="153"/>
                  </a:cubicBezTo>
                  <a:cubicBezTo>
                    <a:pt x="393" y="123"/>
                    <a:pt x="393" y="123"/>
                    <a:pt x="393" y="123"/>
                  </a:cubicBezTo>
                  <a:cubicBezTo>
                    <a:pt x="384" y="107"/>
                    <a:pt x="384" y="107"/>
                    <a:pt x="384" y="107"/>
                  </a:cubicBezTo>
                  <a:cubicBezTo>
                    <a:pt x="341" y="121"/>
                    <a:pt x="341" y="121"/>
                    <a:pt x="341" y="121"/>
                  </a:cubicBezTo>
                  <a:cubicBezTo>
                    <a:pt x="338" y="117"/>
                    <a:pt x="338" y="117"/>
                    <a:pt x="338" y="117"/>
                  </a:cubicBezTo>
                  <a:cubicBezTo>
                    <a:pt x="330" y="108"/>
                    <a:pt x="322" y="100"/>
                    <a:pt x="313" y="93"/>
                  </a:cubicBezTo>
                  <a:cubicBezTo>
                    <a:pt x="309" y="89"/>
                    <a:pt x="309" y="89"/>
                    <a:pt x="309" y="89"/>
                  </a:cubicBezTo>
                  <a:cubicBezTo>
                    <a:pt x="323" y="47"/>
                    <a:pt x="323" y="47"/>
                    <a:pt x="323" y="47"/>
                  </a:cubicBezTo>
                  <a:cubicBezTo>
                    <a:pt x="307" y="37"/>
                    <a:pt x="307" y="37"/>
                    <a:pt x="307" y="37"/>
                  </a:cubicBezTo>
                  <a:cubicBezTo>
                    <a:pt x="277" y="71"/>
                    <a:pt x="277" y="71"/>
                    <a:pt x="277" y="71"/>
                  </a:cubicBezTo>
                  <a:cubicBezTo>
                    <a:pt x="272" y="69"/>
                    <a:pt x="272" y="69"/>
                    <a:pt x="272" y="69"/>
                  </a:cubicBezTo>
                  <a:cubicBezTo>
                    <a:pt x="262" y="65"/>
                    <a:pt x="250" y="62"/>
                    <a:pt x="239" y="60"/>
                  </a:cubicBezTo>
                  <a:cubicBezTo>
                    <a:pt x="234" y="59"/>
                    <a:pt x="234" y="59"/>
                    <a:pt x="234" y="59"/>
                  </a:cubicBezTo>
                  <a:cubicBezTo>
                    <a:pt x="225" y="15"/>
                    <a:pt x="225" y="15"/>
                    <a:pt x="225" y="15"/>
                  </a:cubicBezTo>
                  <a:cubicBezTo>
                    <a:pt x="206" y="15"/>
                    <a:pt x="206" y="15"/>
                    <a:pt x="206" y="15"/>
                  </a:cubicBezTo>
                  <a:cubicBezTo>
                    <a:pt x="197" y="59"/>
                    <a:pt x="197" y="59"/>
                    <a:pt x="197" y="59"/>
                  </a:cubicBezTo>
                  <a:cubicBezTo>
                    <a:pt x="192" y="60"/>
                    <a:pt x="192" y="60"/>
                    <a:pt x="192" y="60"/>
                  </a:cubicBezTo>
                  <a:cubicBezTo>
                    <a:pt x="181" y="62"/>
                    <a:pt x="170" y="65"/>
                    <a:pt x="159" y="69"/>
                  </a:cubicBezTo>
                  <a:cubicBezTo>
                    <a:pt x="154" y="71"/>
                    <a:pt x="154" y="71"/>
                    <a:pt x="154" y="71"/>
                  </a:cubicBezTo>
                  <a:cubicBezTo>
                    <a:pt x="124" y="37"/>
                    <a:pt x="124" y="37"/>
                    <a:pt x="124" y="37"/>
                  </a:cubicBezTo>
                  <a:cubicBezTo>
                    <a:pt x="108" y="47"/>
                    <a:pt x="108" y="47"/>
                    <a:pt x="108" y="47"/>
                  </a:cubicBezTo>
                  <a:cubicBezTo>
                    <a:pt x="122" y="89"/>
                    <a:pt x="122" y="89"/>
                    <a:pt x="122" y="89"/>
                  </a:cubicBezTo>
                  <a:cubicBezTo>
                    <a:pt x="118" y="93"/>
                    <a:pt x="118" y="93"/>
                    <a:pt x="118" y="93"/>
                  </a:cubicBezTo>
                  <a:cubicBezTo>
                    <a:pt x="109" y="100"/>
                    <a:pt x="101" y="108"/>
                    <a:pt x="94" y="117"/>
                  </a:cubicBezTo>
                  <a:cubicBezTo>
                    <a:pt x="90" y="121"/>
                    <a:pt x="90" y="121"/>
                    <a:pt x="90" y="121"/>
                  </a:cubicBezTo>
                  <a:cubicBezTo>
                    <a:pt x="47" y="107"/>
                    <a:pt x="47" y="107"/>
                    <a:pt x="47" y="107"/>
                  </a:cubicBezTo>
                  <a:cubicBezTo>
                    <a:pt x="38" y="123"/>
                    <a:pt x="38" y="123"/>
                    <a:pt x="38" y="123"/>
                  </a:cubicBezTo>
                  <a:cubicBezTo>
                    <a:pt x="72" y="153"/>
                    <a:pt x="72" y="153"/>
                    <a:pt x="72" y="153"/>
                  </a:cubicBezTo>
                  <a:cubicBezTo>
                    <a:pt x="70" y="158"/>
                    <a:pt x="70" y="158"/>
                    <a:pt x="70" y="158"/>
                  </a:cubicBezTo>
                  <a:cubicBezTo>
                    <a:pt x="66" y="169"/>
                    <a:pt x="63" y="180"/>
                    <a:pt x="61" y="191"/>
                  </a:cubicBezTo>
                  <a:cubicBezTo>
                    <a:pt x="60" y="196"/>
                    <a:pt x="60" y="196"/>
                    <a:pt x="60" y="196"/>
                  </a:cubicBezTo>
                  <a:cubicBezTo>
                    <a:pt x="16" y="205"/>
                    <a:pt x="16" y="205"/>
                    <a:pt x="16" y="205"/>
                  </a:cubicBezTo>
                  <a:cubicBezTo>
                    <a:pt x="16" y="224"/>
                    <a:pt x="16" y="224"/>
                    <a:pt x="16" y="224"/>
                  </a:cubicBezTo>
                  <a:cubicBezTo>
                    <a:pt x="60" y="233"/>
                    <a:pt x="60" y="233"/>
                    <a:pt x="60" y="233"/>
                  </a:cubicBezTo>
                  <a:cubicBezTo>
                    <a:pt x="61" y="238"/>
                    <a:pt x="61" y="238"/>
                    <a:pt x="61" y="238"/>
                  </a:cubicBezTo>
                  <a:cubicBezTo>
                    <a:pt x="63" y="250"/>
                    <a:pt x="66" y="261"/>
                    <a:pt x="70" y="272"/>
                  </a:cubicBezTo>
                  <a:cubicBezTo>
                    <a:pt x="72" y="277"/>
                    <a:pt x="72" y="277"/>
                    <a:pt x="72" y="277"/>
                  </a:cubicBezTo>
                  <a:cubicBezTo>
                    <a:pt x="38" y="306"/>
                    <a:pt x="38" y="306"/>
                    <a:pt x="38" y="306"/>
                  </a:cubicBezTo>
                  <a:cubicBezTo>
                    <a:pt x="47" y="323"/>
                    <a:pt x="47" y="323"/>
                    <a:pt x="47" y="323"/>
                  </a:cubicBezTo>
                  <a:cubicBezTo>
                    <a:pt x="90" y="308"/>
                    <a:pt x="90" y="308"/>
                    <a:pt x="90" y="308"/>
                  </a:cubicBezTo>
                  <a:cubicBezTo>
                    <a:pt x="94" y="312"/>
                    <a:pt x="94" y="312"/>
                    <a:pt x="94" y="312"/>
                  </a:cubicBezTo>
                  <a:cubicBezTo>
                    <a:pt x="101" y="321"/>
                    <a:pt x="109" y="329"/>
                    <a:pt x="118" y="337"/>
                  </a:cubicBezTo>
                  <a:cubicBezTo>
                    <a:pt x="122" y="340"/>
                    <a:pt x="122" y="340"/>
                    <a:pt x="122" y="340"/>
                  </a:cubicBezTo>
                  <a:cubicBezTo>
                    <a:pt x="108" y="383"/>
                    <a:pt x="108" y="383"/>
                    <a:pt x="108" y="383"/>
                  </a:cubicBezTo>
                  <a:cubicBezTo>
                    <a:pt x="124" y="392"/>
                    <a:pt x="124" y="392"/>
                    <a:pt x="124" y="392"/>
                  </a:cubicBezTo>
                  <a:cubicBezTo>
                    <a:pt x="154" y="358"/>
                    <a:pt x="154" y="358"/>
                    <a:pt x="154" y="358"/>
                  </a:cubicBezTo>
                  <a:cubicBezTo>
                    <a:pt x="159" y="360"/>
                    <a:pt x="159" y="360"/>
                    <a:pt x="159" y="360"/>
                  </a:cubicBezTo>
                  <a:cubicBezTo>
                    <a:pt x="170" y="364"/>
                    <a:pt x="181" y="367"/>
                    <a:pt x="192" y="369"/>
                  </a:cubicBezTo>
                  <a:cubicBezTo>
                    <a:pt x="197" y="370"/>
                    <a:pt x="197" y="370"/>
                    <a:pt x="197" y="370"/>
                  </a:cubicBezTo>
                  <a:lnTo>
                    <a:pt x="206" y="4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grpSp>
      <p:sp>
        <p:nvSpPr>
          <p:cNvPr id="136" name="Rectangle 135">
            <a:extLst>
              <a:ext uri="{FF2B5EF4-FFF2-40B4-BE49-F238E27FC236}">
                <a16:creationId xmlns:a16="http://schemas.microsoft.com/office/drawing/2014/main" id="{1F0BD98D-F573-6D1B-7DE6-062874F6AB62}"/>
              </a:ext>
            </a:extLst>
          </p:cNvPr>
          <p:cNvSpPr>
            <a:spLocks/>
          </p:cNvSpPr>
          <p:nvPr/>
        </p:nvSpPr>
        <p:spPr>
          <a:xfrm>
            <a:off x="9882456" y="2506334"/>
            <a:ext cx="1466671" cy="632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u="none" strike="noStrike" kern="1200" cap="none" spc="0" normalizeH="0" baseline="0" noProof="0">
                <a:ln>
                  <a:noFill/>
                </a:ln>
                <a:solidFill>
                  <a:srgbClr val="000000"/>
                </a:solidFill>
                <a:effectLst/>
                <a:uLnTx/>
                <a:uFillTx/>
                <a:latin typeface="Calibri" panose="020F0502020204030204" pitchFamily="34" charset="0"/>
                <a:ea typeface="+mn-ea"/>
                <a:cs typeface="+mn-cs"/>
              </a:rPr>
              <a:t>Ability to test and scale (or fail)</a:t>
            </a:r>
          </a:p>
        </p:txBody>
      </p:sp>
      <p:sp>
        <p:nvSpPr>
          <p:cNvPr id="137" name="Rectangle 136">
            <a:extLst>
              <a:ext uri="{FF2B5EF4-FFF2-40B4-BE49-F238E27FC236}">
                <a16:creationId xmlns:a16="http://schemas.microsoft.com/office/drawing/2014/main" id="{4B0E29A6-4A61-181A-6E41-9D050A898EDE}"/>
              </a:ext>
            </a:extLst>
          </p:cNvPr>
          <p:cNvSpPr>
            <a:spLocks/>
          </p:cNvSpPr>
          <p:nvPr/>
        </p:nvSpPr>
        <p:spPr>
          <a:xfrm>
            <a:off x="9933256" y="5163194"/>
            <a:ext cx="1818129" cy="632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1" i="1"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cxnSp>
        <p:nvCxnSpPr>
          <p:cNvPr id="138" name="Straight Connector 137">
            <a:extLst>
              <a:ext uri="{FF2B5EF4-FFF2-40B4-BE49-F238E27FC236}">
                <a16:creationId xmlns:a16="http://schemas.microsoft.com/office/drawing/2014/main" id="{83A1C332-C617-C934-6AA9-A4CDEF0B3DC5}"/>
              </a:ext>
            </a:extLst>
          </p:cNvPr>
          <p:cNvCxnSpPr>
            <a:cxnSpLocks/>
          </p:cNvCxnSpPr>
          <p:nvPr/>
        </p:nvCxnSpPr>
        <p:spPr>
          <a:xfrm>
            <a:off x="9091907" y="2335587"/>
            <a:ext cx="2651760" cy="0"/>
          </a:xfrm>
          <a:prstGeom prst="line">
            <a:avLst/>
          </a:prstGeom>
          <a:ln w="3175">
            <a:solidFill>
              <a:srgbClr val="BFBFBF"/>
            </a:solidFill>
            <a:prstDash val="soli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99447627-87DD-8052-84B4-F6FF2144C6D1}"/>
              </a:ext>
            </a:extLst>
          </p:cNvPr>
          <p:cNvCxnSpPr>
            <a:cxnSpLocks/>
          </p:cNvCxnSpPr>
          <p:nvPr/>
        </p:nvCxnSpPr>
        <p:spPr>
          <a:xfrm>
            <a:off x="9091907" y="3261769"/>
            <a:ext cx="2651760" cy="0"/>
          </a:xfrm>
          <a:prstGeom prst="line">
            <a:avLst/>
          </a:prstGeom>
          <a:ln w="3175">
            <a:solidFill>
              <a:srgbClr val="BFBFBF"/>
            </a:solidFill>
            <a:prstDash val="soli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CEE39183-FF5D-FA61-13B5-4C760907FBF7}"/>
              </a:ext>
            </a:extLst>
          </p:cNvPr>
          <p:cNvCxnSpPr>
            <a:cxnSpLocks/>
          </p:cNvCxnSpPr>
          <p:nvPr/>
        </p:nvCxnSpPr>
        <p:spPr>
          <a:xfrm>
            <a:off x="9091907" y="4187951"/>
            <a:ext cx="2651760" cy="0"/>
          </a:xfrm>
          <a:prstGeom prst="line">
            <a:avLst/>
          </a:prstGeom>
          <a:ln w="3175">
            <a:solidFill>
              <a:srgbClr val="BFBFBF"/>
            </a:solidFill>
            <a:prstDash val="soli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4ED1ED38-930B-7E64-4789-CC274DD8219F}"/>
              </a:ext>
            </a:extLst>
          </p:cNvPr>
          <p:cNvCxnSpPr>
            <a:cxnSpLocks/>
          </p:cNvCxnSpPr>
          <p:nvPr/>
        </p:nvCxnSpPr>
        <p:spPr>
          <a:xfrm>
            <a:off x="9091907" y="5114133"/>
            <a:ext cx="2651760" cy="0"/>
          </a:xfrm>
          <a:prstGeom prst="line">
            <a:avLst/>
          </a:prstGeom>
          <a:ln w="3175">
            <a:solidFill>
              <a:srgbClr val="BFBFBF"/>
            </a:solidFill>
            <a:prstDash val="solid"/>
          </a:ln>
        </p:spPr>
        <p:style>
          <a:lnRef idx="1">
            <a:schemeClr val="accent1"/>
          </a:lnRef>
          <a:fillRef idx="0">
            <a:schemeClr val="accent1"/>
          </a:fillRef>
          <a:effectRef idx="0">
            <a:schemeClr val="accent1"/>
          </a:effectRef>
          <a:fontRef idx="minor">
            <a:schemeClr val="tx1"/>
          </a:fontRef>
        </p:style>
      </p:cxnSp>
      <p:grpSp>
        <p:nvGrpSpPr>
          <p:cNvPr id="142" name="Group 80">
            <a:extLst>
              <a:ext uri="{FF2B5EF4-FFF2-40B4-BE49-F238E27FC236}">
                <a16:creationId xmlns:a16="http://schemas.microsoft.com/office/drawing/2014/main" id="{A5F097B0-C413-A13D-D125-FC0F44F279EA}"/>
              </a:ext>
            </a:extLst>
          </p:cNvPr>
          <p:cNvGrpSpPr>
            <a:grpSpLocks noChangeAspect="1"/>
          </p:cNvGrpSpPr>
          <p:nvPr/>
        </p:nvGrpSpPr>
        <p:grpSpPr bwMode="auto">
          <a:xfrm>
            <a:off x="9145715" y="1577712"/>
            <a:ext cx="490954" cy="459821"/>
            <a:chOff x="3534" y="1874"/>
            <a:chExt cx="615" cy="576"/>
          </a:xfrm>
          <a:solidFill>
            <a:schemeClr val="accent3"/>
          </a:solidFill>
        </p:grpSpPr>
        <p:sp>
          <p:nvSpPr>
            <p:cNvPr id="143" name="Freeform 81">
              <a:extLst>
                <a:ext uri="{FF2B5EF4-FFF2-40B4-BE49-F238E27FC236}">
                  <a16:creationId xmlns:a16="http://schemas.microsoft.com/office/drawing/2014/main" id="{8F6A1305-1B5E-4E93-01CA-A62CD36D54D3}"/>
                </a:ext>
              </a:extLst>
            </p:cNvPr>
            <p:cNvSpPr>
              <a:spLocks/>
            </p:cNvSpPr>
            <p:nvPr/>
          </p:nvSpPr>
          <p:spPr bwMode="auto">
            <a:xfrm>
              <a:off x="3534" y="1874"/>
              <a:ext cx="615" cy="404"/>
            </a:xfrm>
            <a:custGeom>
              <a:avLst/>
              <a:gdLst>
                <a:gd name="T0" fmla="*/ 208 w 256"/>
                <a:gd name="T1" fmla="*/ 168 h 168"/>
                <a:gd name="T2" fmla="*/ 208 w 256"/>
                <a:gd name="T3" fmla="*/ 160 h 168"/>
                <a:gd name="T4" fmla="*/ 248 w 256"/>
                <a:gd name="T5" fmla="*/ 116 h 168"/>
                <a:gd name="T6" fmla="*/ 212 w 256"/>
                <a:gd name="T7" fmla="*/ 76 h 168"/>
                <a:gd name="T8" fmla="*/ 208 w 256"/>
                <a:gd name="T9" fmla="*/ 76 h 168"/>
                <a:gd name="T10" fmla="*/ 208 w 256"/>
                <a:gd name="T11" fmla="*/ 72 h 168"/>
                <a:gd name="T12" fmla="*/ 176 w 256"/>
                <a:gd name="T13" fmla="*/ 40 h 168"/>
                <a:gd name="T14" fmla="*/ 170 w 256"/>
                <a:gd name="T15" fmla="*/ 40 h 168"/>
                <a:gd name="T16" fmla="*/ 169 w 256"/>
                <a:gd name="T17" fmla="*/ 38 h 168"/>
                <a:gd name="T18" fmla="*/ 116 w 256"/>
                <a:gd name="T19" fmla="*/ 8 h 168"/>
                <a:gd name="T20" fmla="*/ 56 w 256"/>
                <a:gd name="T21" fmla="*/ 68 h 168"/>
                <a:gd name="T22" fmla="*/ 56 w 256"/>
                <a:gd name="T23" fmla="*/ 72 h 168"/>
                <a:gd name="T24" fmla="*/ 52 w 256"/>
                <a:gd name="T25" fmla="*/ 72 h 168"/>
                <a:gd name="T26" fmla="*/ 8 w 256"/>
                <a:gd name="T27" fmla="*/ 116 h 168"/>
                <a:gd name="T28" fmla="*/ 48 w 256"/>
                <a:gd name="T29" fmla="*/ 160 h 168"/>
                <a:gd name="T30" fmla="*/ 48 w 256"/>
                <a:gd name="T31" fmla="*/ 168 h 168"/>
                <a:gd name="T32" fmla="*/ 0 w 256"/>
                <a:gd name="T33" fmla="*/ 116 h 168"/>
                <a:gd name="T34" fmla="*/ 48 w 256"/>
                <a:gd name="T35" fmla="*/ 64 h 168"/>
                <a:gd name="T36" fmla="*/ 116 w 256"/>
                <a:gd name="T37" fmla="*/ 0 h 168"/>
                <a:gd name="T38" fmla="*/ 174 w 256"/>
                <a:gd name="T39" fmla="*/ 32 h 168"/>
                <a:gd name="T40" fmla="*/ 176 w 256"/>
                <a:gd name="T41" fmla="*/ 32 h 168"/>
                <a:gd name="T42" fmla="*/ 216 w 256"/>
                <a:gd name="T43" fmla="*/ 68 h 168"/>
                <a:gd name="T44" fmla="*/ 256 w 256"/>
                <a:gd name="T45" fmla="*/ 116 h 168"/>
                <a:gd name="T46" fmla="*/ 208 w 256"/>
                <a:gd name="T4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6" h="168">
                  <a:moveTo>
                    <a:pt x="208" y="168"/>
                  </a:moveTo>
                  <a:cubicBezTo>
                    <a:pt x="208" y="160"/>
                    <a:pt x="208" y="160"/>
                    <a:pt x="208" y="160"/>
                  </a:cubicBezTo>
                  <a:cubicBezTo>
                    <a:pt x="230" y="158"/>
                    <a:pt x="248" y="139"/>
                    <a:pt x="248" y="116"/>
                  </a:cubicBezTo>
                  <a:cubicBezTo>
                    <a:pt x="248" y="93"/>
                    <a:pt x="233" y="76"/>
                    <a:pt x="212" y="76"/>
                  </a:cubicBezTo>
                  <a:cubicBezTo>
                    <a:pt x="208" y="76"/>
                    <a:pt x="208" y="76"/>
                    <a:pt x="208" y="76"/>
                  </a:cubicBezTo>
                  <a:cubicBezTo>
                    <a:pt x="208" y="72"/>
                    <a:pt x="208" y="72"/>
                    <a:pt x="208" y="72"/>
                  </a:cubicBezTo>
                  <a:cubicBezTo>
                    <a:pt x="208" y="57"/>
                    <a:pt x="200" y="40"/>
                    <a:pt x="176" y="40"/>
                  </a:cubicBezTo>
                  <a:cubicBezTo>
                    <a:pt x="170" y="40"/>
                    <a:pt x="170" y="40"/>
                    <a:pt x="170" y="40"/>
                  </a:cubicBezTo>
                  <a:cubicBezTo>
                    <a:pt x="169" y="38"/>
                    <a:pt x="169" y="38"/>
                    <a:pt x="169" y="38"/>
                  </a:cubicBezTo>
                  <a:cubicBezTo>
                    <a:pt x="158" y="19"/>
                    <a:pt x="138" y="8"/>
                    <a:pt x="116" y="8"/>
                  </a:cubicBezTo>
                  <a:cubicBezTo>
                    <a:pt x="83" y="8"/>
                    <a:pt x="56" y="35"/>
                    <a:pt x="56" y="68"/>
                  </a:cubicBezTo>
                  <a:cubicBezTo>
                    <a:pt x="56" y="72"/>
                    <a:pt x="56" y="72"/>
                    <a:pt x="56" y="72"/>
                  </a:cubicBezTo>
                  <a:cubicBezTo>
                    <a:pt x="52" y="72"/>
                    <a:pt x="52" y="72"/>
                    <a:pt x="52" y="72"/>
                  </a:cubicBezTo>
                  <a:cubicBezTo>
                    <a:pt x="28" y="72"/>
                    <a:pt x="8" y="92"/>
                    <a:pt x="8" y="116"/>
                  </a:cubicBezTo>
                  <a:cubicBezTo>
                    <a:pt x="8" y="139"/>
                    <a:pt x="26" y="158"/>
                    <a:pt x="48" y="160"/>
                  </a:cubicBezTo>
                  <a:cubicBezTo>
                    <a:pt x="48" y="168"/>
                    <a:pt x="48" y="168"/>
                    <a:pt x="48" y="168"/>
                  </a:cubicBezTo>
                  <a:cubicBezTo>
                    <a:pt x="21" y="166"/>
                    <a:pt x="0" y="143"/>
                    <a:pt x="0" y="116"/>
                  </a:cubicBezTo>
                  <a:cubicBezTo>
                    <a:pt x="0" y="89"/>
                    <a:pt x="21" y="66"/>
                    <a:pt x="48" y="64"/>
                  </a:cubicBezTo>
                  <a:cubicBezTo>
                    <a:pt x="50" y="28"/>
                    <a:pt x="80" y="0"/>
                    <a:pt x="116" y="0"/>
                  </a:cubicBezTo>
                  <a:cubicBezTo>
                    <a:pt x="141" y="0"/>
                    <a:pt x="162" y="12"/>
                    <a:pt x="174" y="32"/>
                  </a:cubicBezTo>
                  <a:cubicBezTo>
                    <a:pt x="176" y="32"/>
                    <a:pt x="176" y="32"/>
                    <a:pt x="176" y="32"/>
                  </a:cubicBezTo>
                  <a:cubicBezTo>
                    <a:pt x="199" y="32"/>
                    <a:pt x="214" y="46"/>
                    <a:pt x="216" y="68"/>
                  </a:cubicBezTo>
                  <a:cubicBezTo>
                    <a:pt x="239" y="70"/>
                    <a:pt x="256" y="90"/>
                    <a:pt x="256" y="116"/>
                  </a:cubicBezTo>
                  <a:cubicBezTo>
                    <a:pt x="256" y="143"/>
                    <a:pt x="235" y="166"/>
                    <a:pt x="208"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44" name="Freeform 82">
              <a:extLst>
                <a:ext uri="{FF2B5EF4-FFF2-40B4-BE49-F238E27FC236}">
                  <a16:creationId xmlns:a16="http://schemas.microsoft.com/office/drawing/2014/main" id="{FEADD010-3F85-2B4F-360D-80A6D3ABA727}"/>
                </a:ext>
              </a:extLst>
            </p:cNvPr>
            <p:cNvSpPr>
              <a:spLocks/>
            </p:cNvSpPr>
            <p:nvPr/>
          </p:nvSpPr>
          <p:spPr bwMode="auto">
            <a:xfrm>
              <a:off x="3707" y="1932"/>
              <a:ext cx="105" cy="115"/>
            </a:xfrm>
            <a:custGeom>
              <a:avLst/>
              <a:gdLst>
                <a:gd name="T0" fmla="*/ 8 w 44"/>
                <a:gd name="T1" fmla="*/ 48 h 48"/>
                <a:gd name="T2" fmla="*/ 0 w 44"/>
                <a:gd name="T3" fmla="*/ 48 h 48"/>
                <a:gd name="T4" fmla="*/ 44 w 44"/>
                <a:gd name="T5" fmla="*/ 0 h 48"/>
                <a:gd name="T6" fmla="*/ 44 w 44"/>
                <a:gd name="T7" fmla="*/ 8 h 48"/>
                <a:gd name="T8" fmla="*/ 8 w 44"/>
                <a:gd name="T9" fmla="*/ 48 h 48"/>
              </a:gdLst>
              <a:ahLst/>
              <a:cxnLst>
                <a:cxn ang="0">
                  <a:pos x="T0" y="T1"/>
                </a:cxn>
                <a:cxn ang="0">
                  <a:pos x="T2" y="T3"/>
                </a:cxn>
                <a:cxn ang="0">
                  <a:pos x="T4" y="T5"/>
                </a:cxn>
                <a:cxn ang="0">
                  <a:pos x="T6" y="T7"/>
                </a:cxn>
                <a:cxn ang="0">
                  <a:pos x="T8" y="T9"/>
                </a:cxn>
              </a:cxnLst>
              <a:rect l="0" t="0" r="r" b="b"/>
              <a:pathLst>
                <a:path w="44" h="48">
                  <a:moveTo>
                    <a:pt x="8" y="48"/>
                  </a:moveTo>
                  <a:cubicBezTo>
                    <a:pt x="0" y="48"/>
                    <a:pt x="0" y="48"/>
                    <a:pt x="0" y="48"/>
                  </a:cubicBezTo>
                  <a:cubicBezTo>
                    <a:pt x="0" y="22"/>
                    <a:pt x="21" y="0"/>
                    <a:pt x="44" y="0"/>
                  </a:cubicBezTo>
                  <a:cubicBezTo>
                    <a:pt x="44" y="8"/>
                    <a:pt x="44" y="8"/>
                    <a:pt x="44" y="8"/>
                  </a:cubicBezTo>
                  <a:cubicBezTo>
                    <a:pt x="27" y="8"/>
                    <a:pt x="8" y="25"/>
                    <a:pt x="8"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45" name="Freeform 83">
              <a:extLst>
                <a:ext uri="{FF2B5EF4-FFF2-40B4-BE49-F238E27FC236}">
                  <a16:creationId xmlns:a16="http://schemas.microsoft.com/office/drawing/2014/main" id="{F36AC02D-E033-9E2C-3C44-EF26065DD706}"/>
                </a:ext>
              </a:extLst>
            </p:cNvPr>
            <p:cNvSpPr>
              <a:spLocks noEditPoints="1"/>
            </p:cNvSpPr>
            <p:nvPr/>
          </p:nvSpPr>
          <p:spPr bwMode="auto">
            <a:xfrm>
              <a:off x="3668" y="2105"/>
              <a:ext cx="346" cy="345"/>
            </a:xfrm>
            <a:custGeom>
              <a:avLst/>
              <a:gdLst>
                <a:gd name="T0" fmla="*/ 62 w 144"/>
                <a:gd name="T1" fmla="*/ 143 h 144"/>
                <a:gd name="T2" fmla="*/ 59 w 144"/>
                <a:gd name="T3" fmla="*/ 137 h 144"/>
                <a:gd name="T4" fmla="*/ 48 w 144"/>
                <a:gd name="T5" fmla="*/ 120 h 144"/>
                <a:gd name="T6" fmla="*/ 34 w 144"/>
                <a:gd name="T7" fmla="*/ 131 h 144"/>
                <a:gd name="T8" fmla="*/ 13 w 144"/>
                <a:gd name="T9" fmla="*/ 114 h 144"/>
                <a:gd name="T10" fmla="*/ 15 w 144"/>
                <a:gd name="T11" fmla="*/ 107 h 144"/>
                <a:gd name="T12" fmla="*/ 12 w 144"/>
                <a:gd name="T13" fmla="*/ 84 h 144"/>
                <a:gd name="T14" fmla="*/ 3 w 144"/>
                <a:gd name="T15" fmla="*/ 85 h 144"/>
                <a:gd name="T16" fmla="*/ 0 w 144"/>
                <a:gd name="T17" fmla="*/ 72 h 144"/>
                <a:gd name="T18" fmla="*/ 3 w 144"/>
                <a:gd name="T19" fmla="*/ 59 h 144"/>
                <a:gd name="T20" fmla="*/ 12 w 144"/>
                <a:gd name="T21" fmla="*/ 60 h 144"/>
                <a:gd name="T22" fmla="*/ 15 w 144"/>
                <a:gd name="T23" fmla="*/ 37 h 144"/>
                <a:gd name="T24" fmla="*/ 13 w 144"/>
                <a:gd name="T25" fmla="*/ 30 h 144"/>
                <a:gd name="T26" fmla="*/ 34 w 144"/>
                <a:gd name="T27" fmla="*/ 13 h 144"/>
                <a:gd name="T28" fmla="*/ 48 w 144"/>
                <a:gd name="T29" fmla="*/ 24 h 144"/>
                <a:gd name="T30" fmla="*/ 59 w 144"/>
                <a:gd name="T31" fmla="*/ 7 h 144"/>
                <a:gd name="T32" fmla="*/ 62 w 144"/>
                <a:gd name="T33" fmla="*/ 1 h 144"/>
                <a:gd name="T34" fmla="*/ 85 w 144"/>
                <a:gd name="T35" fmla="*/ 3 h 144"/>
                <a:gd name="T36" fmla="*/ 84 w 144"/>
                <a:gd name="T37" fmla="*/ 12 h 144"/>
                <a:gd name="T38" fmla="*/ 107 w 144"/>
                <a:gd name="T39" fmla="*/ 15 h 144"/>
                <a:gd name="T40" fmla="*/ 114 w 144"/>
                <a:gd name="T41" fmla="*/ 13 h 144"/>
                <a:gd name="T42" fmla="*/ 131 w 144"/>
                <a:gd name="T43" fmla="*/ 34 h 144"/>
                <a:gd name="T44" fmla="*/ 120 w 144"/>
                <a:gd name="T45" fmla="*/ 48 h 144"/>
                <a:gd name="T46" fmla="*/ 137 w 144"/>
                <a:gd name="T47" fmla="*/ 59 h 144"/>
                <a:gd name="T48" fmla="*/ 143 w 144"/>
                <a:gd name="T49" fmla="*/ 62 h 144"/>
                <a:gd name="T50" fmla="*/ 143 w 144"/>
                <a:gd name="T51" fmla="*/ 82 h 144"/>
                <a:gd name="T52" fmla="*/ 137 w 144"/>
                <a:gd name="T53" fmla="*/ 85 h 144"/>
                <a:gd name="T54" fmla="*/ 120 w 144"/>
                <a:gd name="T55" fmla="*/ 96 h 144"/>
                <a:gd name="T56" fmla="*/ 131 w 144"/>
                <a:gd name="T57" fmla="*/ 110 h 144"/>
                <a:gd name="T58" fmla="*/ 114 w 144"/>
                <a:gd name="T59" fmla="*/ 131 h 144"/>
                <a:gd name="T60" fmla="*/ 107 w 144"/>
                <a:gd name="T61" fmla="*/ 129 h 144"/>
                <a:gd name="T62" fmla="*/ 84 w 144"/>
                <a:gd name="T63" fmla="*/ 132 h 144"/>
                <a:gd name="T64" fmla="*/ 85 w 144"/>
                <a:gd name="T65" fmla="*/ 141 h 144"/>
                <a:gd name="T66" fmla="*/ 72 w 144"/>
                <a:gd name="T67" fmla="*/ 144 h 144"/>
                <a:gd name="T68" fmla="*/ 76 w 144"/>
                <a:gd name="T69" fmla="*/ 136 h 144"/>
                <a:gd name="T70" fmla="*/ 96 w 144"/>
                <a:gd name="T71" fmla="*/ 112 h 144"/>
                <a:gd name="T72" fmla="*/ 121 w 144"/>
                <a:gd name="T73" fmla="*/ 113 h 144"/>
                <a:gd name="T74" fmla="*/ 132 w 144"/>
                <a:gd name="T75" fmla="*/ 76 h 144"/>
                <a:gd name="T76" fmla="*/ 136 w 144"/>
                <a:gd name="T77" fmla="*/ 72 h 144"/>
                <a:gd name="T78" fmla="*/ 132 w 144"/>
                <a:gd name="T79" fmla="*/ 68 h 144"/>
                <a:gd name="T80" fmla="*/ 121 w 144"/>
                <a:gd name="T81" fmla="*/ 31 h 144"/>
                <a:gd name="T82" fmla="*/ 96 w 144"/>
                <a:gd name="T83" fmla="*/ 32 h 144"/>
                <a:gd name="T84" fmla="*/ 76 w 144"/>
                <a:gd name="T85" fmla="*/ 8 h 144"/>
                <a:gd name="T86" fmla="*/ 68 w 144"/>
                <a:gd name="T87" fmla="*/ 12 h 144"/>
                <a:gd name="T88" fmla="*/ 31 w 144"/>
                <a:gd name="T89" fmla="*/ 23 h 144"/>
                <a:gd name="T90" fmla="*/ 32 w 144"/>
                <a:gd name="T91" fmla="*/ 48 h 144"/>
                <a:gd name="T92" fmla="*/ 8 w 144"/>
                <a:gd name="T93" fmla="*/ 68 h 144"/>
                <a:gd name="T94" fmla="*/ 8 w 144"/>
                <a:gd name="T95" fmla="*/ 76 h 144"/>
                <a:gd name="T96" fmla="*/ 32 w 144"/>
                <a:gd name="T97" fmla="*/ 96 h 144"/>
                <a:gd name="T98" fmla="*/ 31 w 144"/>
                <a:gd name="T99" fmla="*/ 121 h 144"/>
                <a:gd name="T100" fmla="*/ 68 w 144"/>
                <a:gd name="T101" fmla="*/ 13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4" h="144">
                  <a:moveTo>
                    <a:pt x="72" y="144"/>
                  </a:moveTo>
                  <a:cubicBezTo>
                    <a:pt x="69" y="144"/>
                    <a:pt x="66" y="144"/>
                    <a:pt x="62" y="143"/>
                  </a:cubicBezTo>
                  <a:cubicBezTo>
                    <a:pt x="60" y="143"/>
                    <a:pt x="59" y="142"/>
                    <a:pt x="59" y="141"/>
                  </a:cubicBezTo>
                  <a:cubicBezTo>
                    <a:pt x="58" y="140"/>
                    <a:pt x="58" y="139"/>
                    <a:pt x="59" y="137"/>
                  </a:cubicBezTo>
                  <a:cubicBezTo>
                    <a:pt x="60" y="136"/>
                    <a:pt x="60" y="134"/>
                    <a:pt x="60" y="132"/>
                  </a:cubicBezTo>
                  <a:cubicBezTo>
                    <a:pt x="60" y="125"/>
                    <a:pt x="55" y="120"/>
                    <a:pt x="48" y="120"/>
                  </a:cubicBezTo>
                  <a:cubicBezTo>
                    <a:pt x="43" y="120"/>
                    <a:pt x="38" y="123"/>
                    <a:pt x="37" y="129"/>
                  </a:cubicBezTo>
                  <a:cubicBezTo>
                    <a:pt x="36" y="130"/>
                    <a:pt x="35" y="131"/>
                    <a:pt x="34" y="131"/>
                  </a:cubicBezTo>
                  <a:cubicBezTo>
                    <a:pt x="33" y="132"/>
                    <a:pt x="31" y="131"/>
                    <a:pt x="30" y="131"/>
                  </a:cubicBezTo>
                  <a:cubicBezTo>
                    <a:pt x="24" y="126"/>
                    <a:pt x="18" y="120"/>
                    <a:pt x="13" y="114"/>
                  </a:cubicBezTo>
                  <a:cubicBezTo>
                    <a:pt x="13" y="113"/>
                    <a:pt x="12" y="111"/>
                    <a:pt x="13" y="110"/>
                  </a:cubicBezTo>
                  <a:cubicBezTo>
                    <a:pt x="13" y="109"/>
                    <a:pt x="14" y="108"/>
                    <a:pt x="15" y="107"/>
                  </a:cubicBezTo>
                  <a:cubicBezTo>
                    <a:pt x="21" y="106"/>
                    <a:pt x="24" y="101"/>
                    <a:pt x="24" y="96"/>
                  </a:cubicBezTo>
                  <a:cubicBezTo>
                    <a:pt x="24" y="89"/>
                    <a:pt x="19" y="84"/>
                    <a:pt x="12" y="84"/>
                  </a:cubicBezTo>
                  <a:cubicBezTo>
                    <a:pt x="10" y="84"/>
                    <a:pt x="8" y="84"/>
                    <a:pt x="7" y="85"/>
                  </a:cubicBezTo>
                  <a:cubicBezTo>
                    <a:pt x="5" y="86"/>
                    <a:pt x="4" y="86"/>
                    <a:pt x="3" y="85"/>
                  </a:cubicBezTo>
                  <a:cubicBezTo>
                    <a:pt x="2" y="85"/>
                    <a:pt x="1" y="84"/>
                    <a:pt x="1" y="82"/>
                  </a:cubicBezTo>
                  <a:cubicBezTo>
                    <a:pt x="0" y="78"/>
                    <a:pt x="0" y="75"/>
                    <a:pt x="0" y="72"/>
                  </a:cubicBezTo>
                  <a:cubicBezTo>
                    <a:pt x="0" y="69"/>
                    <a:pt x="0" y="66"/>
                    <a:pt x="1" y="62"/>
                  </a:cubicBezTo>
                  <a:cubicBezTo>
                    <a:pt x="1" y="60"/>
                    <a:pt x="2" y="59"/>
                    <a:pt x="3" y="59"/>
                  </a:cubicBezTo>
                  <a:cubicBezTo>
                    <a:pt x="4" y="58"/>
                    <a:pt x="5" y="58"/>
                    <a:pt x="7" y="59"/>
                  </a:cubicBezTo>
                  <a:cubicBezTo>
                    <a:pt x="8" y="60"/>
                    <a:pt x="10" y="60"/>
                    <a:pt x="12" y="60"/>
                  </a:cubicBezTo>
                  <a:cubicBezTo>
                    <a:pt x="19" y="60"/>
                    <a:pt x="24" y="55"/>
                    <a:pt x="24" y="48"/>
                  </a:cubicBezTo>
                  <a:cubicBezTo>
                    <a:pt x="24" y="43"/>
                    <a:pt x="21" y="38"/>
                    <a:pt x="15" y="37"/>
                  </a:cubicBezTo>
                  <a:cubicBezTo>
                    <a:pt x="14" y="36"/>
                    <a:pt x="13" y="35"/>
                    <a:pt x="13" y="34"/>
                  </a:cubicBezTo>
                  <a:cubicBezTo>
                    <a:pt x="12" y="33"/>
                    <a:pt x="13" y="31"/>
                    <a:pt x="13" y="30"/>
                  </a:cubicBezTo>
                  <a:cubicBezTo>
                    <a:pt x="18" y="24"/>
                    <a:pt x="24" y="18"/>
                    <a:pt x="30" y="13"/>
                  </a:cubicBezTo>
                  <a:cubicBezTo>
                    <a:pt x="31" y="13"/>
                    <a:pt x="33" y="12"/>
                    <a:pt x="34" y="13"/>
                  </a:cubicBezTo>
                  <a:cubicBezTo>
                    <a:pt x="35" y="13"/>
                    <a:pt x="36" y="14"/>
                    <a:pt x="37" y="15"/>
                  </a:cubicBezTo>
                  <a:cubicBezTo>
                    <a:pt x="38" y="21"/>
                    <a:pt x="43" y="24"/>
                    <a:pt x="48" y="24"/>
                  </a:cubicBezTo>
                  <a:cubicBezTo>
                    <a:pt x="55" y="24"/>
                    <a:pt x="60" y="19"/>
                    <a:pt x="60" y="12"/>
                  </a:cubicBezTo>
                  <a:cubicBezTo>
                    <a:pt x="60" y="10"/>
                    <a:pt x="60" y="8"/>
                    <a:pt x="59" y="7"/>
                  </a:cubicBezTo>
                  <a:cubicBezTo>
                    <a:pt x="58" y="5"/>
                    <a:pt x="58" y="4"/>
                    <a:pt x="59" y="3"/>
                  </a:cubicBezTo>
                  <a:cubicBezTo>
                    <a:pt x="59" y="2"/>
                    <a:pt x="60" y="1"/>
                    <a:pt x="62" y="1"/>
                  </a:cubicBezTo>
                  <a:cubicBezTo>
                    <a:pt x="69" y="0"/>
                    <a:pt x="75" y="0"/>
                    <a:pt x="82" y="1"/>
                  </a:cubicBezTo>
                  <a:cubicBezTo>
                    <a:pt x="84" y="1"/>
                    <a:pt x="85" y="2"/>
                    <a:pt x="85" y="3"/>
                  </a:cubicBezTo>
                  <a:cubicBezTo>
                    <a:pt x="86" y="4"/>
                    <a:pt x="86" y="5"/>
                    <a:pt x="85" y="7"/>
                  </a:cubicBezTo>
                  <a:cubicBezTo>
                    <a:pt x="84" y="8"/>
                    <a:pt x="84" y="10"/>
                    <a:pt x="84" y="12"/>
                  </a:cubicBezTo>
                  <a:cubicBezTo>
                    <a:pt x="84" y="19"/>
                    <a:pt x="89" y="24"/>
                    <a:pt x="96" y="24"/>
                  </a:cubicBezTo>
                  <a:cubicBezTo>
                    <a:pt x="101" y="24"/>
                    <a:pt x="106" y="21"/>
                    <a:pt x="107" y="15"/>
                  </a:cubicBezTo>
                  <a:cubicBezTo>
                    <a:pt x="108" y="14"/>
                    <a:pt x="109" y="13"/>
                    <a:pt x="110" y="13"/>
                  </a:cubicBezTo>
                  <a:cubicBezTo>
                    <a:pt x="111" y="12"/>
                    <a:pt x="113" y="13"/>
                    <a:pt x="114" y="13"/>
                  </a:cubicBezTo>
                  <a:cubicBezTo>
                    <a:pt x="120" y="18"/>
                    <a:pt x="126" y="24"/>
                    <a:pt x="131" y="30"/>
                  </a:cubicBezTo>
                  <a:cubicBezTo>
                    <a:pt x="131" y="31"/>
                    <a:pt x="132" y="33"/>
                    <a:pt x="131" y="34"/>
                  </a:cubicBezTo>
                  <a:cubicBezTo>
                    <a:pt x="131" y="35"/>
                    <a:pt x="130" y="36"/>
                    <a:pt x="129" y="37"/>
                  </a:cubicBezTo>
                  <a:cubicBezTo>
                    <a:pt x="123" y="38"/>
                    <a:pt x="120" y="43"/>
                    <a:pt x="120" y="48"/>
                  </a:cubicBezTo>
                  <a:cubicBezTo>
                    <a:pt x="120" y="55"/>
                    <a:pt x="125" y="60"/>
                    <a:pt x="132" y="60"/>
                  </a:cubicBezTo>
                  <a:cubicBezTo>
                    <a:pt x="134" y="60"/>
                    <a:pt x="136" y="60"/>
                    <a:pt x="137" y="59"/>
                  </a:cubicBezTo>
                  <a:cubicBezTo>
                    <a:pt x="139" y="58"/>
                    <a:pt x="140" y="58"/>
                    <a:pt x="141" y="59"/>
                  </a:cubicBezTo>
                  <a:cubicBezTo>
                    <a:pt x="142" y="59"/>
                    <a:pt x="143" y="60"/>
                    <a:pt x="143" y="62"/>
                  </a:cubicBezTo>
                  <a:cubicBezTo>
                    <a:pt x="144" y="66"/>
                    <a:pt x="144" y="69"/>
                    <a:pt x="144" y="72"/>
                  </a:cubicBezTo>
                  <a:cubicBezTo>
                    <a:pt x="144" y="75"/>
                    <a:pt x="144" y="78"/>
                    <a:pt x="143" y="82"/>
                  </a:cubicBezTo>
                  <a:cubicBezTo>
                    <a:pt x="143" y="84"/>
                    <a:pt x="142" y="85"/>
                    <a:pt x="141" y="85"/>
                  </a:cubicBezTo>
                  <a:cubicBezTo>
                    <a:pt x="140" y="86"/>
                    <a:pt x="139" y="86"/>
                    <a:pt x="137" y="85"/>
                  </a:cubicBezTo>
                  <a:cubicBezTo>
                    <a:pt x="136" y="84"/>
                    <a:pt x="134" y="84"/>
                    <a:pt x="132" y="84"/>
                  </a:cubicBezTo>
                  <a:cubicBezTo>
                    <a:pt x="125" y="84"/>
                    <a:pt x="120" y="89"/>
                    <a:pt x="120" y="96"/>
                  </a:cubicBezTo>
                  <a:cubicBezTo>
                    <a:pt x="120" y="101"/>
                    <a:pt x="123" y="106"/>
                    <a:pt x="129" y="107"/>
                  </a:cubicBezTo>
                  <a:cubicBezTo>
                    <a:pt x="130" y="108"/>
                    <a:pt x="131" y="109"/>
                    <a:pt x="131" y="110"/>
                  </a:cubicBezTo>
                  <a:cubicBezTo>
                    <a:pt x="132" y="111"/>
                    <a:pt x="131" y="113"/>
                    <a:pt x="131" y="114"/>
                  </a:cubicBezTo>
                  <a:cubicBezTo>
                    <a:pt x="126" y="120"/>
                    <a:pt x="120" y="126"/>
                    <a:pt x="114" y="131"/>
                  </a:cubicBezTo>
                  <a:cubicBezTo>
                    <a:pt x="113" y="131"/>
                    <a:pt x="111" y="132"/>
                    <a:pt x="110" y="131"/>
                  </a:cubicBezTo>
                  <a:cubicBezTo>
                    <a:pt x="109" y="131"/>
                    <a:pt x="108" y="130"/>
                    <a:pt x="107" y="129"/>
                  </a:cubicBezTo>
                  <a:cubicBezTo>
                    <a:pt x="106" y="123"/>
                    <a:pt x="101" y="120"/>
                    <a:pt x="96" y="120"/>
                  </a:cubicBezTo>
                  <a:cubicBezTo>
                    <a:pt x="89" y="120"/>
                    <a:pt x="84" y="125"/>
                    <a:pt x="84" y="132"/>
                  </a:cubicBezTo>
                  <a:cubicBezTo>
                    <a:pt x="84" y="134"/>
                    <a:pt x="84" y="136"/>
                    <a:pt x="85" y="137"/>
                  </a:cubicBezTo>
                  <a:cubicBezTo>
                    <a:pt x="86" y="139"/>
                    <a:pt x="86" y="140"/>
                    <a:pt x="85" y="141"/>
                  </a:cubicBezTo>
                  <a:cubicBezTo>
                    <a:pt x="85" y="142"/>
                    <a:pt x="84" y="143"/>
                    <a:pt x="82" y="143"/>
                  </a:cubicBezTo>
                  <a:cubicBezTo>
                    <a:pt x="78" y="144"/>
                    <a:pt x="75" y="144"/>
                    <a:pt x="72" y="144"/>
                  </a:cubicBezTo>
                  <a:close/>
                  <a:moveTo>
                    <a:pt x="68" y="136"/>
                  </a:moveTo>
                  <a:cubicBezTo>
                    <a:pt x="71" y="136"/>
                    <a:pt x="73" y="136"/>
                    <a:pt x="76" y="136"/>
                  </a:cubicBezTo>
                  <a:cubicBezTo>
                    <a:pt x="76" y="135"/>
                    <a:pt x="76" y="133"/>
                    <a:pt x="76" y="132"/>
                  </a:cubicBezTo>
                  <a:cubicBezTo>
                    <a:pt x="76" y="121"/>
                    <a:pt x="85" y="112"/>
                    <a:pt x="96" y="112"/>
                  </a:cubicBezTo>
                  <a:cubicBezTo>
                    <a:pt x="103" y="112"/>
                    <a:pt x="109" y="116"/>
                    <a:pt x="113" y="121"/>
                  </a:cubicBezTo>
                  <a:cubicBezTo>
                    <a:pt x="116" y="119"/>
                    <a:pt x="119" y="116"/>
                    <a:pt x="121" y="113"/>
                  </a:cubicBezTo>
                  <a:cubicBezTo>
                    <a:pt x="116" y="109"/>
                    <a:pt x="112" y="103"/>
                    <a:pt x="112" y="96"/>
                  </a:cubicBezTo>
                  <a:cubicBezTo>
                    <a:pt x="112" y="85"/>
                    <a:pt x="121" y="76"/>
                    <a:pt x="132" y="76"/>
                  </a:cubicBezTo>
                  <a:cubicBezTo>
                    <a:pt x="133" y="76"/>
                    <a:pt x="135" y="76"/>
                    <a:pt x="136" y="76"/>
                  </a:cubicBezTo>
                  <a:cubicBezTo>
                    <a:pt x="136" y="75"/>
                    <a:pt x="136" y="73"/>
                    <a:pt x="136" y="72"/>
                  </a:cubicBezTo>
                  <a:cubicBezTo>
                    <a:pt x="136" y="71"/>
                    <a:pt x="136" y="69"/>
                    <a:pt x="136" y="68"/>
                  </a:cubicBezTo>
                  <a:cubicBezTo>
                    <a:pt x="135" y="68"/>
                    <a:pt x="133" y="68"/>
                    <a:pt x="132" y="68"/>
                  </a:cubicBezTo>
                  <a:cubicBezTo>
                    <a:pt x="121" y="68"/>
                    <a:pt x="112" y="59"/>
                    <a:pt x="112" y="48"/>
                  </a:cubicBezTo>
                  <a:cubicBezTo>
                    <a:pt x="112" y="41"/>
                    <a:pt x="116" y="35"/>
                    <a:pt x="121" y="31"/>
                  </a:cubicBezTo>
                  <a:cubicBezTo>
                    <a:pt x="119" y="28"/>
                    <a:pt x="116" y="25"/>
                    <a:pt x="113" y="23"/>
                  </a:cubicBezTo>
                  <a:cubicBezTo>
                    <a:pt x="109" y="28"/>
                    <a:pt x="103" y="32"/>
                    <a:pt x="96" y="32"/>
                  </a:cubicBezTo>
                  <a:cubicBezTo>
                    <a:pt x="85" y="32"/>
                    <a:pt x="76" y="23"/>
                    <a:pt x="76" y="12"/>
                  </a:cubicBezTo>
                  <a:cubicBezTo>
                    <a:pt x="76" y="11"/>
                    <a:pt x="76" y="9"/>
                    <a:pt x="76" y="8"/>
                  </a:cubicBezTo>
                  <a:cubicBezTo>
                    <a:pt x="73" y="8"/>
                    <a:pt x="71" y="8"/>
                    <a:pt x="68" y="8"/>
                  </a:cubicBezTo>
                  <a:cubicBezTo>
                    <a:pt x="68" y="9"/>
                    <a:pt x="68" y="11"/>
                    <a:pt x="68" y="12"/>
                  </a:cubicBezTo>
                  <a:cubicBezTo>
                    <a:pt x="68" y="23"/>
                    <a:pt x="59" y="32"/>
                    <a:pt x="48" y="32"/>
                  </a:cubicBezTo>
                  <a:cubicBezTo>
                    <a:pt x="41" y="32"/>
                    <a:pt x="35" y="28"/>
                    <a:pt x="31" y="23"/>
                  </a:cubicBezTo>
                  <a:cubicBezTo>
                    <a:pt x="28" y="25"/>
                    <a:pt x="25" y="28"/>
                    <a:pt x="23" y="31"/>
                  </a:cubicBezTo>
                  <a:cubicBezTo>
                    <a:pt x="28" y="35"/>
                    <a:pt x="32" y="41"/>
                    <a:pt x="32" y="48"/>
                  </a:cubicBezTo>
                  <a:cubicBezTo>
                    <a:pt x="32" y="59"/>
                    <a:pt x="23" y="68"/>
                    <a:pt x="12" y="68"/>
                  </a:cubicBezTo>
                  <a:cubicBezTo>
                    <a:pt x="11" y="68"/>
                    <a:pt x="9" y="68"/>
                    <a:pt x="8" y="68"/>
                  </a:cubicBezTo>
                  <a:cubicBezTo>
                    <a:pt x="8" y="69"/>
                    <a:pt x="8" y="71"/>
                    <a:pt x="8" y="72"/>
                  </a:cubicBezTo>
                  <a:cubicBezTo>
                    <a:pt x="8" y="73"/>
                    <a:pt x="8" y="75"/>
                    <a:pt x="8" y="76"/>
                  </a:cubicBezTo>
                  <a:cubicBezTo>
                    <a:pt x="9" y="76"/>
                    <a:pt x="11" y="76"/>
                    <a:pt x="12" y="76"/>
                  </a:cubicBezTo>
                  <a:cubicBezTo>
                    <a:pt x="23" y="76"/>
                    <a:pt x="32" y="85"/>
                    <a:pt x="32" y="96"/>
                  </a:cubicBezTo>
                  <a:cubicBezTo>
                    <a:pt x="32" y="103"/>
                    <a:pt x="28" y="109"/>
                    <a:pt x="23" y="113"/>
                  </a:cubicBezTo>
                  <a:cubicBezTo>
                    <a:pt x="25" y="116"/>
                    <a:pt x="28" y="119"/>
                    <a:pt x="31" y="121"/>
                  </a:cubicBezTo>
                  <a:cubicBezTo>
                    <a:pt x="35" y="116"/>
                    <a:pt x="41" y="112"/>
                    <a:pt x="48" y="112"/>
                  </a:cubicBezTo>
                  <a:cubicBezTo>
                    <a:pt x="59" y="112"/>
                    <a:pt x="68" y="121"/>
                    <a:pt x="68" y="132"/>
                  </a:cubicBezTo>
                  <a:cubicBezTo>
                    <a:pt x="68" y="133"/>
                    <a:pt x="68" y="135"/>
                    <a:pt x="68"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46" name="Freeform 84">
              <a:extLst>
                <a:ext uri="{FF2B5EF4-FFF2-40B4-BE49-F238E27FC236}">
                  <a16:creationId xmlns:a16="http://schemas.microsoft.com/office/drawing/2014/main" id="{848E03F8-4782-B81C-090B-52CCAE3DCCD0}"/>
                </a:ext>
              </a:extLst>
            </p:cNvPr>
            <p:cNvSpPr>
              <a:spLocks noEditPoints="1"/>
            </p:cNvSpPr>
            <p:nvPr/>
          </p:nvSpPr>
          <p:spPr bwMode="auto">
            <a:xfrm>
              <a:off x="3803" y="2239"/>
              <a:ext cx="77" cy="77"/>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0" y="24"/>
                    <a:pt x="24" y="20"/>
                    <a:pt x="24" y="16"/>
                  </a:cubicBezTo>
                  <a:cubicBezTo>
                    <a:pt x="24" y="12"/>
                    <a:pt x="20" y="8"/>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47" name="Freeform 85">
              <a:extLst>
                <a:ext uri="{FF2B5EF4-FFF2-40B4-BE49-F238E27FC236}">
                  <a16:creationId xmlns:a16="http://schemas.microsoft.com/office/drawing/2014/main" id="{302CCB0A-24EE-F457-9EB5-CB09850336AF}"/>
                </a:ext>
              </a:extLst>
            </p:cNvPr>
            <p:cNvSpPr>
              <a:spLocks noEditPoints="1"/>
            </p:cNvSpPr>
            <p:nvPr/>
          </p:nvSpPr>
          <p:spPr bwMode="auto">
            <a:xfrm>
              <a:off x="3755" y="2191"/>
              <a:ext cx="173" cy="17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8 h 72"/>
                <a:gd name="T12" fmla="*/ 8 w 72"/>
                <a:gd name="T13" fmla="*/ 36 h 72"/>
                <a:gd name="T14" fmla="*/ 36 w 72"/>
                <a:gd name="T15" fmla="*/ 64 h 72"/>
                <a:gd name="T16" fmla="*/ 64 w 72"/>
                <a:gd name="T17" fmla="*/ 36 h 72"/>
                <a:gd name="T18" fmla="*/ 36 w 72"/>
                <a:gd name="T19"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8"/>
                  </a:moveTo>
                  <a:cubicBezTo>
                    <a:pt x="21" y="8"/>
                    <a:pt x="8" y="21"/>
                    <a:pt x="8" y="36"/>
                  </a:cubicBezTo>
                  <a:cubicBezTo>
                    <a:pt x="8" y="51"/>
                    <a:pt x="21" y="64"/>
                    <a:pt x="36" y="64"/>
                  </a:cubicBezTo>
                  <a:cubicBezTo>
                    <a:pt x="51" y="64"/>
                    <a:pt x="64" y="51"/>
                    <a:pt x="64" y="36"/>
                  </a:cubicBezTo>
                  <a:cubicBezTo>
                    <a:pt x="64" y="21"/>
                    <a:pt x="51" y="8"/>
                    <a:pt x="3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grpSp>
      <p:grpSp>
        <p:nvGrpSpPr>
          <p:cNvPr id="148" name="Group 88">
            <a:extLst>
              <a:ext uri="{FF2B5EF4-FFF2-40B4-BE49-F238E27FC236}">
                <a16:creationId xmlns:a16="http://schemas.microsoft.com/office/drawing/2014/main" id="{145BD5B1-9C6B-C6CF-EAFB-1A2EBC8443B6}"/>
              </a:ext>
            </a:extLst>
          </p:cNvPr>
          <p:cNvGrpSpPr>
            <a:grpSpLocks noChangeAspect="1"/>
          </p:cNvGrpSpPr>
          <p:nvPr/>
        </p:nvGrpSpPr>
        <p:grpSpPr bwMode="auto">
          <a:xfrm>
            <a:off x="9150424" y="2601025"/>
            <a:ext cx="481536" cy="481543"/>
            <a:chOff x="3534" y="1852"/>
            <a:chExt cx="614" cy="614"/>
          </a:xfrm>
          <a:solidFill>
            <a:schemeClr val="accent3"/>
          </a:solidFill>
        </p:grpSpPr>
        <p:sp>
          <p:nvSpPr>
            <p:cNvPr id="149" name="Rectangle 89">
              <a:extLst>
                <a:ext uri="{FF2B5EF4-FFF2-40B4-BE49-F238E27FC236}">
                  <a16:creationId xmlns:a16="http://schemas.microsoft.com/office/drawing/2014/main" id="{1B7886B7-400D-C078-8A90-A4BBB7C2FF84}"/>
                </a:ext>
              </a:extLst>
            </p:cNvPr>
            <p:cNvSpPr>
              <a:spLocks noChangeArrowheads="1"/>
            </p:cNvSpPr>
            <p:nvPr/>
          </p:nvSpPr>
          <p:spPr bwMode="auto">
            <a:xfrm>
              <a:off x="3726" y="2092"/>
              <a:ext cx="19"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50" name="Rectangle 90">
              <a:extLst>
                <a:ext uri="{FF2B5EF4-FFF2-40B4-BE49-F238E27FC236}">
                  <a16:creationId xmlns:a16="http://schemas.microsoft.com/office/drawing/2014/main" id="{012DB05F-618B-0E66-D3DB-1F4853BDB5DA}"/>
                </a:ext>
              </a:extLst>
            </p:cNvPr>
            <p:cNvSpPr>
              <a:spLocks noChangeArrowheads="1"/>
            </p:cNvSpPr>
            <p:nvPr/>
          </p:nvSpPr>
          <p:spPr bwMode="auto">
            <a:xfrm>
              <a:off x="3649" y="2092"/>
              <a:ext cx="19"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51" name="Rectangle 91">
              <a:extLst>
                <a:ext uri="{FF2B5EF4-FFF2-40B4-BE49-F238E27FC236}">
                  <a16:creationId xmlns:a16="http://schemas.microsoft.com/office/drawing/2014/main" id="{D6A8B527-BF94-7A28-B61A-95D08F897059}"/>
                </a:ext>
              </a:extLst>
            </p:cNvPr>
            <p:cNvSpPr>
              <a:spLocks noChangeArrowheads="1"/>
            </p:cNvSpPr>
            <p:nvPr/>
          </p:nvSpPr>
          <p:spPr bwMode="auto">
            <a:xfrm>
              <a:off x="3688" y="2044"/>
              <a:ext cx="1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52" name="Rectangle 92">
              <a:extLst>
                <a:ext uri="{FF2B5EF4-FFF2-40B4-BE49-F238E27FC236}">
                  <a16:creationId xmlns:a16="http://schemas.microsoft.com/office/drawing/2014/main" id="{3D43E0FD-B4B0-4768-64C0-FFACAB63F64F}"/>
                </a:ext>
              </a:extLst>
            </p:cNvPr>
            <p:cNvSpPr>
              <a:spLocks noChangeArrowheads="1"/>
            </p:cNvSpPr>
            <p:nvPr/>
          </p:nvSpPr>
          <p:spPr bwMode="auto">
            <a:xfrm>
              <a:off x="3649" y="2044"/>
              <a:ext cx="1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53" name="Rectangle 93">
              <a:extLst>
                <a:ext uri="{FF2B5EF4-FFF2-40B4-BE49-F238E27FC236}">
                  <a16:creationId xmlns:a16="http://schemas.microsoft.com/office/drawing/2014/main" id="{0DC58AED-F1A9-6FB1-C670-51A3B8A4173A}"/>
                </a:ext>
              </a:extLst>
            </p:cNvPr>
            <p:cNvSpPr>
              <a:spLocks noChangeArrowheads="1"/>
            </p:cNvSpPr>
            <p:nvPr/>
          </p:nvSpPr>
          <p:spPr bwMode="auto">
            <a:xfrm>
              <a:off x="3726" y="2044"/>
              <a:ext cx="1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54" name="Rectangle 94">
              <a:extLst>
                <a:ext uri="{FF2B5EF4-FFF2-40B4-BE49-F238E27FC236}">
                  <a16:creationId xmlns:a16="http://schemas.microsoft.com/office/drawing/2014/main" id="{CCD83D09-BF2B-5EA3-3719-D839053B25E8}"/>
                </a:ext>
              </a:extLst>
            </p:cNvPr>
            <p:cNvSpPr>
              <a:spLocks noChangeArrowheads="1"/>
            </p:cNvSpPr>
            <p:nvPr/>
          </p:nvSpPr>
          <p:spPr bwMode="auto">
            <a:xfrm>
              <a:off x="3630" y="2120"/>
              <a:ext cx="134"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55" name="Freeform 95">
              <a:extLst>
                <a:ext uri="{FF2B5EF4-FFF2-40B4-BE49-F238E27FC236}">
                  <a16:creationId xmlns:a16="http://schemas.microsoft.com/office/drawing/2014/main" id="{C6EA1567-0FA6-6FFC-AB3E-947E16775315}"/>
                </a:ext>
              </a:extLst>
            </p:cNvPr>
            <p:cNvSpPr>
              <a:spLocks noEditPoints="1"/>
            </p:cNvSpPr>
            <p:nvPr/>
          </p:nvSpPr>
          <p:spPr bwMode="auto">
            <a:xfrm>
              <a:off x="3534" y="1852"/>
              <a:ext cx="326" cy="249"/>
            </a:xfrm>
            <a:custGeom>
              <a:avLst/>
              <a:gdLst>
                <a:gd name="T0" fmla="*/ 128 w 136"/>
                <a:gd name="T1" fmla="*/ 104 h 104"/>
                <a:gd name="T2" fmla="*/ 8 w 136"/>
                <a:gd name="T3" fmla="*/ 104 h 104"/>
                <a:gd name="T4" fmla="*/ 0 w 136"/>
                <a:gd name="T5" fmla="*/ 96 h 104"/>
                <a:gd name="T6" fmla="*/ 0 w 136"/>
                <a:gd name="T7" fmla="*/ 8 h 104"/>
                <a:gd name="T8" fmla="*/ 8 w 136"/>
                <a:gd name="T9" fmla="*/ 0 h 104"/>
                <a:gd name="T10" fmla="*/ 128 w 136"/>
                <a:gd name="T11" fmla="*/ 0 h 104"/>
                <a:gd name="T12" fmla="*/ 136 w 136"/>
                <a:gd name="T13" fmla="*/ 8 h 104"/>
                <a:gd name="T14" fmla="*/ 136 w 136"/>
                <a:gd name="T15" fmla="*/ 96 h 104"/>
                <a:gd name="T16" fmla="*/ 128 w 136"/>
                <a:gd name="T17" fmla="*/ 104 h 104"/>
                <a:gd name="T18" fmla="*/ 8 w 136"/>
                <a:gd name="T19" fmla="*/ 8 h 104"/>
                <a:gd name="T20" fmla="*/ 8 w 136"/>
                <a:gd name="T21" fmla="*/ 96 h 104"/>
                <a:gd name="T22" fmla="*/ 128 w 136"/>
                <a:gd name="T23" fmla="*/ 96 h 104"/>
                <a:gd name="T24" fmla="*/ 128 w 136"/>
                <a:gd name="T25" fmla="*/ 8 h 104"/>
                <a:gd name="T26" fmla="*/ 8 w 136"/>
                <a:gd name="T2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 h="104">
                  <a:moveTo>
                    <a:pt x="128" y="104"/>
                  </a:moveTo>
                  <a:cubicBezTo>
                    <a:pt x="8" y="104"/>
                    <a:pt x="8" y="104"/>
                    <a:pt x="8" y="104"/>
                  </a:cubicBezTo>
                  <a:cubicBezTo>
                    <a:pt x="4" y="104"/>
                    <a:pt x="0" y="100"/>
                    <a:pt x="0" y="96"/>
                  </a:cubicBezTo>
                  <a:cubicBezTo>
                    <a:pt x="0" y="8"/>
                    <a:pt x="0" y="8"/>
                    <a:pt x="0" y="8"/>
                  </a:cubicBezTo>
                  <a:cubicBezTo>
                    <a:pt x="0" y="4"/>
                    <a:pt x="4" y="0"/>
                    <a:pt x="8" y="0"/>
                  </a:cubicBezTo>
                  <a:cubicBezTo>
                    <a:pt x="128" y="0"/>
                    <a:pt x="128" y="0"/>
                    <a:pt x="128" y="0"/>
                  </a:cubicBezTo>
                  <a:cubicBezTo>
                    <a:pt x="132" y="0"/>
                    <a:pt x="136" y="4"/>
                    <a:pt x="136" y="8"/>
                  </a:cubicBezTo>
                  <a:cubicBezTo>
                    <a:pt x="136" y="96"/>
                    <a:pt x="136" y="96"/>
                    <a:pt x="136" y="96"/>
                  </a:cubicBezTo>
                  <a:cubicBezTo>
                    <a:pt x="136" y="100"/>
                    <a:pt x="132" y="104"/>
                    <a:pt x="128" y="104"/>
                  </a:cubicBezTo>
                  <a:close/>
                  <a:moveTo>
                    <a:pt x="8" y="8"/>
                  </a:moveTo>
                  <a:cubicBezTo>
                    <a:pt x="8" y="96"/>
                    <a:pt x="8" y="96"/>
                    <a:pt x="8" y="96"/>
                  </a:cubicBezTo>
                  <a:cubicBezTo>
                    <a:pt x="128" y="96"/>
                    <a:pt x="128" y="96"/>
                    <a:pt x="128" y="96"/>
                  </a:cubicBezTo>
                  <a:cubicBezTo>
                    <a:pt x="128" y="8"/>
                    <a:pt x="128" y="8"/>
                    <a:pt x="128" y="8"/>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56" name="Freeform 96">
              <a:extLst>
                <a:ext uri="{FF2B5EF4-FFF2-40B4-BE49-F238E27FC236}">
                  <a16:creationId xmlns:a16="http://schemas.microsoft.com/office/drawing/2014/main" id="{FDBFAF9D-EFE1-C3AE-AB94-BE9CD16CE9D6}"/>
                </a:ext>
              </a:extLst>
            </p:cNvPr>
            <p:cNvSpPr>
              <a:spLocks/>
            </p:cNvSpPr>
            <p:nvPr/>
          </p:nvSpPr>
          <p:spPr bwMode="auto">
            <a:xfrm>
              <a:off x="3572" y="1890"/>
              <a:ext cx="250" cy="173"/>
            </a:xfrm>
            <a:custGeom>
              <a:avLst/>
              <a:gdLst>
                <a:gd name="T0" fmla="*/ 250 w 250"/>
                <a:gd name="T1" fmla="*/ 173 h 173"/>
                <a:gd name="T2" fmla="*/ 192 w 250"/>
                <a:gd name="T3" fmla="*/ 173 h 173"/>
                <a:gd name="T4" fmla="*/ 192 w 250"/>
                <a:gd name="T5" fmla="*/ 154 h 173"/>
                <a:gd name="T6" fmla="*/ 231 w 250"/>
                <a:gd name="T7" fmla="*/ 154 h 173"/>
                <a:gd name="T8" fmla="*/ 231 w 250"/>
                <a:gd name="T9" fmla="*/ 19 h 173"/>
                <a:gd name="T10" fmla="*/ 20 w 250"/>
                <a:gd name="T11" fmla="*/ 19 h 173"/>
                <a:gd name="T12" fmla="*/ 20 w 250"/>
                <a:gd name="T13" fmla="*/ 154 h 173"/>
                <a:gd name="T14" fmla="*/ 58 w 250"/>
                <a:gd name="T15" fmla="*/ 154 h 173"/>
                <a:gd name="T16" fmla="*/ 58 w 250"/>
                <a:gd name="T17" fmla="*/ 173 h 173"/>
                <a:gd name="T18" fmla="*/ 0 w 250"/>
                <a:gd name="T19" fmla="*/ 173 h 173"/>
                <a:gd name="T20" fmla="*/ 0 w 250"/>
                <a:gd name="T21" fmla="*/ 0 h 173"/>
                <a:gd name="T22" fmla="*/ 250 w 250"/>
                <a:gd name="T23" fmla="*/ 0 h 173"/>
                <a:gd name="T24" fmla="*/ 250 w 250"/>
                <a:gd name="T25"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0" h="173">
                  <a:moveTo>
                    <a:pt x="250" y="173"/>
                  </a:moveTo>
                  <a:lnTo>
                    <a:pt x="192" y="173"/>
                  </a:lnTo>
                  <a:lnTo>
                    <a:pt x="192" y="154"/>
                  </a:lnTo>
                  <a:lnTo>
                    <a:pt x="231" y="154"/>
                  </a:lnTo>
                  <a:lnTo>
                    <a:pt x="231" y="19"/>
                  </a:lnTo>
                  <a:lnTo>
                    <a:pt x="20" y="19"/>
                  </a:lnTo>
                  <a:lnTo>
                    <a:pt x="20" y="154"/>
                  </a:lnTo>
                  <a:lnTo>
                    <a:pt x="58" y="154"/>
                  </a:lnTo>
                  <a:lnTo>
                    <a:pt x="58" y="173"/>
                  </a:lnTo>
                  <a:lnTo>
                    <a:pt x="0" y="173"/>
                  </a:lnTo>
                  <a:lnTo>
                    <a:pt x="0" y="0"/>
                  </a:lnTo>
                  <a:lnTo>
                    <a:pt x="250" y="0"/>
                  </a:lnTo>
                  <a:lnTo>
                    <a:pt x="250" y="1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57" name="Rectangle 97">
              <a:extLst>
                <a:ext uri="{FF2B5EF4-FFF2-40B4-BE49-F238E27FC236}">
                  <a16:creationId xmlns:a16="http://schemas.microsoft.com/office/drawing/2014/main" id="{61F23069-EA8E-6D8D-210A-CEA4F1FEB369}"/>
                </a:ext>
              </a:extLst>
            </p:cNvPr>
            <p:cNvSpPr>
              <a:spLocks noChangeArrowheads="1"/>
            </p:cNvSpPr>
            <p:nvPr/>
          </p:nvSpPr>
          <p:spPr bwMode="auto">
            <a:xfrm>
              <a:off x="4014" y="2418"/>
              <a:ext cx="19"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58" name="Rectangle 98">
              <a:extLst>
                <a:ext uri="{FF2B5EF4-FFF2-40B4-BE49-F238E27FC236}">
                  <a16:creationId xmlns:a16="http://schemas.microsoft.com/office/drawing/2014/main" id="{E036786A-3612-3EBB-1943-D71FE7FCF712}"/>
                </a:ext>
              </a:extLst>
            </p:cNvPr>
            <p:cNvSpPr>
              <a:spLocks noChangeArrowheads="1"/>
            </p:cNvSpPr>
            <p:nvPr/>
          </p:nvSpPr>
          <p:spPr bwMode="auto">
            <a:xfrm>
              <a:off x="3937" y="2418"/>
              <a:ext cx="19"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59" name="Rectangle 99">
              <a:extLst>
                <a:ext uri="{FF2B5EF4-FFF2-40B4-BE49-F238E27FC236}">
                  <a16:creationId xmlns:a16="http://schemas.microsoft.com/office/drawing/2014/main" id="{A36CCEE9-71C3-DFDA-CE95-BFBCAEF2D124}"/>
                </a:ext>
              </a:extLst>
            </p:cNvPr>
            <p:cNvSpPr>
              <a:spLocks noChangeArrowheads="1"/>
            </p:cNvSpPr>
            <p:nvPr/>
          </p:nvSpPr>
          <p:spPr bwMode="auto">
            <a:xfrm>
              <a:off x="3976" y="2370"/>
              <a:ext cx="1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60" name="Rectangle 100">
              <a:extLst>
                <a:ext uri="{FF2B5EF4-FFF2-40B4-BE49-F238E27FC236}">
                  <a16:creationId xmlns:a16="http://schemas.microsoft.com/office/drawing/2014/main" id="{3397D613-8A93-658F-DF65-A3E72EC073E7}"/>
                </a:ext>
              </a:extLst>
            </p:cNvPr>
            <p:cNvSpPr>
              <a:spLocks noChangeArrowheads="1"/>
            </p:cNvSpPr>
            <p:nvPr/>
          </p:nvSpPr>
          <p:spPr bwMode="auto">
            <a:xfrm>
              <a:off x="3937" y="2370"/>
              <a:ext cx="1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61" name="Rectangle 101">
              <a:extLst>
                <a:ext uri="{FF2B5EF4-FFF2-40B4-BE49-F238E27FC236}">
                  <a16:creationId xmlns:a16="http://schemas.microsoft.com/office/drawing/2014/main" id="{87DD7FCE-74AE-B446-64F9-301560C6C090}"/>
                </a:ext>
              </a:extLst>
            </p:cNvPr>
            <p:cNvSpPr>
              <a:spLocks noChangeArrowheads="1"/>
            </p:cNvSpPr>
            <p:nvPr/>
          </p:nvSpPr>
          <p:spPr bwMode="auto">
            <a:xfrm>
              <a:off x="4014" y="2370"/>
              <a:ext cx="1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62" name="Rectangle 102">
              <a:extLst>
                <a:ext uri="{FF2B5EF4-FFF2-40B4-BE49-F238E27FC236}">
                  <a16:creationId xmlns:a16="http://schemas.microsoft.com/office/drawing/2014/main" id="{2DFDA3F7-2648-F3D8-7C64-09D0F2BE5DAB}"/>
                </a:ext>
              </a:extLst>
            </p:cNvPr>
            <p:cNvSpPr>
              <a:spLocks noChangeArrowheads="1"/>
            </p:cNvSpPr>
            <p:nvPr/>
          </p:nvSpPr>
          <p:spPr bwMode="auto">
            <a:xfrm>
              <a:off x="3918" y="2447"/>
              <a:ext cx="134"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63" name="Freeform 103">
              <a:extLst>
                <a:ext uri="{FF2B5EF4-FFF2-40B4-BE49-F238E27FC236}">
                  <a16:creationId xmlns:a16="http://schemas.microsoft.com/office/drawing/2014/main" id="{9F8D974A-77C6-2E57-13B4-37103A4B83C3}"/>
                </a:ext>
              </a:extLst>
            </p:cNvPr>
            <p:cNvSpPr>
              <a:spLocks noEditPoints="1"/>
            </p:cNvSpPr>
            <p:nvPr/>
          </p:nvSpPr>
          <p:spPr bwMode="auto">
            <a:xfrm>
              <a:off x="3822" y="2178"/>
              <a:ext cx="326" cy="250"/>
            </a:xfrm>
            <a:custGeom>
              <a:avLst/>
              <a:gdLst>
                <a:gd name="T0" fmla="*/ 128 w 136"/>
                <a:gd name="T1" fmla="*/ 104 h 104"/>
                <a:gd name="T2" fmla="*/ 8 w 136"/>
                <a:gd name="T3" fmla="*/ 104 h 104"/>
                <a:gd name="T4" fmla="*/ 0 w 136"/>
                <a:gd name="T5" fmla="*/ 96 h 104"/>
                <a:gd name="T6" fmla="*/ 0 w 136"/>
                <a:gd name="T7" fmla="*/ 8 h 104"/>
                <a:gd name="T8" fmla="*/ 8 w 136"/>
                <a:gd name="T9" fmla="*/ 0 h 104"/>
                <a:gd name="T10" fmla="*/ 128 w 136"/>
                <a:gd name="T11" fmla="*/ 0 h 104"/>
                <a:gd name="T12" fmla="*/ 136 w 136"/>
                <a:gd name="T13" fmla="*/ 8 h 104"/>
                <a:gd name="T14" fmla="*/ 136 w 136"/>
                <a:gd name="T15" fmla="*/ 96 h 104"/>
                <a:gd name="T16" fmla="*/ 128 w 136"/>
                <a:gd name="T17" fmla="*/ 104 h 104"/>
                <a:gd name="T18" fmla="*/ 8 w 136"/>
                <a:gd name="T19" fmla="*/ 8 h 104"/>
                <a:gd name="T20" fmla="*/ 8 w 136"/>
                <a:gd name="T21" fmla="*/ 96 h 104"/>
                <a:gd name="T22" fmla="*/ 128 w 136"/>
                <a:gd name="T23" fmla="*/ 96 h 104"/>
                <a:gd name="T24" fmla="*/ 128 w 136"/>
                <a:gd name="T25" fmla="*/ 8 h 104"/>
                <a:gd name="T26" fmla="*/ 8 w 136"/>
                <a:gd name="T2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 h="104">
                  <a:moveTo>
                    <a:pt x="128" y="104"/>
                  </a:moveTo>
                  <a:cubicBezTo>
                    <a:pt x="8" y="104"/>
                    <a:pt x="8" y="104"/>
                    <a:pt x="8" y="104"/>
                  </a:cubicBezTo>
                  <a:cubicBezTo>
                    <a:pt x="4" y="104"/>
                    <a:pt x="0" y="100"/>
                    <a:pt x="0" y="96"/>
                  </a:cubicBezTo>
                  <a:cubicBezTo>
                    <a:pt x="0" y="8"/>
                    <a:pt x="0" y="8"/>
                    <a:pt x="0" y="8"/>
                  </a:cubicBezTo>
                  <a:cubicBezTo>
                    <a:pt x="0" y="4"/>
                    <a:pt x="4" y="0"/>
                    <a:pt x="8" y="0"/>
                  </a:cubicBezTo>
                  <a:cubicBezTo>
                    <a:pt x="128" y="0"/>
                    <a:pt x="128" y="0"/>
                    <a:pt x="128" y="0"/>
                  </a:cubicBezTo>
                  <a:cubicBezTo>
                    <a:pt x="132" y="0"/>
                    <a:pt x="136" y="4"/>
                    <a:pt x="136" y="8"/>
                  </a:cubicBezTo>
                  <a:cubicBezTo>
                    <a:pt x="136" y="96"/>
                    <a:pt x="136" y="96"/>
                    <a:pt x="136" y="96"/>
                  </a:cubicBezTo>
                  <a:cubicBezTo>
                    <a:pt x="136" y="100"/>
                    <a:pt x="132" y="104"/>
                    <a:pt x="128" y="104"/>
                  </a:cubicBezTo>
                  <a:close/>
                  <a:moveTo>
                    <a:pt x="8" y="8"/>
                  </a:moveTo>
                  <a:cubicBezTo>
                    <a:pt x="8" y="96"/>
                    <a:pt x="8" y="96"/>
                    <a:pt x="8" y="96"/>
                  </a:cubicBezTo>
                  <a:cubicBezTo>
                    <a:pt x="128" y="96"/>
                    <a:pt x="128" y="96"/>
                    <a:pt x="128" y="96"/>
                  </a:cubicBezTo>
                  <a:cubicBezTo>
                    <a:pt x="128" y="8"/>
                    <a:pt x="128" y="8"/>
                    <a:pt x="128" y="8"/>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64" name="Freeform 104">
              <a:extLst>
                <a:ext uri="{FF2B5EF4-FFF2-40B4-BE49-F238E27FC236}">
                  <a16:creationId xmlns:a16="http://schemas.microsoft.com/office/drawing/2014/main" id="{EDB6E6E4-1A59-1577-7C83-2C094499BB74}"/>
                </a:ext>
              </a:extLst>
            </p:cNvPr>
            <p:cNvSpPr>
              <a:spLocks/>
            </p:cNvSpPr>
            <p:nvPr/>
          </p:nvSpPr>
          <p:spPr bwMode="auto">
            <a:xfrm>
              <a:off x="3860" y="2216"/>
              <a:ext cx="250" cy="173"/>
            </a:xfrm>
            <a:custGeom>
              <a:avLst/>
              <a:gdLst>
                <a:gd name="T0" fmla="*/ 250 w 250"/>
                <a:gd name="T1" fmla="*/ 173 h 173"/>
                <a:gd name="T2" fmla="*/ 192 w 250"/>
                <a:gd name="T3" fmla="*/ 173 h 173"/>
                <a:gd name="T4" fmla="*/ 192 w 250"/>
                <a:gd name="T5" fmla="*/ 154 h 173"/>
                <a:gd name="T6" fmla="*/ 231 w 250"/>
                <a:gd name="T7" fmla="*/ 154 h 173"/>
                <a:gd name="T8" fmla="*/ 231 w 250"/>
                <a:gd name="T9" fmla="*/ 20 h 173"/>
                <a:gd name="T10" fmla="*/ 20 w 250"/>
                <a:gd name="T11" fmla="*/ 20 h 173"/>
                <a:gd name="T12" fmla="*/ 20 w 250"/>
                <a:gd name="T13" fmla="*/ 154 h 173"/>
                <a:gd name="T14" fmla="*/ 58 w 250"/>
                <a:gd name="T15" fmla="*/ 154 h 173"/>
                <a:gd name="T16" fmla="*/ 58 w 250"/>
                <a:gd name="T17" fmla="*/ 173 h 173"/>
                <a:gd name="T18" fmla="*/ 0 w 250"/>
                <a:gd name="T19" fmla="*/ 173 h 173"/>
                <a:gd name="T20" fmla="*/ 0 w 250"/>
                <a:gd name="T21" fmla="*/ 0 h 173"/>
                <a:gd name="T22" fmla="*/ 250 w 250"/>
                <a:gd name="T23" fmla="*/ 0 h 173"/>
                <a:gd name="T24" fmla="*/ 250 w 250"/>
                <a:gd name="T25"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0" h="173">
                  <a:moveTo>
                    <a:pt x="250" y="173"/>
                  </a:moveTo>
                  <a:lnTo>
                    <a:pt x="192" y="173"/>
                  </a:lnTo>
                  <a:lnTo>
                    <a:pt x="192" y="154"/>
                  </a:lnTo>
                  <a:lnTo>
                    <a:pt x="231" y="154"/>
                  </a:lnTo>
                  <a:lnTo>
                    <a:pt x="231" y="20"/>
                  </a:lnTo>
                  <a:lnTo>
                    <a:pt x="20" y="20"/>
                  </a:lnTo>
                  <a:lnTo>
                    <a:pt x="20" y="154"/>
                  </a:lnTo>
                  <a:lnTo>
                    <a:pt x="58" y="154"/>
                  </a:lnTo>
                  <a:lnTo>
                    <a:pt x="58" y="173"/>
                  </a:lnTo>
                  <a:lnTo>
                    <a:pt x="0" y="173"/>
                  </a:lnTo>
                  <a:lnTo>
                    <a:pt x="0" y="0"/>
                  </a:lnTo>
                  <a:lnTo>
                    <a:pt x="250" y="0"/>
                  </a:lnTo>
                  <a:lnTo>
                    <a:pt x="250" y="1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65" name="Rectangle 105">
              <a:extLst>
                <a:ext uri="{FF2B5EF4-FFF2-40B4-BE49-F238E27FC236}">
                  <a16:creationId xmlns:a16="http://schemas.microsoft.com/office/drawing/2014/main" id="{46F05CE5-E377-7D92-AAF9-F3405A95A144}"/>
                </a:ext>
              </a:extLst>
            </p:cNvPr>
            <p:cNvSpPr>
              <a:spLocks noChangeArrowheads="1"/>
            </p:cNvSpPr>
            <p:nvPr/>
          </p:nvSpPr>
          <p:spPr bwMode="auto">
            <a:xfrm>
              <a:off x="4033" y="2063"/>
              <a:ext cx="19" cy="9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66" name="Rectangle 106">
              <a:extLst>
                <a:ext uri="{FF2B5EF4-FFF2-40B4-BE49-F238E27FC236}">
                  <a16:creationId xmlns:a16="http://schemas.microsoft.com/office/drawing/2014/main" id="{D2C4E564-D521-6EA4-4D4C-7D881DFA41B9}"/>
                </a:ext>
              </a:extLst>
            </p:cNvPr>
            <p:cNvSpPr>
              <a:spLocks noChangeArrowheads="1"/>
            </p:cNvSpPr>
            <p:nvPr/>
          </p:nvSpPr>
          <p:spPr bwMode="auto">
            <a:xfrm>
              <a:off x="3880" y="1986"/>
              <a:ext cx="96"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67" name="Freeform 107">
              <a:extLst>
                <a:ext uri="{FF2B5EF4-FFF2-40B4-BE49-F238E27FC236}">
                  <a16:creationId xmlns:a16="http://schemas.microsoft.com/office/drawing/2014/main" id="{2E601C3E-57E7-2BF6-7B8E-BE70BF7282A8}"/>
                </a:ext>
              </a:extLst>
            </p:cNvPr>
            <p:cNvSpPr>
              <a:spLocks noEditPoints="1"/>
            </p:cNvSpPr>
            <p:nvPr/>
          </p:nvSpPr>
          <p:spPr bwMode="auto">
            <a:xfrm>
              <a:off x="3995" y="1948"/>
              <a:ext cx="96" cy="96"/>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7" y="32"/>
                    <a:pt x="32" y="27"/>
                    <a:pt x="32" y="20"/>
                  </a:cubicBezTo>
                  <a:cubicBezTo>
                    <a:pt x="32" y="13"/>
                    <a:pt x="27" y="8"/>
                    <a:pt x="2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68" name="Rectangle 108">
              <a:extLst>
                <a:ext uri="{FF2B5EF4-FFF2-40B4-BE49-F238E27FC236}">
                  <a16:creationId xmlns:a16="http://schemas.microsoft.com/office/drawing/2014/main" id="{3E51D4BF-E211-6128-42D1-96F906AF5E19}"/>
                </a:ext>
              </a:extLst>
            </p:cNvPr>
            <p:cNvSpPr>
              <a:spLocks noChangeArrowheads="1"/>
            </p:cNvSpPr>
            <p:nvPr/>
          </p:nvSpPr>
          <p:spPr bwMode="auto">
            <a:xfrm>
              <a:off x="3630" y="2159"/>
              <a:ext cx="19" cy="9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69" name="Rectangle 109">
              <a:extLst>
                <a:ext uri="{FF2B5EF4-FFF2-40B4-BE49-F238E27FC236}">
                  <a16:creationId xmlns:a16="http://schemas.microsoft.com/office/drawing/2014/main" id="{D42E92C3-E09E-1CE3-9D28-FBF71E092A5E}"/>
                </a:ext>
              </a:extLst>
            </p:cNvPr>
            <p:cNvSpPr>
              <a:spLocks noChangeArrowheads="1"/>
            </p:cNvSpPr>
            <p:nvPr/>
          </p:nvSpPr>
          <p:spPr bwMode="auto">
            <a:xfrm>
              <a:off x="3707" y="2312"/>
              <a:ext cx="96"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70" name="Freeform 110">
              <a:extLst>
                <a:ext uri="{FF2B5EF4-FFF2-40B4-BE49-F238E27FC236}">
                  <a16:creationId xmlns:a16="http://schemas.microsoft.com/office/drawing/2014/main" id="{83FE12BB-6CF7-2B5B-D42E-9E169AE11478}"/>
                </a:ext>
              </a:extLst>
            </p:cNvPr>
            <p:cNvSpPr>
              <a:spLocks noEditPoints="1"/>
            </p:cNvSpPr>
            <p:nvPr/>
          </p:nvSpPr>
          <p:spPr bwMode="auto">
            <a:xfrm>
              <a:off x="3592" y="2274"/>
              <a:ext cx="96" cy="96"/>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7" y="32"/>
                    <a:pt x="32" y="27"/>
                    <a:pt x="32" y="20"/>
                  </a:cubicBezTo>
                  <a:cubicBezTo>
                    <a:pt x="32" y="13"/>
                    <a:pt x="27" y="8"/>
                    <a:pt x="2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grpSp>
      <p:grpSp>
        <p:nvGrpSpPr>
          <p:cNvPr id="171" name="Group 113">
            <a:extLst>
              <a:ext uri="{FF2B5EF4-FFF2-40B4-BE49-F238E27FC236}">
                <a16:creationId xmlns:a16="http://schemas.microsoft.com/office/drawing/2014/main" id="{DBC7DDE2-3CAC-30BF-9B87-BA6537CB7D7F}"/>
              </a:ext>
            </a:extLst>
          </p:cNvPr>
          <p:cNvGrpSpPr>
            <a:grpSpLocks noChangeAspect="1"/>
          </p:cNvGrpSpPr>
          <p:nvPr/>
        </p:nvGrpSpPr>
        <p:grpSpPr bwMode="auto">
          <a:xfrm>
            <a:off x="9118913" y="3546625"/>
            <a:ext cx="544558" cy="544558"/>
            <a:chOff x="3298" y="1618"/>
            <a:chExt cx="1084" cy="1084"/>
          </a:xfrm>
          <a:solidFill>
            <a:schemeClr val="accent3"/>
          </a:solidFill>
        </p:grpSpPr>
        <p:sp>
          <p:nvSpPr>
            <p:cNvPr id="172" name="Freeform 114">
              <a:extLst>
                <a:ext uri="{FF2B5EF4-FFF2-40B4-BE49-F238E27FC236}">
                  <a16:creationId xmlns:a16="http://schemas.microsoft.com/office/drawing/2014/main" id="{AAEC6B66-0A0A-5D6D-F67E-CD3808A90D31}"/>
                </a:ext>
              </a:extLst>
            </p:cNvPr>
            <p:cNvSpPr>
              <a:spLocks noEditPoints="1"/>
            </p:cNvSpPr>
            <p:nvPr/>
          </p:nvSpPr>
          <p:spPr bwMode="auto">
            <a:xfrm>
              <a:off x="3537" y="1857"/>
              <a:ext cx="523" cy="523"/>
            </a:xfrm>
            <a:custGeom>
              <a:avLst/>
              <a:gdLst>
                <a:gd name="T0" fmla="*/ 110 w 219"/>
                <a:gd name="T1" fmla="*/ 219 h 219"/>
                <a:gd name="T2" fmla="*/ 0 w 219"/>
                <a:gd name="T3" fmla="*/ 110 h 219"/>
                <a:gd name="T4" fmla="*/ 110 w 219"/>
                <a:gd name="T5" fmla="*/ 0 h 219"/>
                <a:gd name="T6" fmla="*/ 219 w 219"/>
                <a:gd name="T7" fmla="*/ 110 h 219"/>
                <a:gd name="T8" fmla="*/ 110 w 219"/>
                <a:gd name="T9" fmla="*/ 219 h 219"/>
                <a:gd name="T10" fmla="*/ 110 w 219"/>
                <a:gd name="T11" fmla="*/ 16 h 219"/>
                <a:gd name="T12" fmla="*/ 16 w 219"/>
                <a:gd name="T13" fmla="*/ 110 h 219"/>
                <a:gd name="T14" fmla="*/ 110 w 219"/>
                <a:gd name="T15" fmla="*/ 204 h 219"/>
                <a:gd name="T16" fmla="*/ 204 w 219"/>
                <a:gd name="T17" fmla="*/ 110 h 219"/>
                <a:gd name="T18" fmla="*/ 110 w 219"/>
                <a:gd name="T19" fmla="*/ 16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9">
                  <a:moveTo>
                    <a:pt x="110" y="219"/>
                  </a:moveTo>
                  <a:cubicBezTo>
                    <a:pt x="50" y="219"/>
                    <a:pt x="0" y="170"/>
                    <a:pt x="0" y="110"/>
                  </a:cubicBezTo>
                  <a:cubicBezTo>
                    <a:pt x="0" y="50"/>
                    <a:pt x="50" y="0"/>
                    <a:pt x="110" y="0"/>
                  </a:cubicBezTo>
                  <a:cubicBezTo>
                    <a:pt x="170" y="0"/>
                    <a:pt x="219" y="50"/>
                    <a:pt x="219" y="110"/>
                  </a:cubicBezTo>
                  <a:cubicBezTo>
                    <a:pt x="219" y="170"/>
                    <a:pt x="170" y="219"/>
                    <a:pt x="110" y="219"/>
                  </a:cubicBezTo>
                  <a:close/>
                  <a:moveTo>
                    <a:pt x="110" y="16"/>
                  </a:moveTo>
                  <a:cubicBezTo>
                    <a:pt x="58" y="16"/>
                    <a:pt x="16" y="58"/>
                    <a:pt x="16" y="110"/>
                  </a:cubicBezTo>
                  <a:cubicBezTo>
                    <a:pt x="16" y="162"/>
                    <a:pt x="58" y="204"/>
                    <a:pt x="110" y="204"/>
                  </a:cubicBezTo>
                  <a:cubicBezTo>
                    <a:pt x="162" y="204"/>
                    <a:pt x="204" y="162"/>
                    <a:pt x="204" y="110"/>
                  </a:cubicBezTo>
                  <a:cubicBezTo>
                    <a:pt x="204" y="58"/>
                    <a:pt x="162" y="16"/>
                    <a:pt x="11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73" name="Freeform 115">
              <a:extLst>
                <a:ext uri="{FF2B5EF4-FFF2-40B4-BE49-F238E27FC236}">
                  <a16:creationId xmlns:a16="http://schemas.microsoft.com/office/drawing/2014/main" id="{DEA7320C-D952-AEE6-0871-C202CA236894}"/>
                </a:ext>
              </a:extLst>
            </p:cNvPr>
            <p:cNvSpPr>
              <a:spLocks noEditPoints="1"/>
            </p:cNvSpPr>
            <p:nvPr/>
          </p:nvSpPr>
          <p:spPr bwMode="auto">
            <a:xfrm>
              <a:off x="3458" y="1778"/>
              <a:ext cx="683" cy="683"/>
            </a:xfrm>
            <a:custGeom>
              <a:avLst/>
              <a:gdLst>
                <a:gd name="T0" fmla="*/ 143 w 286"/>
                <a:gd name="T1" fmla="*/ 286 h 286"/>
                <a:gd name="T2" fmla="*/ 143 w 286"/>
                <a:gd name="T3" fmla="*/ 286 h 286"/>
                <a:gd name="T4" fmla="*/ 0 w 286"/>
                <a:gd name="T5" fmla="*/ 143 h 286"/>
                <a:gd name="T6" fmla="*/ 143 w 286"/>
                <a:gd name="T7" fmla="*/ 0 h 286"/>
                <a:gd name="T8" fmla="*/ 286 w 286"/>
                <a:gd name="T9" fmla="*/ 143 h 286"/>
                <a:gd name="T10" fmla="*/ 143 w 286"/>
                <a:gd name="T11" fmla="*/ 286 h 286"/>
                <a:gd name="T12" fmla="*/ 143 w 286"/>
                <a:gd name="T13" fmla="*/ 15 h 286"/>
                <a:gd name="T14" fmla="*/ 15 w 286"/>
                <a:gd name="T15" fmla="*/ 143 h 286"/>
                <a:gd name="T16" fmla="*/ 143 w 286"/>
                <a:gd name="T17" fmla="*/ 271 h 286"/>
                <a:gd name="T18" fmla="*/ 271 w 286"/>
                <a:gd name="T19" fmla="*/ 143 h 286"/>
                <a:gd name="T20" fmla="*/ 143 w 286"/>
                <a:gd name="T21" fmla="*/ 1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6" h="286">
                  <a:moveTo>
                    <a:pt x="143" y="286"/>
                  </a:moveTo>
                  <a:cubicBezTo>
                    <a:pt x="143" y="286"/>
                    <a:pt x="143" y="286"/>
                    <a:pt x="143" y="286"/>
                  </a:cubicBezTo>
                  <a:cubicBezTo>
                    <a:pt x="64" y="286"/>
                    <a:pt x="0" y="222"/>
                    <a:pt x="0" y="143"/>
                  </a:cubicBezTo>
                  <a:cubicBezTo>
                    <a:pt x="0" y="64"/>
                    <a:pt x="64" y="0"/>
                    <a:pt x="143" y="0"/>
                  </a:cubicBezTo>
                  <a:cubicBezTo>
                    <a:pt x="222" y="0"/>
                    <a:pt x="286" y="64"/>
                    <a:pt x="286" y="143"/>
                  </a:cubicBezTo>
                  <a:cubicBezTo>
                    <a:pt x="286" y="222"/>
                    <a:pt x="222" y="286"/>
                    <a:pt x="143" y="286"/>
                  </a:cubicBezTo>
                  <a:close/>
                  <a:moveTo>
                    <a:pt x="143" y="15"/>
                  </a:moveTo>
                  <a:cubicBezTo>
                    <a:pt x="72" y="15"/>
                    <a:pt x="15" y="72"/>
                    <a:pt x="15" y="143"/>
                  </a:cubicBezTo>
                  <a:cubicBezTo>
                    <a:pt x="15" y="213"/>
                    <a:pt x="72" y="271"/>
                    <a:pt x="143" y="271"/>
                  </a:cubicBezTo>
                  <a:cubicBezTo>
                    <a:pt x="213" y="271"/>
                    <a:pt x="271" y="213"/>
                    <a:pt x="271" y="143"/>
                  </a:cubicBezTo>
                  <a:cubicBezTo>
                    <a:pt x="271" y="72"/>
                    <a:pt x="213" y="15"/>
                    <a:pt x="143"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74" name="Freeform 116">
              <a:extLst>
                <a:ext uri="{FF2B5EF4-FFF2-40B4-BE49-F238E27FC236}">
                  <a16:creationId xmlns:a16="http://schemas.microsoft.com/office/drawing/2014/main" id="{4C17F4EE-C867-5E0F-4FEA-1DCA8E68E127}"/>
                </a:ext>
              </a:extLst>
            </p:cNvPr>
            <p:cNvSpPr>
              <a:spLocks/>
            </p:cNvSpPr>
            <p:nvPr/>
          </p:nvSpPr>
          <p:spPr bwMode="auto">
            <a:xfrm>
              <a:off x="3711" y="1995"/>
              <a:ext cx="177" cy="249"/>
            </a:xfrm>
            <a:custGeom>
              <a:avLst/>
              <a:gdLst>
                <a:gd name="T0" fmla="*/ 44 w 74"/>
                <a:gd name="T1" fmla="*/ 104 h 104"/>
                <a:gd name="T2" fmla="*/ 30 w 74"/>
                <a:gd name="T3" fmla="*/ 104 h 104"/>
                <a:gd name="T4" fmla="*/ 9 w 74"/>
                <a:gd name="T5" fmla="*/ 95 h 104"/>
                <a:gd name="T6" fmla="*/ 0 w 74"/>
                <a:gd name="T7" fmla="*/ 74 h 104"/>
                <a:gd name="T8" fmla="*/ 15 w 74"/>
                <a:gd name="T9" fmla="*/ 74 h 104"/>
                <a:gd name="T10" fmla="*/ 20 w 74"/>
                <a:gd name="T11" fmla="*/ 84 h 104"/>
                <a:gd name="T12" fmla="*/ 30 w 74"/>
                <a:gd name="T13" fmla="*/ 88 h 104"/>
                <a:gd name="T14" fmla="*/ 44 w 74"/>
                <a:gd name="T15" fmla="*/ 88 h 104"/>
                <a:gd name="T16" fmla="*/ 54 w 74"/>
                <a:gd name="T17" fmla="*/ 84 h 104"/>
                <a:gd name="T18" fmla="*/ 59 w 74"/>
                <a:gd name="T19" fmla="*/ 74 h 104"/>
                <a:gd name="T20" fmla="*/ 54 w 74"/>
                <a:gd name="T21" fmla="*/ 64 h 104"/>
                <a:gd name="T22" fmla="*/ 44 w 74"/>
                <a:gd name="T23" fmla="*/ 60 h 104"/>
                <a:gd name="T24" fmla="*/ 30 w 74"/>
                <a:gd name="T25" fmla="*/ 60 h 104"/>
                <a:gd name="T26" fmla="*/ 9 w 74"/>
                <a:gd name="T27" fmla="*/ 51 h 104"/>
                <a:gd name="T28" fmla="*/ 0 w 74"/>
                <a:gd name="T29" fmla="*/ 30 h 104"/>
                <a:gd name="T30" fmla="*/ 8 w 74"/>
                <a:gd name="T31" fmla="*/ 9 h 104"/>
                <a:gd name="T32" fmla="*/ 30 w 74"/>
                <a:gd name="T33" fmla="*/ 0 h 104"/>
                <a:gd name="T34" fmla="*/ 44 w 74"/>
                <a:gd name="T35" fmla="*/ 0 h 104"/>
                <a:gd name="T36" fmla="*/ 65 w 74"/>
                <a:gd name="T37" fmla="*/ 9 h 104"/>
                <a:gd name="T38" fmla="*/ 74 w 74"/>
                <a:gd name="T39" fmla="*/ 30 h 104"/>
                <a:gd name="T40" fmla="*/ 59 w 74"/>
                <a:gd name="T41" fmla="*/ 30 h 104"/>
                <a:gd name="T42" fmla="*/ 54 w 74"/>
                <a:gd name="T43" fmla="*/ 20 h 104"/>
                <a:gd name="T44" fmla="*/ 44 w 74"/>
                <a:gd name="T45" fmla="*/ 16 h 104"/>
                <a:gd name="T46" fmla="*/ 30 w 74"/>
                <a:gd name="T47" fmla="*/ 16 h 104"/>
                <a:gd name="T48" fmla="*/ 19 w 74"/>
                <a:gd name="T49" fmla="*/ 20 h 104"/>
                <a:gd name="T50" fmla="*/ 15 w 74"/>
                <a:gd name="T51" fmla="*/ 30 h 104"/>
                <a:gd name="T52" fmla="*/ 20 w 74"/>
                <a:gd name="T53" fmla="*/ 40 h 104"/>
                <a:gd name="T54" fmla="*/ 30 w 74"/>
                <a:gd name="T55" fmla="*/ 44 h 104"/>
                <a:gd name="T56" fmla="*/ 44 w 74"/>
                <a:gd name="T57" fmla="*/ 44 h 104"/>
                <a:gd name="T58" fmla="*/ 65 w 74"/>
                <a:gd name="T59" fmla="*/ 53 h 104"/>
                <a:gd name="T60" fmla="*/ 74 w 74"/>
                <a:gd name="T61" fmla="*/ 74 h 104"/>
                <a:gd name="T62" fmla="*/ 65 w 74"/>
                <a:gd name="T63" fmla="*/ 95 h 104"/>
                <a:gd name="T64" fmla="*/ 44 w 74"/>
                <a:gd name="T65"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 h="104">
                  <a:moveTo>
                    <a:pt x="44" y="104"/>
                  </a:moveTo>
                  <a:cubicBezTo>
                    <a:pt x="30" y="104"/>
                    <a:pt x="30" y="104"/>
                    <a:pt x="30" y="104"/>
                  </a:cubicBezTo>
                  <a:cubicBezTo>
                    <a:pt x="22" y="104"/>
                    <a:pt x="14" y="101"/>
                    <a:pt x="9" y="95"/>
                  </a:cubicBezTo>
                  <a:cubicBezTo>
                    <a:pt x="3" y="89"/>
                    <a:pt x="0" y="82"/>
                    <a:pt x="0" y="74"/>
                  </a:cubicBezTo>
                  <a:cubicBezTo>
                    <a:pt x="15" y="74"/>
                    <a:pt x="15" y="74"/>
                    <a:pt x="15" y="74"/>
                  </a:cubicBezTo>
                  <a:cubicBezTo>
                    <a:pt x="15" y="78"/>
                    <a:pt x="17" y="81"/>
                    <a:pt x="20" y="84"/>
                  </a:cubicBezTo>
                  <a:cubicBezTo>
                    <a:pt x="22" y="87"/>
                    <a:pt x="26" y="88"/>
                    <a:pt x="30" y="88"/>
                  </a:cubicBezTo>
                  <a:cubicBezTo>
                    <a:pt x="44" y="88"/>
                    <a:pt x="44" y="88"/>
                    <a:pt x="44" y="88"/>
                  </a:cubicBezTo>
                  <a:cubicBezTo>
                    <a:pt x="48" y="88"/>
                    <a:pt x="52" y="87"/>
                    <a:pt x="54" y="84"/>
                  </a:cubicBezTo>
                  <a:cubicBezTo>
                    <a:pt x="57" y="81"/>
                    <a:pt x="59" y="78"/>
                    <a:pt x="59" y="74"/>
                  </a:cubicBezTo>
                  <a:cubicBezTo>
                    <a:pt x="59" y="70"/>
                    <a:pt x="57" y="67"/>
                    <a:pt x="54" y="64"/>
                  </a:cubicBezTo>
                  <a:cubicBezTo>
                    <a:pt x="52" y="61"/>
                    <a:pt x="48" y="60"/>
                    <a:pt x="44" y="60"/>
                  </a:cubicBezTo>
                  <a:cubicBezTo>
                    <a:pt x="30" y="60"/>
                    <a:pt x="30" y="60"/>
                    <a:pt x="30" y="60"/>
                  </a:cubicBezTo>
                  <a:cubicBezTo>
                    <a:pt x="22" y="60"/>
                    <a:pt x="14" y="57"/>
                    <a:pt x="9" y="51"/>
                  </a:cubicBezTo>
                  <a:cubicBezTo>
                    <a:pt x="3" y="45"/>
                    <a:pt x="0" y="38"/>
                    <a:pt x="0" y="30"/>
                  </a:cubicBezTo>
                  <a:cubicBezTo>
                    <a:pt x="0" y="22"/>
                    <a:pt x="3" y="14"/>
                    <a:pt x="8" y="9"/>
                  </a:cubicBezTo>
                  <a:cubicBezTo>
                    <a:pt x="14" y="3"/>
                    <a:pt x="22" y="0"/>
                    <a:pt x="30" y="0"/>
                  </a:cubicBezTo>
                  <a:cubicBezTo>
                    <a:pt x="44" y="0"/>
                    <a:pt x="44" y="0"/>
                    <a:pt x="44" y="0"/>
                  </a:cubicBezTo>
                  <a:cubicBezTo>
                    <a:pt x="52" y="0"/>
                    <a:pt x="60" y="3"/>
                    <a:pt x="65" y="9"/>
                  </a:cubicBezTo>
                  <a:cubicBezTo>
                    <a:pt x="71" y="14"/>
                    <a:pt x="74" y="22"/>
                    <a:pt x="74" y="30"/>
                  </a:cubicBezTo>
                  <a:cubicBezTo>
                    <a:pt x="59" y="30"/>
                    <a:pt x="59" y="30"/>
                    <a:pt x="59" y="30"/>
                  </a:cubicBezTo>
                  <a:cubicBezTo>
                    <a:pt x="59" y="26"/>
                    <a:pt x="57" y="22"/>
                    <a:pt x="54" y="20"/>
                  </a:cubicBezTo>
                  <a:cubicBezTo>
                    <a:pt x="52" y="17"/>
                    <a:pt x="48" y="16"/>
                    <a:pt x="44" y="16"/>
                  </a:cubicBezTo>
                  <a:cubicBezTo>
                    <a:pt x="30" y="16"/>
                    <a:pt x="30" y="16"/>
                    <a:pt x="30" y="16"/>
                  </a:cubicBezTo>
                  <a:cubicBezTo>
                    <a:pt x="26" y="16"/>
                    <a:pt x="22" y="17"/>
                    <a:pt x="19" y="20"/>
                  </a:cubicBezTo>
                  <a:cubicBezTo>
                    <a:pt x="17" y="22"/>
                    <a:pt x="15" y="26"/>
                    <a:pt x="15" y="30"/>
                  </a:cubicBezTo>
                  <a:cubicBezTo>
                    <a:pt x="15" y="34"/>
                    <a:pt x="17" y="37"/>
                    <a:pt x="20" y="40"/>
                  </a:cubicBezTo>
                  <a:cubicBezTo>
                    <a:pt x="22" y="43"/>
                    <a:pt x="26" y="44"/>
                    <a:pt x="30" y="44"/>
                  </a:cubicBezTo>
                  <a:cubicBezTo>
                    <a:pt x="44" y="44"/>
                    <a:pt x="44" y="44"/>
                    <a:pt x="44" y="44"/>
                  </a:cubicBezTo>
                  <a:cubicBezTo>
                    <a:pt x="52" y="44"/>
                    <a:pt x="60" y="47"/>
                    <a:pt x="65" y="53"/>
                  </a:cubicBezTo>
                  <a:cubicBezTo>
                    <a:pt x="71" y="59"/>
                    <a:pt x="74" y="66"/>
                    <a:pt x="74" y="74"/>
                  </a:cubicBezTo>
                  <a:cubicBezTo>
                    <a:pt x="74" y="82"/>
                    <a:pt x="71" y="89"/>
                    <a:pt x="65" y="95"/>
                  </a:cubicBezTo>
                  <a:cubicBezTo>
                    <a:pt x="60" y="101"/>
                    <a:pt x="52" y="104"/>
                    <a:pt x="44"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75" name="Rectangle 117">
              <a:extLst>
                <a:ext uri="{FF2B5EF4-FFF2-40B4-BE49-F238E27FC236}">
                  <a16:creationId xmlns:a16="http://schemas.microsoft.com/office/drawing/2014/main" id="{E747846B-B5D9-D700-A7E1-6AC498E2B2CA}"/>
                </a:ext>
              </a:extLst>
            </p:cNvPr>
            <p:cNvSpPr>
              <a:spLocks noChangeArrowheads="1"/>
            </p:cNvSpPr>
            <p:nvPr/>
          </p:nvSpPr>
          <p:spPr bwMode="auto">
            <a:xfrm>
              <a:off x="3780" y="1972"/>
              <a:ext cx="39" cy="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76" name="Rectangle 118">
              <a:extLst>
                <a:ext uri="{FF2B5EF4-FFF2-40B4-BE49-F238E27FC236}">
                  <a16:creationId xmlns:a16="http://schemas.microsoft.com/office/drawing/2014/main" id="{7B635573-DE6A-DC0D-0630-BFA7509F9049}"/>
                </a:ext>
              </a:extLst>
            </p:cNvPr>
            <p:cNvSpPr>
              <a:spLocks noChangeArrowheads="1"/>
            </p:cNvSpPr>
            <p:nvPr/>
          </p:nvSpPr>
          <p:spPr bwMode="auto">
            <a:xfrm>
              <a:off x="3780" y="2224"/>
              <a:ext cx="39" cy="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77" name="Rectangle 119">
              <a:extLst>
                <a:ext uri="{FF2B5EF4-FFF2-40B4-BE49-F238E27FC236}">
                  <a16:creationId xmlns:a16="http://schemas.microsoft.com/office/drawing/2014/main" id="{E5028369-910A-43BF-4AEF-B3FE326D9B11}"/>
                </a:ext>
              </a:extLst>
            </p:cNvPr>
            <p:cNvSpPr>
              <a:spLocks noChangeArrowheads="1"/>
            </p:cNvSpPr>
            <p:nvPr/>
          </p:nvSpPr>
          <p:spPr bwMode="auto">
            <a:xfrm>
              <a:off x="3780" y="1618"/>
              <a:ext cx="39"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78" name="Freeform 120">
              <a:extLst>
                <a:ext uri="{FF2B5EF4-FFF2-40B4-BE49-F238E27FC236}">
                  <a16:creationId xmlns:a16="http://schemas.microsoft.com/office/drawing/2014/main" id="{CD120F38-88AD-FE86-E96A-5DCBA1417A7C}"/>
                </a:ext>
              </a:extLst>
            </p:cNvPr>
            <p:cNvSpPr>
              <a:spLocks/>
            </p:cNvSpPr>
            <p:nvPr/>
          </p:nvSpPr>
          <p:spPr bwMode="auto">
            <a:xfrm>
              <a:off x="3589" y="1649"/>
              <a:ext cx="67" cy="93"/>
            </a:xfrm>
            <a:custGeom>
              <a:avLst/>
              <a:gdLst>
                <a:gd name="T0" fmla="*/ 34 w 67"/>
                <a:gd name="T1" fmla="*/ 93 h 93"/>
                <a:gd name="T2" fmla="*/ 0 w 67"/>
                <a:gd name="T3" fmla="*/ 15 h 93"/>
                <a:gd name="T4" fmla="*/ 36 w 67"/>
                <a:gd name="T5" fmla="*/ 0 h 93"/>
                <a:gd name="T6" fmla="*/ 67 w 67"/>
                <a:gd name="T7" fmla="*/ 79 h 93"/>
                <a:gd name="T8" fmla="*/ 34 w 67"/>
                <a:gd name="T9" fmla="*/ 93 h 93"/>
              </a:gdLst>
              <a:ahLst/>
              <a:cxnLst>
                <a:cxn ang="0">
                  <a:pos x="T0" y="T1"/>
                </a:cxn>
                <a:cxn ang="0">
                  <a:pos x="T2" y="T3"/>
                </a:cxn>
                <a:cxn ang="0">
                  <a:pos x="T4" y="T5"/>
                </a:cxn>
                <a:cxn ang="0">
                  <a:pos x="T6" y="T7"/>
                </a:cxn>
                <a:cxn ang="0">
                  <a:pos x="T8" y="T9"/>
                </a:cxn>
              </a:cxnLst>
              <a:rect l="0" t="0" r="r" b="b"/>
              <a:pathLst>
                <a:path w="67" h="93">
                  <a:moveTo>
                    <a:pt x="34" y="93"/>
                  </a:moveTo>
                  <a:lnTo>
                    <a:pt x="0" y="15"/>
                  </a:lnTo>
                  <a:lnTo>
                    <a:pt x="36" y="0"/>
                  </a:lnTo>
                  <a:lnTo>
                    <a:pt x="67" y="79"/>
                  </a:lnTo>
                  <a:lnTo>
                    <a:pt x="34"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79" name="Freeform 121">
              <a:extLst>
                <a:ext uri="{FF2B5EF4-FFF2-40B4-BE49-F238E27FC236}">
                  <a16:creationId xmlns:a16="http://schemas.microsoft.com/office/drawing/2014/main" id="{D2B31B0B-A019-19C4-C61E-AC9CB1494F31}"/>
                </a:ext>
              </a:extLst>
            </p:cNvPr>
            <p:cNvSpPr>
              <a:spLocks/>
            </p:cNvSpPr>
            <p:nvPr/>
          </p:nvSpPr>
          <p:spPr bwMode="auto">
            <a:xfrm>
              <a:off x="3432" y="1752"/>
              <a:ext cx="86" cy="86"/>
            </a:xfrm>
            <a:custGeom>
              <a:avLst/>
              <a:gdLst>
                <a:gd name="T0" fmla="*/ 60 w 86"/>
                <a:gd name="T1" fmla="*/ 86 h 86"/>
                <a:gd name="T2" fmla="*/ 0 w 86"/>
                <a:gd name="T3" fmla="*/ 26 h 86"/>
                <a:gd name="T4" fmla="*/ 26 w 86"/>
                <a:gd name="T5" fmla="*/ 0 h 86"/>
                <a:gd name="T6" fmla="*/ 86 w 86"/>
                <a:gd name="T7" fmla="*/ 60 h 86"/>
                <a:gd name="T8" fmla="*/ 60 w 86"/>
                <a:gd name="T9" fmla="*/ 86 h 86"/>
              </a:gdLst>
              <a:ahLst/>
              <a:cxnLst>
                <a:cxn ang="0">
                  <a:pos x="T0" y="T1"/>
                </a:cxn>
                <a:cxn ang="0">
                  <a:pos x="T2" y="T3"/>
                </a:cxn>
                <a:cxn ang="0">
                  <a:pos x="T4" y="T5"/>
                </a:cxn>
                <a:cxn ang="0">
                  <a:pos x="T6" y="T7"/>
                </a:cxn>
                <a:cxn ang="0">
                  <a:pos x="T8" y="T9"/>
                </a:cxn>
              </a:cxnLst>
              <a:rect l="0" t="0" r="r" b="b"/>
              <a:pathLst>
                <a:path w="86" h="86">
                  <a:moveTo>
                    <a:pt x="60" y="86"/>
                  </a:moveTo>
                  <a:lnTo>
                    <a:pt x="0" y="26"/>
                  </a:lnTo>
                  <a:lnTo>
                    <a:pt x="26" y="0"/>
                  </a:lnTo>
                  <a:lnTo>
                    <a:pt x="86" y="60"/>
                  </a:lnTo>
                  <a:lnTo>
                    <a:pt x="60"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80" name="Freeform 122">
              <a:extLst>
                <a:ext uri="{FF2B5EF4-FFF2-40B4-BE49-F238E27FC236}">
                  <a16:creationId xmlns:a16="http://schemas.microsoft.com/office/drawing/2014/main" id="{DBA7778F-4F76-9CEC-F3A7-A9F44B753BBF}"/>
                </a:ext>
              </a:extLst>
            </p:cNvPr>
            <p:cNvSpPr>
              <a:spLocks/>
            </p:cNvSpPr>
            <p:nvPr/>
          </p:nvSpPr>
          <p:spPr bwMode="auto">
            <a:xfrm>
              <a:off x="3329" y="1910"/>
              <a:ext cx="93" cy="66"/>
            </a:xfrm>
            <a:custGeom>
              <a:avLst/>
              <a:gdLst>
                <a:gd name="T0" fmla="*/ 79 w 93"/>
                <a:gd name="T1" fmla="*/ 66 h 66"/>
                <a:gd name="T2" fmla="*/ 0 w 93"/>
                <a:gd name="T3" fmla="*/ 35 h 66"/>
                <a:gd name="T4" fmla="*/ 15 w 93"/>
                <a:gd name="T5" fmla="*/ 0 h 66"/>
                <a:gd name="T6" fmla="*/ 93 w 93"/>
                <a:gd name="T7" fmla="*/ 33 h 66"/>
                <a:gd name="T8" fmla="*/ 79 w 93"/>
                <a:gd name="T9" fmla="*/ 66 h 66"/>
              </a:gdLst>
              <a:ahLst/>
              <a:cxnLst>
                <a:cxn ang="0">
                  <a:pos x="T0" y="T1"/>
                </a:cxn>
                <a:cxn ang="0">
                  <a:pos x="T2" y="T3"/>
                </a:cxn>
                <a:cxn ang="0">
                  <a:pos x="T4" y="T5"/>
                </a:cxn>
                <a:cxn ang="0">
                  <a:pos x="T6" y="T7"/>
                </a:cxn>
                <a:cxn ang="0">
                  <a:pos x="T8" y="T9"/>
                </a:cxn>
              </a:cxnLst>
              <a:rect l="0" t="0" r="r" b="b"/>
              <a:pathLst>
                <a:path w="93" h="66">
                  <a:moveTo>
                    <a:pt x="79" y="66"/>
                  </a:moveTo>
                  <a:lnTo>
                    <a:pt x="0" y="35"/>
                  </a:lnTo>
                  <a:lnTo>
                    <a:pt x="15" y="0"/>
                  </a:lnTo>
                  <a:lnTo>
                    <a:pt x="93" y="33"/>
                  </a:lnTo>
                  <a:lnTo>
                    <a:pt x="79"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81" name="Rectangle 123">
              <a:extLst>
                <a:ext uri="{FF2B5EF4-FFF2-40B4-BE49-F238E27FC236}">
                  <a16:creationId xmlns:a16="http://schemas.microsoft.com/office/drawing/2014/main" id="{53CD0BF6-5A73-CAD4-FC3A-D627CBEC1CA8}"/>
                </a:ext>
              </a:extLst>
            </p:cNvPr>
            <p:cNvSpPr>
              <a:spLocks noChangeArrowheads="1"/>
            </p:cNvSpPr>
            <p:nvPr/>
          </p:nvSpPr>
          <p:spPr bwMode="auto">
            <a:xfrm>
              <a:off x="3298" y="2100"/>
              <a:ext cx="86" cy="3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82" name="Freeform 124">
              <a:extLst>
                <a:ext uri="{FF2B5EF4-FFF2-40B4-BE49-F238E27FC236}">
                  <a16:creationId xmlns:a16="http://schemas.microsoft.com/office/drawing/2014/main" id="{16054C0F-744D-DEA2-3CA6-025B58C8FBE7}"/>
                </a:ext>
              </a:extLst>
            </p:cNvPr>
            <p:cNvSpPr>
              <a:spLocks/>
            </p:cNvSpPr>
            <p:nvPr/>
          </p:nvSpPr>
          <p:spPr bwMode="auto">
            <a:xfrm>
              <a:off x="3329" y="2260"/>
              <a:ext cx="93" cy="69"/>
            </a:xfrm>
            <a:custGeom>
              <a:avLst/>
              <a:gdLst>
                <a:gd name="T0" fmla="*/ 15 w 93"/>
                <a:gd name="T1" fmla="*/ 69 h 69"/>
                <a:gd name="T2" fmla="*/ 0 w 93"/>
                <a:gd name="T3" fmla="*/ 34 h 69"/>
                <a:gd name="T4" fmla="*/ 79 w 93"/>
                <a:gd name="T5" fmla="*/ 0 h 69"/>
                <a:gd name="T6" fmla="*/ 93 w 93"/>
                <a:gd name="T7" fmla="*/ 36 h 69"/>
                <a:gd name="T8" fmla="*/ 15 w 93"/>
                <a:gd name="T9" fmla="*/ 69 h 69"/>
              </a:gdLst>
              <a:ahLst/>
              <a:cxnLst>
                <a:cxn ang="0">
                  <a:pos x="T0" y="T1"/>
                </a:cxn>
                <a:cxn ang="0">
                  <a:pos x="T2" y="T3"/>
                </a:cxn>
                <a:cxn ang="0">
                  <a:pos x="T4" y="T5"/>
                </a:cxn>
                <a:cxn ang="0">
                  <a:pos x="T6" y="T7"/>
                </a:cxn>
                <a:cxn ang="0">
                  <a:pos x="T8" y="T9"/>
                </a:cxn>
              </a:cxnLst>
              <a:rect l="0" t="0" r="r" b="b"/>
              <a:pathLst>
                <a:path w="93" h="69">
                  <a:moveTo>
                    <a:pt x="15" y="69"/>
                  </a:moveTo>
                  <a:lnTo>
                    <a:pt x="0" y="34"/>
                  </a:lnTo>
                  <a:lnTo>
                    <a:pt x="79" y="0"/>
                  </a:lnTo>
                  <a:lnTo>
                    <a:pt x="93" y="36"/>
                  </a:lnTo>
                  <a:lnTo>
                    <a:pt x="15"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83" name="Freeform 125">
              <a:extLst>
                <a:ext uri="{FF2B5EF4-FFF2-40B4-BE49-F238E27FC236}">
                  <a16:creationId xmlns:a16="http://schemas.microsoft.com/office/drawing/2014/main" id="{2A20864D-FEBF-CDCE-E2AE-94061A5B6D81}"/>
                </a:ext>
              </a:extLst>
            </p:cNvPr>
            <p:cNvSpPr>
              <a:spLocks/>
            </p:cNvSpPr>
            <p:nvPr/>
          </p:nvSpPr>
          <p:spPr bwMode="auto">
            <a:xfrm>
              <a:off x="3432" y="2401"/>
              <a:ext cx="86" cy="86"/>
            </a:xfrm>
            <a:custGeom>
              <a:avLst/>
              <a:gdLst>
                <a:gd name="T0" fmla="*/ 26 w 86"/>
                <a:gd name="T1" fmla="*/ 86 h 86"/>
                <a:gd name="T2" fmla="*/ 0 w 86"/>
                <a:gd name="T3" fmla="*/ 60 h 86"/>
                <a:gd name="T4" fmla="*/ 60 w 86"/>
                <a:gd name="T5" fmla="*/ 0 h 86"/>
                <a:gd name="T6" fmla="*/ 86 w 86"/>
                <a:gd name="T7" fmla="*/ 26 h 86"/>
                <a:gd name="T8" fmla="*/ 26 w 86"/>
                <a:gd name="T9" fmla="*/ 86 h 86"/>
              </a:gdLst>
              <a:ahLst/>
              <a:cxnLst>
                <a:cxn ang="0">
                  <a:pos x="T0" y="T1"/>
                </a:cxn>
                <a:cxn ang="0">
                  <a:pos x="T2" y="T3"/>
                </a:cxn>
                <a:cxn ang="0">
                  <a:pos x="T4" y="T5"/>
                </a:cxn>
                <a:cxn ang="0">
                  <a:pos x="T6" y="T7"/>
                </a:cxn>
                <a:cxn ang="0">
                  <a:pos x="T8" y="T9"/>
                </a:cxn>
              </a:cxnLst>
              <a:rect l="0" t="0" r="r" b="b"/>
              <a:pathLst>
                <a:path w="86" h="86">
                  <a:moveTo>
                    <a:pt x="26" y="86"/>
                  </a:moveTo>
                  <a:lnTo>
                    <a:pt x="0" y="60"/>
                  </a:lnTo>
                  <a:lnTo>
                    <a:pt x="60" y="0"/>
                  </a:lnTo>
                  <a:lnTo>
                    <a:pt x="86" y="26"/>
                  </a:lnTo>
                  <a:lnTo>
                    <a:pt x="2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84" name="Freeform 126">
              <a:extLst>
                <a:ext uri="{FF2B5EF4-FFF2-40B4-BE49-F238E27FC236}">
                  <a16:creationId xmlns:a16="http://schemas.microsoft.com/office/drawing/2014/main" id="{D30CB268-E8D5-9A01-7F3B-10D6991A0D0B}"/>
                </a:ext>
              </a:extLst>
            </p:cNvPr>
            <p:cNvSpPr>
              <a:spLocks/>
            </p:cNvSpPr>
            <p:nvPr/>
          </p:nvSpPr>
          <p:spPr bwMode="auto">
            <a:xfrm>
              <a:off x="3589" y="2496"/>
              <a:ext cx="67" cy="94"/>
            </a:xfrm>
            <a:custGeom>
              <a:avLst/>
              <a:gdLst>
                <a:gd name="T0" fmla="*/ 36 w 67"/>
                <a:gd name="T1" fmla="*/ 94 h 94"/>
                <a:gd name="T2" fmla="*/ 0 w 67"/>
                <a:gd name="T3" fmla="*/ 79 h 94"/>
                <a:gd name="T4" fmla="*/ 34 w 67"/>
                <a:gd name="T5" fmla="*/ 0 h 94"/>
                <a:gd name="T6" fmla="*/ 67 w 67"/>
                <a:gd name="T7" fmla="*/ 15 h 94"/>
                <a:gd name="T8" fmla="*/ 36 w 67"/>
                <a:gd name="T9" fmla="*/ 94 h 94"/>
              </a:gdLst>
              <a:ahLst/>
              <a:cxnLst>
                <a:cxn ang="0">
                  <a:pos x="T0" y="T1"/>
                </a:cxn>
                <a:cxn ang="0">
                  <a:pos x="T2" y="T3"/>
                </a:cxn>
                <a:cxn ang="0">
                  <a:pos x="T4" y="T5"/>
                </a:cxn>
                <a:cxn ang="0">
                  <a:pos x="T6" y="T7"/>
                </a:cxn>
                <a:cxn ang="0">
                  <a:pos x="T8" y="T9"/>
                </a:cxn>
              </a:cxnLst>
              <a:rect l="0" t="0" r="r" b="b"/>
              <a:pathLst>
                <a:path w="67" h="94">
                  <a:moveTo>
                    <a:pt x="36" y="94"/>
                  </a:moveTo>
                  <a:lnTo>
                    <a:pt x="0" y="79"/>
                  </a:lnTo>
                  <a:lnTo>
                    <a:pt x="34" y="0"/>
                  </a:lnTo>
                  <a:lnTo>
                    <a:pt x="67" y="15"/>
                  </a:lnTo>
                  <a:lnTo>
                    <a:pt x="36"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85" name="Rectangle 127">
              <a:extLst>
                <a:ext uri="{FF2B5EF4-FFF2-40B4-BE49-F238E27FC236}">
                  <a16:creationId xmlns:a16="http://schemas.microsoft.com/office/drawing/2014/main" id="{0E0B11CE-372A-F28C-9BAF-11DDC3844078}"/>
                </a:ext>
              </a:extLst>
            </p:cNvPr>
            <p:cNvSpPr>
              <a:spLocks noChangeArrowheads="1"/>
            </p:cNvSpPr>
            <p:nvPr/>
          </p:nvSpPr>
          <p:spPr bwMode="auto">
            <a:xfrm>
              <a:off x="3780" y="2535"/>
              <a:ext cx="39"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86" name="Freeform 128">
              <a:extLst>
                <a:ext uri="{FF2B5EF4-FFF2-40B4-BE49-F238E27FC236}">
                  <a16:creationId xmlns:a16="http://schemas.microsoft.com/office/drawing/2014/main" id="{2C4DC777-1F48-6CEA-DE29-0B2C0A5A4F85}"/>
                </a:ext>
              </a:extLst>
            </p:cNvPr>
            <p:cNvSpPr>
              <a:spLocks/>
            </p:cNvSpPr>
            <p:nvPr/>
          </p:nvSpPr>
          <p:spPr bwMode="auto">
            <a:xfrm>
              <a:off x="3940" y="2496"/>
              <a:ext cx="69" cy="94"/>
            </a:xfrm>
            <a:custGeom>
              <a:avLst/>
              <a:gdLst>
                <a:gd name="T0" fmla="*/ 34 w 69"/>
                <a:gd name="T1" fmla="*/ 94 h 94"/>
                <a:gd name="T2" fmla="*/ 0 w 69"/>
                <a:gd name="T3" fmla="*/ 15 h 94"/>
                <a:gd name="T4" fmla="*/ 36 w 69"/>
                <a:gd name="T5" fmla="*/ 0 h 94"/>
                <a:gd name="T6" fmla="*/ 69 w 69"/>
                <a:gd name="T7" fmla="*/ 79 h 94"/>
                <a:gd name="T8" fmla="*/ 34 w 69"/>
                <a:gd name="T9" fmla="*/ 94 h 94"/>
              </a:gdLst>
              <a:ahLst/>
              <a:cxnLst>
                <a:cxn ang="0">
                  <a:pos x="T0" y="T1"/>
                </a:cxn>
                <a:cxn ang="0">
                  <a:pos x="T2" y="T3"/>
                </a:cxn>
                <a:cxn ang="0">
                  <a:pos x="T4" y="T5"/>
                </a:cxn>
                <a:cxn ang="0">
                  <a:pos x="T6" y="T7"/>
                </a:cxn>
                <a:cxn ang="0">
                  <a:pos x="T8" y="T9"/>
                </a:cxn>
              </a:cxnLst>
              <a:rect l="0" t="0" r="r" b="b"/>
              <a:pathLst>
                <a:path w="69" h="94">
                  <a:moveTo>
                    <a:pt x="34" y="94"/>
                  </a:moveTo>
                  <a:lnTo>
                    <a:pt x="0" y="15"/>
                  </a:lnTo>
                  <a:lnTo>
                    <a:pt x="36" y="0"/>
                  </a:lnTo>
                  <a:lnTo>
                    <a:pt x="69" y="79"/>
                  </a:lnTo>
                  <a:lnTo>
                    <a:pt x="34"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87" name="Freeform 129">
              <a:extLst>
                <a:ext uri="{FF2B5EF4-FFF2-40B4-BE49-F238E27FC236}">
                  <a16:creationId xmlns:a16="http://schemas.microsoft.com/office/drawing/2014/main" id="{23A87248-22F0-E9C9-424B-A5A943E47D34}"/>
                </a:ext>
              </a:extLst>
            </p:cNvPr>
            <p:cNvSpPr>
              <a:spLocks/>
            </p:cNvSpPr>
            <p:nvPr/>
          </p:nvSpPr>
          <p:spPr bwMode="auto">
            <a:xfrm>
              <a:off x="4176" y="2260"/>
              <a:ext cx="93" cy="69"/>
            </a:xfrm>
            <a:custGeom>
              <a:avLst/>
              <a:gdLst>
                <a:gd name="T0" fmla="*/ 79 w 93"/>
                <a:gd name="T1" fmla="*/ 69 h 69"/>
                <a:gd name="T2" fmla="*/ 0 w 93"/>
                <a:gd name="T3" fmla="*/ 36 h 69"/>
                <a:gd name="T4" fmla="*/ 15 w 93"/>
                <a:gd name="T5" fmla="*/ 0 h 69"/>
                <a:gd name="T6" fmla="*/ 93 w 93"/>
                <a:gd name="T7" fmla="*/ 34 h 69"/>
                <a:gd name="T8" fmla="*/ 79 w 93"/>
                <a:gd name="T9" fmla="*/ 69 h 69"/>
              </a:gdLst>
              <a:ahLst/>
              <a:cxnLst>
                <a:cxn ang="0">
                  <a:pos x="T0" y="T1"/>
                </a:cxn>
                <a:cxn ang="0">
                  <a:pos x="T2" y="T3"/>
                </a:cxn>
                <a:cxn ang="0">
                  <a:pos x="T4" y="T5"/>
                </a:cxn>
                <a:cxn ang="0">
                  <a:pos x="T6" y="T7"/>
                </a:cxn>
                <a:cxn ang="0">
                  <a:pos x="T8" y="T9"/>
                </a:cxn>
              </a:cxnLst>
              <a:rect l="0" t="0" r="r" b="b"/>
              <a:pathLst>
                <a:path w="93" h="69">
                  <a:moveTo>
                    <a:pt x="79" y="69"/>
                  </a:moveTo>
                  <a:lnTo>
                    <a:pt x="0" y="36"/>
                  </a:lnTo>
                  <a:lnTo>
                    <a:pt x="15" y="0"/>
                  </a:lnTo>
                  <a:lnTo>
                    <a:pt x="93" y="34"/>
                  </a:lnTo>
                  <a:lnTo>
                    <a:pt x="79"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88" name="Rectangle 130">
              <a:extLst>
                <a:ext uri="{FF2B5EF4-FFF2-40B4-BE49-F238E27FC236}">
                  <a16:creationId xmlns:a16="http://schemas.microsoft.com/office/drawing/2014/main" id="{54759696-3B7C-134C-B961-11A06E5FEF3B}"/>
                </a:ext>
              </a:extLst>
            </p:cNvPr>
            <p:cNvSpPr>
              <a:spLocks noChangeArrowheads="1"/>
            </p:cNvSpPr>
            <p:nvPr/>
          </p:nvSpPr>
          <p:spPr bwMode="auto">
            <a:xfrm>
              <a:off x="4215" y="2100"/>
              <a:ext cx="86" cy="3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89" name="Freeform 131">
              <a:extLst>
                <a:ext uri="{FF2B5EF4-FFF2-40B4-BE49-F238E27FC236}">
                  <a16:creationId xmlns:a16="http://schemas.microsoft.com/office/drawing/2014/main" id="{5D9916E4-463D-C1DD-1B2E-FFA0C85D22D1}"/>
                </a:ext>
              </a:extLst>
            </p:cNvPr>
            <p:cNvSpPr>
              <a:spLocks/>
            </p:cNvSpPr>
            <p:nvPr/>
          </p:nvSpPr>
          <p:spPr bwMode="auto">
            <a:xfrm>
              <a:off x="4176" y="1910"/>
              <a:ext cx="93" cy="66"/>
            </a:xfrm>
            <a:custGeom>
              <a:avLst/>
              <a:gdLst>
                <a:gd name="T0" fmla="*/ 15 w 93"/>
                <a:gd name="T1" fmla="*/ 66 h 66"/>
                <a:gd name="T2" fmla="*/ 0 w 93"/>
                <a:gd name="T3" fmla="*/ 33 h 66"/>
                <a:gd name="T4" fmla="*/ 79 w 93"/>
                <a:gd name="T5" fmla="*/ 0 h 66"/>
                <a:gd name="T6" fmla="*/ 93 w 93"/>
                <a:gd name="T7" fmla="*/ 35 h 66"/>
                <a:gd name="T8" fmla="*/ 15 w 93"/>
                <a:gd name="T9" fmla="*/ 66 h 66"/>
              </a:gdLst>
              <a:ahLst/>
              <a:cxnLst>
                <a:cxn ang="0">
                  <a:pos x="T0" y="T1"/>
                </a:cxn>
                <a:cxn ang="0">
                  <a:pos x="T2" y="T3"/>
                </a:cxn>
                <a:cxn ang="0">
                  <a:pos x="T4" y="T5"/>
                </a:cxn>
                <a:cxn ang="0">
                  <a:pos x="T6" y="T7"/>
                </a:cxn>
                <a:cxn ang="0">
                  <a:pos x="T8" y="T9"/>
                </a:cxn>
              </a:cxnLst>
              <a:rect l="0" t="0" r="r" b="b"/>
              <a:pathLst>
                <a:path w="93" h="66">
                  <a:moveTo>
                    <a:pt x="15" y="66"/>
                  </a:moveTo>
                  <a:lnTo>
                    <a:pt x="0" y="33"/>
                  </a:lnTo>
                  <a:lnTo>
                    <a:pt x="79" y="0"/>
                  </a:lnTo>
                  <a:lnTo>
                    <a:pt x="93" y="35"/>
                  </a:lnTo>
                  <a:lnTo>
                    <a:pt x="15"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90" name="Freeform 132">
              <a:extLst>
                <a:ext uri="{FF2B5EF4-FFF2-40B4-BE49-F238E27FC236}">
                  <a16:creationId xmlns:a16="http://schemas.microsoft.com/office/drawing/2014/main" id="{EECD9B81-B764-EA85-F564-BA4CAA9C5977}"/>
                </a:ext>
              </a:extLst>
            </p:cNvPr>
            <p:cNvSpPr>
              <a:spLocks/>
            </p:cNvSpPr>
            <p:nvPr/>
          </p:nvSpPr>
          <p:spPr bwMode="auto">
            <a:xfrm>
              <a:off x="4081" y="1752"/>
              <a:ext cx="86" cy="86"/>
            </a:xfrm>
            <a:custGeom>
              <a:avLst/>
              <a:gdLst>
                <a:gd name="T0" fmla="*/ 26 w 86"/>
                <a:gd name="T1" fmla="*/ 86 h 86"/>
                <a:gd name="T2" fmla="*/ 0 w 86"/>
                <a:gd name="T3" fmla="*/ 60 h 86"/>
                <a:gd name="T4" fmla="*/ 60 w 86"/>
                <a:gd name="T5" fmla="*/ 0 h 86"/>
                <a:gd name="T6" fmla="*/ 86 w 86"/>
                <a:gd name="T7" fmla="*/ 26 h 86"/>
                <a:gd name="T8" fmla="*/ 26 w 86"/>
                <a:gd name="T9" fmla="*/ 86 h 86"/>
              </a:gdLst>
              <a:ahLst/>
              <a:cxnLst>
                <a:cxn ang="0">
                  <a:pos x="T0" y="T1"/>
                </a:cxn>
                <a:cxn ang="0">
                  <a:pos x="T2" y="T3"/>
                </a:cxn>
                <a:cxn ang="0">
                  <a:pos x="T4" y="T5"/>
                </a:cxn>
                <a:cxn ang="0">
                  <a:pos x="T6" y="T7"/>
                </a:cxn>
                <a:cxn ang="0">
                  <a:pos x="T8" y="T9"/>
                </a:cxn>
              </a:cxnLst>
              <a:rect l="0" t="0" r="r" b="b"/>
              <a:pathLst>
                <a:path w="86" h="86">
                  <a:moveTo>
                    <a:pt x="26" y="86"/>
                  </a:moveTo>
                  <a:lnTo>
                    <a:pt x="0" y="60"/>
                  </a:lnTo>
                  <a:lnTo>
                    <a:pt x="60" y="0"/>
                  </a:lnTo>
                  <a:lnTo>
                    <a:pt x="86" y="26"/>
                  </a:lnTo>
                  <a:lnTo>
                    <a:pt x="2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91" name="Freeform 133">
              <a:extLst>
                <a:ext uri="{FF2B5EF4-FFF2-40B4-BE49-F238E27FC236}">
                  <a16:creationId xmlns:a16="http://schemas.microsoft.com/office/drawing/2014/main" id="{0A72A1BC-EAD2-947A-57B3-C40C3D114A97}"/>
                </a:ext>
              </a:extLst>
            </p:cNvPr>
            <p:cNvSpPr>
              <a:spLocks/>
            </p:cNvSpPr>
            <p:nvPr/>
          </p:nvSpPr>
          <p:spPr bwMode="auto">
            <a:xfrm>
              <a:off x="3940" y="1649"/>
              <a:ext cx="69" cy="93"/>
            </a:xfrm>
            <a:custGeom>
              <a:avLst/>
              <a:gdLst>
                <a:gd name="T0" fmla="*/ 36 w 69"/>
                <a:gd name="T1" fmla="*/ 93 h 93"/>
                <a:gd name="T2" fmla="*/ 0 w 69"/>
                <a:gd name="T3" fmla="*/ 79 h 93"/>
                <a:gd name="T4" fmla="*/ 34 w 69"/>
                <a:gd name="T5" fmla="*/ 0 h 93"/>
                <a:gd name="T6" fmla="*/ 69 w 69"/>
                <a:gd name="T7" fmla="*/ 15 h 93"/>
                <a:gd name="T8" fmla="*/ 36 w 69"/>
                <a:gd name="T9" fmla="*/ 93 h 93"/>
              </a:gdLst>
              <a:ahLst/>
              <a:cxnLst>
                <a:cxn ang="0">
                  <a:pos x="T0" y="T1"/>
                </a:cxn>
                <a:cxn ang="0">
                  <a:pos x="T2" y="T3"/>
                </a:cxn>
                <a:cxn ang="0">
                  <a:pos x="T4" y="T5"/>
                </a:cxn>
                <a:cxn ang="0">
                  <a:pos x="T6" y="T7"/>
                </a:cxn>
                <a:cxn ang="0">
                  <a:pos x="T8" y="T9"/>
                </a:cxn>
              </a:cxnLst>
              <a:rect l="0" t="0" r="r" b="b"/>
              <a:pathLst>
                <a:path w="69" h="93">
                  <a:moveTo>
                    <a:pt x="36" y="93"/>
                  </a:moveTo>
                  <a:lnTo>
                    <a:pt x="0" y="79"/>
                  </a:lnTo>
                  <a:lnTo>
                    <a:pt x="34" y="0"/>
                  </a:lnTo>
                  <a:lnTo>
                    <a:pt x="69" y="15"/>
                  </a:lnTo>
                  <a:lnTo>
                    <a:pt x="36"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92" name="Freeform 134">
              <a:extLst>
                <a:ext uri="{FF2B5EF4-FFF2-40B4-BE49-F238E27FC236}">
                  <a16:creationId xmlns:a16="http://schemas.microsoft.com/office/drawing/2014/main" id="{1E60FE5D-4FD1-ABE4-7E3F-960005D08877}"/>
                </a:ext>
              </a:extLst>
            </p:cNvPr>
            <p:cNvSpPr>
              <a:spLocks/>
            </p:cNvSpPr>
            <p:nvPr/>
          </p:nvSpPr>
          <p:spPr bwMode="auto">
            <a:xfrm>
              <a:off x="4253" y="2573"/>
              <a:ext cx="129" cy="129"/>
            </a:xfrm>
            <a:custGeom>
              <a:avLst/>
              <a:gdLst>
                <a:gd name="T0" fmla="*/ 102 w 129"/>
                <a:gd name="T1" fmla="*/ 129 h 129"/>
                <a:gd name="T2" fmla="*/ 0 w 129"/>
                <a:gd name="T3" fmla="*/ 26 h 129"/>
                <a:gd name="T4" fmla="*/ 26 w 129"/>
                <a:gd name="T5" fmla="*/ 0 h 129"/>
                <a:gd name="T6" fmla="*/ 129 w 129"/>
                <a:gd name="T7" fmla="*/ 102 h 129"/>
                <a:gd name="T8" fmla="*/ 102 w 129"/>
                <a:gd name="T9" fmla="*/ 129 h 129"/>
              </a:gdLst>
              <a:ahLst/>
              <a:cxnLst>
                <a:cxn ang="0">
                  <a:pos x="T0" y="T1"/>
                </a:cxn>
                <a:cxn ang="0">
                  <a:pos x="T2" y="T3"/>
                </a:cxn>
                <a:cxn ang="0">
                  <a:pos x="T4" y="T5"/>
                </a:cxn>
                <a:cxn ang="0">
                  <a:pos x="T6" y="T7"/>
                </a:cxn>
                <a:cxn ang="0">
                  <a:pos x="T8" y="T9"/>
                </a:cxn>
              </a:cxnLst>
              <a:rect l="0" t="0" r="r" b="b"/>
              <a:pathLst>
                <a:path w="129" h="129">
                  <a:moveTo>
                    <a:pt x="102" y="129"/>
                  </a:moveTo>
                  <a:lnTo>
                    <a:pt x="0" y="26"/>
                  </a:lnTo>
                  <a:lnTo>
                    <a:pt x="26" y="0"/>
                  </a:lnTo>
                  <a:lnTo>
                    <a:pt x="129" y="102"/>
                  </a:lnTo>
                  <a:lnTo>
                    <a:pt x="102"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93" name="Freeform 135">
              <a:extLst>
                <a:ext uri="{FF2B5EF4-FFF2-40B4-BE49-F238E27FC236}">
                  <a16:creationId xmlns:a16="http://schemas.microsoft.com/office/drawing/2014/main" id="{75D7945B-0B4B-031A-9638-B1472A46B80F}"/>
                </a:ext>
              </a:extLst>
            </p:cNvPr>
            <p:cNvSpPr>
              <a:spLocks noEditPoints="1"/>
            </p:cNvSpPr>
            <p:nvPr/>
          </p:nvSpPr>
          <p:spPr bwMode="auto">
            <a:xfrm>
              <a:off x="4081" y="2399"/>
              <a:ext cx="291" cy="293"/>
            </a:xfrm>
            <a:custGeom>
              <a:avLst/>
              <a:gdLst>
                <a:gd name="T0" fmla="*/ 105 w 291"/>
                <a:gd name="T1" fmla="*/ 293 h 293"/>
                <a:gd name="T2" fmla="*/ 0 w 291"/>
                <a:gd name="T3" fmla="*/ 0 h 293"/>
                <a:gd name="T4" fmla="*/ 291 w 291"/>
                <a:gd name="T5" fmla="*/ 107 h 293"/>
                <a:gd name="T6" fmla="*/ 105 w 291"/>
                <a:gd name="T7" fmla="*/ 293 h 293"/>
                <a:gd name="T8" fmla="*/ 60 w 291"/>
                <a:gd name="T9" fmla="*/ 62 h 293"/>
                <a:gd name="T10" fmla="*/ 119 w 291"/>
                <a:gd name="T11" fmla="*/ 226 h 293"/>
                <a:gd name="T12" fmla="*/ 224 w 291"/>
                <a:gd name="T13" fmla="*/ 121 h 293"/>
                <a:gd name="T14" fmla="*/ 60 w 291"/>
                <a:gd name="T15" fmla="*/ 62 h 2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1" h="293">
                  <a:moveTo>
                    <a:pt x="105" y="293"/>
                  </a:moveTo>
                  <a:lnTo>
                    <a:pt x="0" y="0"/>
                  </a:lnTo>
                  <a:lnTo>
                    <a:pt x="291" y="107"/>
                  </a:lnTo>
                  <a:lnTo>
                    <a:pt x="105" y="293"/>
                  </a:lnTo>
                  <a:close/>
                  <a:moveTo>
                    <a:pt x="60" y="62"/>
                  </a:moveTo>
                  <a:lnTo>
                    <a:pt x="119" y="226"/>
                  </a:lnTo>
                  <a:lnTo>
                    <a:pt x="224" y="121"/>
                  </a:lnTo>
                  <a:lnTo>
                    <a:pt x="60"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grpSp>
      <p:grpSp>
        <p:nvGrpSpPr>
          <p:cNvPr id="194" name="Group 163">
            <a:extLst>
              <a:ext uri="{FF2B5EF4-FFF2-40B4-BE49-F238E27FC236}">
                <a16:creationId xmlns:a16="http://schemas.microsoft.com/office/drawing/2014/main" id="{EBDDF54E-9BD3-BD31-8CEB-C2AA90E33EFD}"/>
              </a:ext>
            </a:extLst>
          </p:cNvPr>
          <p:cNvGrpSpPr>
            <a:grpSpLocks noChangeAspect="1"/>
          </p:cNvGrpSpPr>
          <p:nvPr/>
        </p:nvGrpSpPr>
        <p:grpSpPr bwMode="auto">
          <a:xfrm>
            <a:off x="9177244" y="5298823"/>
            <a:ext cx="427897" cy="427897"/>
            <a:chOff x="3293" y="1613"/>
            <a:chExt cx="368" cy="368"/>
          </a:xfrm>
          <a:solidFill>
            <a:schemeClr val="accent3"/>
          </a:solidFill>
        </p:grpSpPr>
        <p:sp>
          <p:nvSpPr>
            <p:cNvPr id="195" name="Freeform 164">
              <a:extLst>
                <a:ext uri="{FF2B5EF4-FFF2-40B4-BE49-F238E27FC236}">
                  <a16:creationId xmlns:a16="http://schemas.microsoft.com/office/drawing/2014/main" id="{3C4BE17F-9B60-0815-BBDF-44F43560B732}"/>
                </a:ext>
              </a:extLst>
            </p:cNvPr>
            <p:cNvSpPr>
              <a:spLocks/>
            </p:cNvSpPr>
            <p:nvPr/>
          </p:nvSpPr>
          <p:spPr bwMode="auto">
            <a:xfrm>
              <a:off x="3440" y="1613"/>
              <a:ext cx="221" cy="367"/>
            </a:xfrm>
            <a:custGeom>
              <a:avLst/>
              <a:gdLst>
                <a:gd name="T0" fmla="*/ 221 w 221"/>
                <a:gd name="T1" fmla="*/ 367 h 367"/>
                <a:gd name="T2" fmla="*/ 0 w 221"/>
                <a:gd name="T3" fmla="*/ 367 h 367"/>
                <a:gd name="T4" fmla="*/ 0 w 221"/>
                <a:gd name="T5" fmla="*/ 355 h 367"/>
                <a:gd name="T6" fmla="*/ 208 w 221"/>
                <a:gd name="T7" fmla="*/ 355 h 367"/>
                <a:gd name="T8" fmla="*/ 208 w 221"/>
                <a:gd name="T9" fmla="*/ 61 h 367"/>
                <a:gd name="T10" fmla="*/ 159 w 221"/>
                <a:gd name="T11" fmla="*/ 13 h 367"/>
                <a:gd name="T12" fmla="*/ 0 w 221"/>
                <a:gd name="T13" fmla="*/ 13 h 367"/>
                <a:gd name="T14" fmla="*/ 0 w 221"/>
                <a:gd name="T15" fmla="*/ 0 h 367"/>
                <a:gd name="T16" fmla="*/ 165 w 221"/>
                <a:gd name="T17" fmla="*/ 0 h 367"/>
                <a:gd name="T18" fmla="*/ 221 w 221"/>
                <a:gd name="T19" fmla="*/ 56 h 367"/>
                <a:gd name="T20" fmla="*/ 221 w 221"/>
                <a:gd name="T21"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1" h="367">
                  <a:moveTo>
                    <a:pt x="221" y="367"/>
                  </a:moveTo>
                  <a:lnTo>
                    <a:pt x="0" y="367"/>
                  </a:lnTo>
                  <a:lnTo>
                    <a:pt x="0" y="355"/>
                  </a:lnTo>
                  <a:lnTo>
                    <a:pt x="208" y="355"/>
                  </a:lnTo>
                  <a:lnTo>
                    <a:pt x="208" y="61"/>
                  </a:lnTo>
                  <a:lnTo>
                    <a:pt x="159" y="13"/>
                  </a:lnTo>
                  <a:lnTo>
                    <a:pt x="0" y="13"/>
                  </a:lnTo>
                  <a:lnTo>
                    <a:pt x="0" y="0"/>
                  </a:lnTo>
                  <a:lnTo>
                    <a:pt x="165" y="0"/>
                  </a:lnTo>
                  <a:lnTo>
                    <a:pt x="221" y="56"/>
                  </a:lnTo>
                  <a:lnTo>
                    <a:pt x="221" y="3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96" name="Freeform 165">
              <a:extLst>
                <a:ext uri="{FF2B5EF4-FFF2-40B4-BE49-F238E27FC236}">
                  <a16:creationId xmlns:a16="http://schemas.microsoft.com/office/drawing/2014/main" id="{E00DB950-EA7C-31E5-31FB-D3DC18CD0923}"/>
                </a:ext>
              </a:extLst>
            </p:cNvPr>
            <p:cNvSpPr>
              <a:spLocks/>
            </p:cNvSpPr>
            <p:nvPr/>
          </p:nvSpPr>
          <p:spPr bwMode="auto">
            <a:xfrm>
              <a:off x="3596" y="1619"/>
              <a:ext cx="59" cy="59"/>
            </a:xfrm>
            <a:custGeom>
              <a:avLst/>
              <a:gdLst>
                <a:gd name="T0" fmla="*/ 59 w 59"/>
                <a:gd name="T1" fmla="*/ 59 h 59"/>
                <a:gd name="T2" fmla="*/ 0 w 59"/>
                <a:gd name="T3" fmla="*/ 59 h 59"/>
                <a:gd name="T4" fmla="*/ 0 w 59"/>
                <a:gd name="T5" fmla="*/ 0 h 59"/>
                <a:gd name="T6" fmla="*/ 12 w 59"/>
                <a:gd name="T7" fmla="*/ 0 h 59"/>
                <a:gd name="T8" fmla="*/ 12 w 59"/>
                <a:gd name="T9" fmla="*/ 47 h 59"/>
                <a:gd name="T10" fmla="*/ 59 w 59"/>
                <a:gd name="T11" fmla="*/ 47 h 59"/>
                <a:gd name="T12" fmla="*/ 59 w 59"/>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59" h="59">
                  <a:moveTo>
                    <a:pt x="59" y="59"/>
                  </a:moveTo>
                  <a:lnTo>
                    <a:pt x="0" y="59"/>
                  </a:lnTo>
                  <a:lnTo>
                    <a:pt x="0" y="0"/>
                  </a:lnTo>
                  <a:lnTo>
                    <a:pt x="12" y="0"/>
                  </a:lnTo>
                  <a:lnTo>
                    <a:pt x="12" y="47"/>
                  </a:lnTo>
                  <a:lnTo>
                    <a:pt x="59" y="47"/>
                  </a:lnTo>
                  <a:lnTo>
                    <a:pt x="59"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97" name="Freeform 166">
              <a:extLst>
                <a:ext uri="{FF2B5EF4-FFF2-40B4-BE49-F238E27FC236}">
                  <a16:creationId xmlns:a16="http://schemas.microsoft.com/office/drawing/2014/main" id="{A93BE6CC-35BA-87FF-5B6E-2BDB2DC30BA6}"/>
                </a:ext>
              </a:extLst>
            </p:cNvPr>
            <p:cNvSpPr>
              <a:spLocks noEditPoints="1"/>
            </p:cNvSpPr>
            <p:nvPr/>
          </p:nvSpPr>
          <p:spPr bwMode="auto">
            <a:xfrm>
              <a:off x="3465" y="1902"/>
              <a:ext cx="40" cy="41"/>
            </a:xfrm>
            <a:custGeom>
              <a:avLst/>
              <a:gdLst>
                <a:gd name="T0" fmla="*/ 40 w 40"/>
                <a:gd name="T1" fmla="*/ 41 h 41"/>
                <a:gd name="T2" fmla="*/ 0 w 40"/>
                <a:gd name="T3" fmla="*/ 41 h 41"/>
                <a:gd name="T4" fmla="*/ 0 w 40"/>
                <a:gd name="T5" fmla="*/ 0 h 41"/>
                <a:gd name="T6" fmla="*/ 40 w 40"/>
                <a:gd name="T7" fmla="*/ 0 h 41"/>
                <a:gd name="T8" fmla="*/ 40 w 40"/>
                <a:gd name="T9" fmla="*/ 41 h 41"/>
                <a:gd name="T10" fmla="*/ 12 w 40"/>
                <a:gd name="T11" fmla="*/ 28 h 41"/>
                <a:gd name="T12" fmla="*/ 28 w 40"/>
                <a:gd name="T13" fmla="*/ 28 h 41"/>
                <a:gd name="T14" fmla="*/ 28 w 40"/>
                <a:gd name="T15" fmla="*/ 12 h 41"/>
                <a:gd name="T16" fmla="*/ 12 w 40"/>
                <a:gd name="T17" fmla="*/ 12 h 41"/>
                <a:gd name="T18" fmla="*/ 12 w 40"/>
                <a:gd name="T19" fmla="*/ 2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1">
                  <a:moveTo>
                    <a:pt x="40" y="41"/>
                  </a:moveTo>
                  <a:lnTo>
                    <a:pt x="0" y="41"/>
                  </a:lnTo>
                  <a:lnTo>
                    <a:pt x="0" y="0"/>
                  </a:lnTo>
                  <a:lnTo>
                    <a:pt x="40" y="0"/>
                  </a:lnTo>
                  <a:lnTo>
                    <a:pt x="40" y="41"/>
                  </a:lnTo>
                  <a:close/>
                  <a:moveTo>
                    <a:pt x="12" y="28"/>
                  </a:moveTo>
                  <a:lnTo>
                    <a:pt x="28" y="28"/>
                  </a:lnTo>
                  <a:lnTo>
                    <a:pt x="28" y="12"/>
                  </a:lnTo>
                  <a:lnTo>
                    <a:pt x="12" y="12"/>
                  </a:lnTo>
                  <a:lnTo>
                    <a:pt x="12"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98" name="Rectangle 167">
              <a:extLst>
                <a:ext uri="{FF2B5EF4-FFF2-40B4-BE49-F238E27FC236}">
                  <a16:creationId xmlns:a16="http://schemas.microsoft.com/office/drawing/2014/main" id="{4286BA30-121D-6CA3-07BE-1FFD0B109163}"/>
                </a:ext>
              </a:extLst>
            </p:cNvPr>
            <p:cNvSpPr>
              <a:spLocks noChangeArrowheads="1"/>
            </p:cNvSpPr>
            <p:nvPr/>
          </p:nvSpPr>
          <p:spPr bwMode="auto">
            <a:xfrm>
              <a:off x="3520" y="1902"/>
              <a:ext cx="56" cy="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99" name="Rectangle 168">
              <a:extLst>
                <a:ext uri="{FF2B5EF4-FFF2-40B4-BE49-F238E27FC236}">
                  <a16:creationId xmlns:a16="http://schemas.microsoft.com/office/drawing/2014/main" id="{DD6B865E-98BD-49E1-5D20-9EADBB9042A5}"/>
                </a:ext>
              </a:extLst>
            </p:cNvPr>
            <p:cNvSpPr>
              <a:spLocks noChangeArrowheads="1"/>
            </p:cNvSpPr>
            <p:nvPr/>
          </p:nvSpPr>
          <p:spPr bwMode="auto">
            <a:xfrm>
              <a:off x="3520" y="1930"/>
              <a:ext cx="111"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200" name="Freeform 169">
              <a:extLst>
                <a:ext uri="{FF2B5EF4-FFF2-40B4-BE49-F238E27FC236}">
                  <a16:creationId xmlns:a16="http://schemas.microsoft.com/office/drawing/2014/main" id="{8D6B98FB-9C70-D0A3-CD23-13674F64CAFB}"/>
                </a:ext>
              </a:extLst>
            </p:cNvPr>
            <p:cNvSpPr>
              <a:spLocks noEditPoints="1"/>
            </p:cNvSpPr>
            <p:nvPr/>
          </p:nvSpPr>
          <p:spPr bwMode="auto">
            <a:xfrm>
              <a:off x="3465" y="1847"/>
              <a:ext cx="40" cy="40"/>
            </a:xfrm>
            <a:custGeom>
              <a:avLst/>
              <a:gdLst>
                <a:gd name="T0" fmla="*/ 40 w 40"/>
                <a:gd name="T1" fmla="*/ 40 h 40"/>
                <a:gd name="T2" fmla="*/ 0 w 40"/>
                <a:gd name="T3" fmla="*/ 40 h 40"/>
                <a:gd name="T4" fmla="*/ 0 w 40"/>
                <a:gd name="T5" fmla="*/ 0 h 40"/>
                <a:gd name="T6" fmla="*/ 40 w 40"/>
                <a:gd name="T7" fmla="*/ 0 h 40"/>
                <a:gd name="T8" fmla="*/ 40 w 40"/>
                <a:gd name="T9" fmla="*/ 40 h 40"/>
                <a:gd name="T10" fmla="*/ 12 w 40"/>
                <a:gd name="T11" fmla="*/ 27 h 40"/>
                <a:gd name="T12" fmla="*/ 28 w 40"/>
                <a:gd name="T13" fmla="*/ 27 h 40"/>
                <a:gd name="T14" fmla="*/ 28 w 40"/>
                <a:gd name="T15" fmla="*/ 12 h 40"/>
                <a:gd name="T16" fmla="*/ 12 w 40"/>
                <a:gd name="T17" fmla="*/ 12 h 40"/>
                <a:gd name="T18" fmla="*/ 12 w 40"/>
                <a:gd name="T19" fmla="*/ 2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40" y="40"/>
                  </a:moveTo>
                  <a:lnTo>
                    <a:pt x="0" y="40"/>
                  </a:lnTo>
                  <a:lnTo>
                    <a:pt x="0" y="0"/>
                  </a:lnTo>
                  <a:lnTo>
                    <a:pt x="40" y="0"/>
                  </a:lnTo>
                  <a:lnTo>
                    <a:pt x="40" y="40"/>
                  </a:lnTo>
                  <a:close/>
                  <a:moveTo>
                    <a:pt x="12" y="27"/>
                  </a:moveTo>
                  <a:lnTo>
                    <a:pt x="28" y="27"/>
                  </a:lnTo>
                  <a:lnTo>
                    <a:pt x="28" y="12"/>
                  </a:lnTo>
                  <a:lnTo>
                    <a:pt x="12" y="12"/>
                  </a:lnTo>
                  <a:lnTo>
                    <a:pt x="12"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201" name="Rectangle 170">
              <a:extLst>
                <a:ext uri="{FF2B5EF4-FFF2-40B4-BE49-F238E27FC236}">
                  <a16:creationId xmlns:a16="http://schemas.microsoft.com/office/drawing/2014/main" id="{23FAB8D3-2FA9-E71F-4039-52A898949AA4}"/>
                </a:ext>
              </a:extLst>
            </p:cNvPr>
            <p:cNvSpPr>
              <a:spLocks noChangeArrowheads="1"/>
            </p:cNvSpPr>
            <p:nvPr/>
          </p:nvSpPr>
          <p:spPr bwMode="auto">
            <a:xfrm>
              <a:off x="3520" y="1847"/>
              <a:ext cx="56" cy="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202" name="Rectangle 171">
              <a:extLst>
                <a:ext uri="{FF2B5EF4-FFF2-40B4-BE49-F238E27FC236}">
                  <a16:creationId xmlns:a16="http://schemas.microsoft.com/office/drawing/2014/main" id="{EA64FD24-B767-42AE-9674-B9328D95A073}"/>
                </a:ext>
              </a:extLst>
            </p:cNvPr>
            <p:cNvSpPr>
              <a:spLocks noChangeArrowheads="1"/>
            </p:cNvSpPr>
            <p:nvPr/>
          </p:nvSpPr>
          <p:spPr bwMode="auto">
            <a:xfrm>
              <a:off x="3520" y="1874"/>
              <a:ext cx="111"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203" name="Rectangle 172">
              <a:extLst>
                <a:ext uri="{FF2B5EF4-FFF2-40B4-BE49-F238E27FC236}">
                  <a16:creationId xmlns:a16="http://schemas.microsoft.com/office/drawing/2014/main" id="{A66A3F5E-415D-CCF2-D7C8-59825BA5F1DA}"/>
                </a:ext>
              </a:extLst>
            </p:cNvPr>
            <p:cNvSpPr>
              <a:spLocks noChangeArrowheads="1"/>
            </p:cNvSpPr>
            <p:nvPr/>
          </p:nvSpPr>
          <p:spPr bwMode="auto">
            <a:xfrm>
              <a:off x="3520" y="1791"/>
              <a:ext cx="56" cy="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204" name="Rectangle 173">
              <a:extLst>
                <a:ext uri="{FF2B5EF4-FFF2-40B4-BE49-F238E27FC236}">
                  <a16:creationId xmlns:a16="http://schemas.microsoft.com/office/drawing/2014/main" id="{3F270E71-8BA7-FCE7-1531-86005454BA98}"/>
                </a:ext>
              </a:extLst>
            </p:cNvPr>
            <p:cNvSpPr>
              <a:spLocks noChangeArrowheads="1"/>
            </p:cNvSpPr>
            <p:nvPr/>
          </p:nvSpPr>
          <p:spPr bwMode="auto">
            <a:xfrm>
              <a:off x="3520" y="1818"/>
              <a:ext cx="111"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205" name="Freeform 174">
              <a:extLst>
                <a:ext uri="{FF2B5EF4-FFF2-40B4-BE49-F238E27FC236}">
                  <a16:creationId xmlns:a16="http://schemas.microsoft.com/office/drawing/2014/main" id="{F6AB894F-B616-EFC9-8506-852AEA372958}"/>
                </a:ext>
              </a:extLst>
            </p:cNvPr>
            <p:cNvSpPr>
              <a:spLocks/>
            </p:cNvSpPr>
            <p:nvPr/>
          </p:nvSpPr>
          <p:spPr bwMode="auto">
            <a:xfrm>
              <a:off x="3462" y="1796"/>
              <a:ext cx="45" cy="34"/>
            </a:xfrm>
            <a:custGeom>
              <a:avLst/>
              <a:gdLst>
                <a:gd name="T0" fmla="*/ 19 w 45"/>
                <a:gd name="T1" fmla="*/ 34 h 34"/>
                <a:gd name="T2" fmla="*/ 0 w 45"/>
                <a:gd name="T3" fmla="*/ 16 h 34"/>
                <a:gd name="T4" fmla="*/ 9 w 45"/>
                <a:gd name="T5" fmla="*/ 7 h 34"/>
                <a:gd name="T6" fmla="*/ 19 w 45"/>
                <a:gd name="T7" fmla="*/ 17 h 34"/>
                <a:gd name="T8" fmla="*/ 36 w 45"/>
                <a:gd name="T9" fmla="*/ 0 h 34"/>
                <a:gd name="T10" fmla="*/ 45 w 45"/>
                <a:gd name="T11" fmla="*/ 9 h 34"/>
                <a:gd name="T12" fmla="*/ 19 w 45"/>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45" h="34">
                  <a:moveTo>
                    <a:pt x="19" y="34"/>
                  </a:moveTo>
                  <a:lnTo>
                    <a:pt x="0" y="16"/>
                  </a:lnTo>
                  <a:lnTo>
                    <a:pt x="9" y="7"/>
                  </a:lnTo>
                  <a:lnTo>
                    <a:pt x="19" y="17"/>
                  </a:lnTo>
                  <a:lnTo>
                    <a:pt x="36" y="0"/>
                  </a:lnTo>
                  <a:lnTo>
                    <a:pt x="45" y="9"/>
                  </a:lnTo>
                  <a:lnTo>
                    <a:pt x="19"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206" name="Rectangle 175">
              <a:extLst>
                <a:ext uri="{FF2B5EF4-FFF2-40B4-BE49-F238E27FC236}">
                  <a16:creationId xmlns:a16="http://schemas.microsoft.com/office/drawing/2014/main" id="{64DFD78C-1273-DA01-E680-0FC78BBD4224}"/>
                </a:ext>
              </a:extLst>
            </p:cNvPr>
            <p:cNvSpPr>
              <a:spLocks noChangeArrowheads="1"/>
            </p:cNvSpPr>
            <p:nvPr/>
          </p:nvSpPr>
          <p:spPr bwMode="auto">
            <a:xfrm>
              <a:off x="3520" y="1735"/>
              <a:ext cx="56" cy="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207" name="Rectangle 176">
              <a:extLst>
                <a:ext uri="{FF2B5EF4-FFF2-40B4-BE49-F238E27FC236}">
                  <a16:creationId xmlns:a16="http://schemas.microsoft.com/office/drawing/2014/main" id="{4E346503-C7DE-0154-A3A0-5C1D36D06C0A}"/>
                </a:ext>
              </a:extLst>
            </p:cNvPr>
            <p:cNvSpPr>
              <a:spLocks noChangeArrowheads="1"/>
            </p:cNvSpPr>
            <p:nvPr/>
          </p:nvSpPr>
          <p:spPr bwMode="auto">
            <a:xfrm>
              <a:off x="3520" y="1763"/>
              <a:ext cx="111"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208" name="Freeform 177">
              <a:extLst>
                <a:ext uri="{FF2B5EF4-FFF2-40B4-BE49-F238E27FC236}">
                  <a16:creationId xmlns:a16="http://schemas.microsoft.com/office/drawing/2014/main" id="{09EF965B-B174-D899-7916-D75926763DEC}"/>
                </a:ext>
              </a:extLst>
            </p:cNvPr>
            <p:cNvSpPr>
              <a:spLocks/>
            </p:cNvSpPr>
            <p:nvPr/>
          </p:nvSpPr>
          <p:spPr bwMode="auto">
            <a:xfrm>
              <a:off x="3462" y="1740"/>
              <a:ext cx="45" cy="35"/>
            </a:xfrm>
            <a:custGeom>
              <a:avLst/>
              <a:gdLst>
                <a:gd name="T0" fmla="*/ 19 w 45"/>
                <a:gd name="T1" fmla="*/ 35 h 35"/>
                <a:gd name="T2" fmla="*/ 0 w 45"/>
                <a:gd name="T3" fmla="*/ 16 h 35"/>
                <a:gd name="T4" fmla="*/ 9 w 45"/>
                <a:gd name="T5" fmla="*/ 7 h 35"/>
                <a:gd name="T6" fmla="*/ 19 w 45"/>
                <a:gd name="T7" fmla="*/ 17 h 35"/>
                <a:gd name="T8" fmla="*/ 36 w 45"/>
                <a:gd name="T9" fmla="*/ 0 h 35"/>
                <a:gd name="T10" fmla="*/ 45 w 45"/>
                <a:gd name="T11" fmla="*/ 9 h 35"/>
                <a:gd name="T12" fmla="*/ 19 w 45"/>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45" h="35">
                  <a:moveTo>
                    <a:pt x="19" y="35"/>
                  </a:moveTo>
                  <a:lnTo>
                    <a:pt x="0" y="16"/>
                  </a:lnTo>
                  <a:lnTo>
                    <a:pt x="9" y="7"/>
                  </a:lnTo>
                  <a:lnTo>
                    <a:pt x="19" y="17"/>
                  </a:lnTo>
                  <a:lnTo>
                    <a:pt x="36" y="0"/>
                  </a:lnTo>
                  <a:lnTo>
                    <a:pt x="45" y="9"/>
                  </a:lnTo>
                  <a:lnTo>
                    <a:pt x="19"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209" name="Rectangle 178">
              <a:extLst>
                <a:ext uri="{FF2B5EF4-FFF2-40B4-BE49-F238E27FC236}">
                  <a16:creationId xmlns:a16="http://schemas.microsoft.com/office/drawing/2014/main" id="{1D0BB3A6-3525-8509-DA69-8564F8170A1A}"/>
                </a:ext>
              </a:extLst>
            </p:cNvPr>
            <p:cNvSpPr>
              <a:spLocks noChangeArrowheads="1"/>
            </p:cNvSpPr>
            <p:nvPr/>
          </p:nvSpPr>
          <p:spPr bwMode="auto">
            <a:xfrm>
              <a:off x="3520" y="1680"/>
              <a:ext cx="56" cy="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210" name="Rectangle 179">
              <a:extLst>
                <a:ext uri="{FF2B5EF4-FFF2-40B4-BE49-F238E27FC236}">
                  <a16:creationId xmlns:a16="http://schemas.microsoft.com/office/drawing/2014/main" id="{0F32827B-48D5-1E35-FB3A-AEE429BC61E4}"/>
                </a:ext>
              </a:extLst>
            </p:cNvPr>
            <p:cNvSpPr>
              <a:spLocks noChangeArrowheads="1"/>
            </p:cNvSpPr>
            <p:nvPr/>
          </p:nvSpPr>
          <p:spPr bwMode="auto">
            <a:xfrm>
              <a:off x="3520" y="1707"/>
              <a:ext cx="111"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211" name="Freeform 180">
              <a:extLst>
                <a:ext uri="{FF2B5EF4-FFF2-40B4-BE49-F238E27FC236}">
                  <a16:creationId xmlns:a16="http://schemas.microsoft.com/office/drawing/2014/main" id="{C800957B-A204-3E2A-D202-AC7324822931}"/>
                </a:ext>
              </a:extLst>
            </p:cNvPr>
            <p:cNvSpPr>
              <a:spLocks/>
            </p:cNvSpPr>
            <p:nvPr/>
          </p:nvSpPr>
          <p:spPr bwMode="auto">
            <a:xfrm>
              <a:off x="3462" y="1685"/>
              <a:ext cx="45" cy="34"/>
            </a:xfrm>
            <a:custGeom>
              <a:avLst/>
              <a:gdLst>
                <a:gd name="T0" fmla="*/ 19 w 45"/>
                <a:gd name="T1" fmla="*/ 34 h 34"/>
                <a:gd name="T2" fmla="*/ 0 w 45"/>
                <a:gd name="T3" fmla="*/ 16 h 34"/>
                <a:gd name="T4" fmla="*/ 9 w 45"/>
                <a:gd name="T5" fmla="*/ 7 h 34"/>
                <a:gd name="T6" fmla="*/ 19 w 45"/>
                <a:gd name="T7" fmla="*/ 16 h 34"/>
                <a:gd name="T8" fmla="*/ 36 w 45"/>
                <a:gd name="T9" fmla="*/ 0 h 34"/>
                <a:gd name="T10" fmla="*/ 45 w 45"/>
                <a:gd name="T11" fmla="*/ 8 h 34"/>
                <a:gd name="T12" fmla="*/ 19 w 45"/>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45" h="34">
                  <a:moveTo>
                    <a:pt x="19" y="34"/>
                  </a:moveTo>
                  <a:lnTo>
                    <a:pt x="0" y="16"/>
                  </a:lnTo>
                  <a:lnTo>
                    <a:pt x="9" y="7"/>
                  </a:lnTo>
                  <a:lnTo>
                    <a:pt x="19" y="16"/>
                  </a:lnTo>
                  <a:lnTo>
                    <a:pt x="36" y="0"/>
                  </a:lnTo>
                  <a:lnTo>
                    <a:pt x="45" y="8"/>
                  </a:lnTo>
                  <a:lnTo>
                    <a:pt x="19"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212" name="Rectangle 181">
              <a:extLst>
                <a:ext uri="{FF2B5EF4-FFF2-40B4-BE49-F238E27FC236}">
                  <a16:creationId xmlns:a16="http://schemas.microsoft.com/office/drawing/2014/main" id="{224568FF-1974-F3B8-F3E5-E8AA77AADC5F}"/>
                </a:ext>
              </a:extLst>
            </p:cNvPr>
            <p:cNvSpPr>
              <a:spLocks noChangeArrowheads="1"/>
            </p:cNvSpPr>
            <p:nvPr/>
          </p:nvSpPr>
          <p:spPr bwMode="auto">
            <a:xfrm>
              <a:off x="3464" y="1652"/>
              <a:ext cx="14" cy="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213" name="Rectangle 182">
              <a:extLst>
                <a:ext uri="{FF2B5EF4-FFF2-40B4-BE49-F238E27FC236}">
                  <a16:creationId xmlns:a16="http://schemas.microsoft.com/office/drawing/2014/main" id="{782D5A02-3ABA-BD1B-E325-80C6C5D72741}"/>
                </a:ext>
              </a:extLst>
            </p:cNvPr>
            <p:cNvSpPr>
              <a:spLocks noChangeArrowheads="1"/>
            </p:cNvSpPr>
            <p:nvPr/>
          </p:nvSpPr>
          <p:spPr bwMode="auto">
            <a:xfrm>
              <a:off x="3492" y="1652"/>
              <a:ext cx="14" cy="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214" name="Rectangle 183">
              <a:extLst>
                <a:ext uri="{FF2B5EF4-FFF2-40B4-BE49-F238E27FC236}">
                  <a16:creationId xmlns:a16="http://schemas.microsoft.com/office/drawing/2014/main" id="{594531F1-97F8-678F-2016-39BD6E199616}"/>
                </a:ext>
              </a:extLst>
            </p:cNvPr>
            <p:cNvSpPr>
              <a:spLocks noChangeArrowheads="1"/>
            </p:cNvSpPr>
            <p:nvPr/>
          </p:nvSpPr>
          <p:spPr bwMode="auto">
            <a:xfrm>
              <a:off x="3520" y="1652"/>
              <a:ext cx="14" cy="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215" name="Freeform 184">
              <a:extLst>
                <a:ext uri="{FF2B5EF4-FFF2-40B4-BE49-F238E27FC236}">
                  <a16:creationId xmlns:a16="http://schemas.microsoft.com/office/drawing/2014/main" id="{9A116E05-7837-9EBC-3BED-D12384717603}"/>
                </a:ext>
              </a:extLst>
            </p:cNvPr>
            <p:cNvSpPr>
              <a:spLocks noEditPoints="1"/>
            </p:cNvSpPr>
            <p:nvPr/>
          </p:nvSpPr>
          <p:spPr bwMode="auto">
            <a:xfrm>
              <a:off x="3327" y="1613"/>
              <a:ext cx="86" cy="86"/>
            </a:xfrm>
            <a:custGeom>
              <a:avLst/>
              <a:gdLst>
                <a:gd name="T0" fmla="*/ 53 w 107"/>
                <a:gd name="T1" fmla="*/ 107 h 107"/>
                <a:gd name="T2" fmla="*/ 0 w 107"/>
                <a:gd name="T3" fmla="*/ 53 h 107"/>
                <a:gd name="T4" fmla="*/ 53 w 107"/>
                <a:gd name="T5" fmla="*/ 0 h 107"/>
                <a:gd name="T6" fmla="*/ 107 w 107"/>
                <a:gd name="T7" fmla="*/ 53 h 107"/>
                <a:gd name="T8" fmla="*/ 53 w 107"/>
                <a:gd name="T9" fmla="*/ 107 h 107"/>
                <a:gd name="T10" fmla="*/ 53 w 107"/>
                <a:gd name="T11" fmla="*/ 16 h 107"/>
                <a:gd name="T12" fmla="*/ 16 w 107"/>
                <a:gd name="T13" fmla="*/ 53 h 107"/>
                <a:gd name="T14" fmla="*/ 53 w 107"/>
                <a:gd name="T15" fmla="*/ 91 h 107"/>
                <a:gd name="T16" fmla="*/ 91 w 107"/>
                <a:gd name="T17" fmla="*/ 53 h 107"/>
                <a:gd name="T18" fmla="*/ 53 w 107"/>
                <a:gd name="T19" fmla="*/ 1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7">
                  <a:moveTo>
                    <a:pt x="53" y="107"/>
                  </a:moveTo>
                  <a:cubicBezTo>
                    <a:pt x="24" y="107"/>
                    <a:pt x="0" y="83"/>
                    <a:pt x="0" y="53"/>
                  </a:cubicBezTo>
                  <a:cubicBezTo>
                    <a:pt x="0" y="24"/>
                    <a:pt x="24" y="0"/>
                    <a:pt x="53" y="0"/>
                  </a:cubicBezTo>
                  <a:cubicBezTo>
                    <a:pt x="83" y="0"/>
                    <a:pt x="107" y="24"/>
                    <a:pt x="107" y="53"/>
                  </a:cubicBezTo>
                  <a:cubicBezTo>
                    <a:pt x="107" y="83"/>
                    <a:pt x="83" y="107"/>
                    <a:pt x="53" y="107"/>
                  </a:cubicBezTo>
                  <a:close/>
                  <a:moveTo>
                    <a:pt x="53" y="16"/>
                  </a:moveTo>
                  <a:cubicBezTo>
                    <a:pt x="33" y="16"/>
                    <a:pt x="16" y="33"/>
                    <a:pt x="16" y="53"/>
                  </a:cubicBezTo>
                  <a:cubicBezTo>
                    <a:pt x="16" y="74"/>
                    <a:pt x="33" y="91"/>
                    <a:pt x="53" y="91"/>
                  </a:cubicBezTo>
                  <a:cubicBezTo>
                    <a:pt x="74" y="91"/>
                    <a:pt x="91" y="74"/>
                    <a:pt x="91" y="53"/>
                  </a:cubicBezTo>
                  <a:cubicBezTo>
                    <a:pt x="91" y="33"/>
                    <a:pt x="74" y="16"/>
                    <a:pt x="5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216" name="Rectangle 185">
              <a:extLst>
                <a:ext uri="{FF2B5EF4-FFF2-40B4-BE49-F238E27FC236}">
                  <a16:creationId xmlns:a16="http://schemas.microsoft.com/office/drawing/2014/main" id="{FDBB9055-760C-A6BA-D323-A4F5EF562745}"/>
                </a:ext>
              </a:extLst>
            </p:cNvPr>
            <p:cNvSpPr>
              <a:spLocks noChangeArrowheads="1"/>
            </p:cNvSpPr>
            <p:nvPr/>
          </p:nvSpPr>
          <p:spPr bwMode="auto">
            <a:xfrm>
              <a:off x="3364" y="1871"/>
              <a:ext cx="12"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217" name="Rectangle 186">
              <a:extLst>
                <a:ext uri="{FF2B5EF4-FFF2-40B4-BE49-F238E27FC236}">
                  <a16:creationId xmlns:a16="http://schemas.microsoft.com/office/drawing/2014/main" id="{2A7864DD-C891-1E6A-CB77-8965A995A021}"/>
                </a:ext>
              </a:extLst>
            </p:cNvPr>
            <p:cNvSpPr>
              <a:spLocks noChangeArrowheads="1"/>
            </p:cNvSpPr>
            <p:nvPr/>
          </p:nvSpPr>
          <p:spPr bwMode="auto">
            <a:xfrm>
              <a:off x="3324" y="1829"/>
              <a:ext cx="12" cy="1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218" name="Rectangle 187">
              <a:extLst>
                <a:ext uri="{FF2B5EF4-FFF2-40B4-BE49-F238E27FC236}">
                  <a16:creationId xmlns:a16="http://schemas.microsoft.com/office/drawing/2014/main" id="{8094ABC7-F7A6-19E5-32B4-A00A2FAD5F40}"/>
                </a:ext>
              </a:extLst>
            </p:cNvPr>
            <p:cNvSpPr>
              <a:spLocks noChangeArrowheads="1"/>
            </p:cNvSpPr>
            <p:nvPr/>
          </p:nvSpPr>
          <p:spPr bwMode="auto">
            <a:xfrm>
              <a:off x="3402" y="1829"/>
              <a:ext cx="13" cy="1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219" name="Freeform 188">
              <a:extLst>
                <a:ext uri="{FF2B5EF4-FFF2-40B4-BE49-F238E27FC236}">
                  <a16:creationId xmlns:a16="http://schemas.microsoft.com/office/drawing/2014/main" id="{38DFA9CD-1028-B3EC-9068-03451257D6A1}"/>
                </a:ext>
              </a:extLst>
            </p:cNvPr>
            <p:cNvSpPr>
              <a:spLocks/>
            </p:cNvSpPr>
            <p:nvPr/>
          </p:nvSpPr>
          <p:spPr bwMode="auto">
            <a:xfrm>
              <a:off x="3293" y="1713"/>
              <a:ext cx="154" cy="143"/>
            </a:xfrm>
            <a:custGeom>
              <a:avLst/>
              <a:gdLst>
                <a:gd name="T0" fmla="*/ 191 w 191"/>
                <a:gd name="T1" fmla="*/ 178 h 178"/>
                <a:gd name="T2" fmla="*/ 144 w 191"/>
                <a:gd name="T3" fmla="*/ 178 h 178"/>
                <a:gd name="T4" fmla="*/ 144 w 191"/>
                <a:gd name="T5" fmla="*/ 162 h 178"/>
                <a:gd name="T6" fmla="*/ 175 w 191"/>
                <a:gd name="T7" fmla="*/ 162 h 178"/>
                <a:gd name="T8" fmla="*/ 175 w 191"/>
                <a:gd name="T9" fmla="*/ 56 h 178"/>
                <a:gd name="T10" fmla="*/ 163 w 191"/>
                <a:gd name="T11" fmla="*/ 27 h 178"/>
                <a:gd name="T12" fmla="*/ 134 w 191"/>
                <a:gd name="T13" fmla="*/ 15 h 178"/>
                <a:gd name="T14" fmla="*/ 130 w 191"/>
                <a:gd name="T15" fmla="*/ 15 h 178"/>
                <a:gd name="T16" fmla="*/ 95 w 191"/>
                <a:gd name="T17" fmla="*/ 50 h 178"/>
                <a:gd name="T18" fmla="*/ 61 w 191"/>
                <a:gd name="T19" fmla="*/ 15 h 178"/>
                <a:gd name="T20" fmla="*/ 56 w 191"/>
                <a:gd name="T21" fmla="*/ 15 h 178"/>
                <a:gd name="T22" fmla="*/ 27 w 191"/>
                <a:gd name="T23" fmla="*/ 27 h 178"/>
                <a:gd name="T24" fmla="*/ 15 w 191"/>
                <a:gd name="T25" fmla="*/ 56 h 178"/>
                <a:gd name="T26" fmla="*/ 15 w 191"/>
                <a:gd name="T27" fmla="*/ 162 h 178"/>
                <a:gd name="T28" fmla="*/ 47 w 191"/>
                <a:gd name="T29" fmla="*/ 162 h 178"/>
                <a:gd name="T30" fmla="*/ 47 w 191"/>
                <a:gd name="T31" fmla="*/ 178 h 178"/>
                <a:gd name="T32" fmla="*/ 0 w 191"/>
                <a:gd name="T33" fmla="*/ 178 h 178"/>
                <a:gd name="T34" fmla="*/ 0 w 191"/>
                <a:gd name="T35" fmla="*/ 56 h 178"/>
                <a:gd name="T36" fmla="*/ 16 w 191"/>
                <a:gd name="T37" fmla="*/ 16 h 178"/>
                <a:gd name="T38" fmla="*/ 56 w 191"/>
                <a:gd name="T39" fmla="*/ 0 h 178"/>
                <a:gd name="T40" fmla="*/ 68 w 191"/>
                <a:gd name="T41" fmla="*/ 0 h 178"/>
                <a:gd name="T42" fmla="*/ 95 w 191"/>
                <a:gd name="T43" fmla="*/ 28 h 178"/>
                <a:gd name="T44" fmla="*/ 123 w 191"/>
                <a:gd name="T45" fmla="*/ 0 h 178"/>
                <a:gd name="T46" fmla="*/ 134 w 191"/>
                <a:gd name="T47" fmla="*/ 0 h 178"/>
                <a:gd name="T48" fmla="*/ 174 w 191"/>
                <a:gd name="T49" fmla="*/ 16 h 178"/>
                <a:gd name="T50" fmla="*/ 191 w 191"/>
                <a:gd name="T51" fmla="*/ 56 h 178"/>
                <a:gd name="T52" fmla="*/ 191 w 191"/>
                <a:gd name="T53"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1" h="178">
                  <a:moveTo>
                    <a:pt x="191" y="178"/>
                  </a:moveTo>
                  <a:cubicBezTo>
                    <a:pt x="144" y="178"/>
                    <a:pt x="144" y="178"/>
                    <a:pt x="144" y="178"/>
                  </a:cubicBezTo>
                  <a:cubicBezTo>
                    <a:pt x="144" y="162"/>
                    <a:pt x="144" y="162"/>
                    <a:pt x="144" y="162"/>
                  </a:cubicBezTo>
                  <a:cubicBezTo>
                    <a:pt x="175" y="162"/>
                    <a:pt x="175" y="162"/>
                    <a:pt x="175" y="162"/>
                  </a:cubicBezTo>
                  <a:cubicBezTo>
                    <a:pt x="175" y="56"/>
                    <a:pt x="175" y="56"/>
                    <a:pt x="175" y="56"/>
                  </a:cubicBezTo>
                  <a:cubicBezTo>
                    <a:pt x="175" y="45"/>
                    <a:pt x="171" y="35"/>
                    <a:pt x="163" y="27"/>
                  </a:cubicBezTo>
                  <a:cubicBezTo>
                    <a:pt x="156" y="20"/>
                    <a:pt x="145" y="15"/>
                    <a:pt x="134" y="15"/>
                  </a:cubicBezTo>
                  <a:cubicBezTo>
                    <a:pt x="130" y="15"/>
                    <a:pt x="130" y="15"/>
                    <a:pt x="130" y="15"/>
                  </a:cubicBezTo>
                  <a:cubicBezTo>
                    <a:pt x="95" y="50"/>
                    <a:pt x="95" y="50"/>
                    <a:pt x="95" y="50"/>
                  </a:cubicBezTo>
                  <a:cubicBezTo>
                    <a:pt x="61" y="15"/>
                    <a:pt x="61" y="15"/>
                    <a:pt x="61" y="15"/>
                  </a:cubicBezTo>
                  <a:cubicBezTo>
                    <a:pt x="56" y="15"/>
                    <a:pt x="56" y="15"/>
                    <a:pt x="56" y="15"/>
                  </a:cubicBezTo>
                  <a:cubicBezTo>
                    <a:pt x="46" y="15"/>
                    <a:pt x="35" y="20"/>
                    <a:pt x="27" y="27"/>
                  </a:cubicBezTo>
                  <a:cubicBezTo>
                    <a:pt x="20" y="35"/>
                    <a:pt x="15" y="45"/>
                    <a:pt x="15" y="56"/>
                  </a:cubicBezTo>
                  <a:cubicBezTo>
                    <a:pt x="15" y="162"/>
                    <a:pt x="15" y="162"/>
                    <a:pt x="15" y="162"/>
                  </a:cubicBezTo>
                  <a:cubicBezTo>
                    <a:pt x="47" y="162"/>
                    <a:pt x="47" y="162"/>
                    <a:pt x="47" y="162"/>
                  </a:cubicBezTo>
                  <a:cubicBezTo>
                    <a:pt x="47" y="178"/>
                    <a:pt x="47" y="178"/>
                    <a:pt x="47" y="178"/>
                  </a:cubicBezTo>
                  <a:cubicBezTo>
                    <a:pt x="0" y="178"/>
                    <a:pt x="0" y="178"/>
                    <a:pt x="0" y="178"/>
                  </a:cubicBezTo>
                  <a:cubicBezTo>
                    <a:pt x="0" y="56"/>
                    <a:pt x="0" y="56"/>
                    <a:pt x="0" y="56"/>
                  </a:cubicBezTo>
                  <a:cubicBezTo>
                    <a:pt x="0" y="41"/>
                    <a:pt x="6" y="27"/>
                    <a:pt x="16" y="16"/>
                  </a:cubicBezTo>
                  <a:cubicBezTo>
                    <a:pt x="27" y="6"/>
                    <a:pt x="41" y="0"/>
                    <a:pt x="56" y="0"/>
                  </a:cubicBezTo>
                  <a:cubicBezTo>
                    <a:pt x="68" y="0"/>
                    <a:pt x="68" y="0"/>
                    <a:pt x="68" y="0"/>
                  </a:cubicBezTo>
                  <a:cubicBezTo>
                    <a:pt x="95" y="28"/>
                    <a:pt x="95" y="28"/>
                    <a:pt x="95" y="28"/>
                  </a:cubicBezTo>
                  <a:cubicBezTo>
                    <a:pt x="123" y="0"/>
                    <a:pt x="123" y="0"/>
                    <a:pt x="123" y="0"/>
                  </a:cubicBezTo>
                  <a:cubicBezTo>
                    <a:pt x="134" y="0"/>
                    <a:pt x="134" y="0"/>
                    <a:pt x="134" y="0"/>
                  </a:cubicBezTo>
                  <a:cubicBezTo>
                    <a:pt x="150" y="0"/>
                    <a:pt x="164" y="6"/>
                    <a:pt x="174" y="16"/>
                  </a:cubicBezTo>
                  <a:cubicBezTo>
                    <a:pt x="185" y="27"/>
                    <a:pt x="191" y="41"/>
                    <a:pt x="191" y="56"/>
                  </a:cubicBezTo>
                  <a:lnTo>
                    <a:pt x="191" y="1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220" name="Rectangle 189">
              <a:extLst>
                <a:ext uri="{FF2B5EF4-FFF2-40B4-BE49-F238E27FC236}">
                  <a16:creationId xmlns:a16="http://schemas.microsoft.com/office/drawing/2014/main" id="{DEC58267-B140-C3B1-533C-8B1BB1A10C35}"/>
                </a:ext>
              </a:extLst>
            </p:cNvPr>
            <p:cNvSpPr>
              <a:spLocks noChangeArrowheads="1"/>
            </p:cNvSpPr>
            <p:nvPr/>
          </p:nvSpPr>
          <p:spPr bwMode="auto">
            <a:xfrm>
              <a:off x="3364" y="1764"/>
              <a:ext cx="12"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221" name="Rectangle 190">
              <a:extLst>
                <a:ext uri="{FF2B5EF4-FFF2-40B4-BE49-F238E27FC236}">
                  <a16:creationId xmlns:a16="http://schemas.microsoft.com/office/drawing/2014/main" id="{FB86515D-AAD6-F41C-8128-C806E853E275}"/>
                </a:ext>
              </a:extLst>
            </p:cNvPr>
            <p:cNvSpPr>
              <a:spLocks noChangeArrowheads="1"/>
            </p:cNvSpPr>
            <p:nvPr/>
          </p:nvSpPr>
          <p:spPr bwMode="auto">
            <a:xfrm>
              <a:off x="3364" y="1791"/>
              <a:ext cx="12" cy="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grpSp>
      <p:sp>
        <p:nvSpPr>
          <p:cNvPr id="222" name="Rectangle 221">
            <a:extLst>
              <a:ext uri="{FF2B5EF4-FFF2-40B4-BE49-F238E27FC236}">
                <a16:creationId xmlns:a16="http://schemas.microsoft.com/office/drawing/2014/main" id="{0609D248-F0BD-74CA-4ED7-3830E731449A}"/>
              </a:ext>
            </a:extLst>
          </p:cNvPr>
          <p:cNvSpPr>
            <a:spLocks/>
          </p:cNvSpPr>
          <p:nvPr/>
        </p:nvSpPr>
        <p:spPr>
          <a:xfrm>
            <a:off x="9882456" y="5190357"/>
            <a:ext cx="2054240" cy="632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u="none" strike="noStrike" kern="1200" cap="none" spc="0" normalizeH="0" baseline="0" noProof="0">
                <a:ln>
                  <a:noFill/>
                </a:ln>
                <a:solidFill>
                  <a:srgbClr val="000000"/>
                </a:solidFill>
                <a:effectLst/>
                <a:uLnTx/>
                <a:uFillTx/>
                <a:latin typeface="Calibri" panose="020F0502020204030204" pitchFamily="34" charset="0"/>
                <a:ea typeface="+mn-ea"/>
                <a:cs typeface="+mn-cs"/>
              </a:rPr>
              <a:t>Improved Operational Efficiency </a:t>
            </a:r>
          </a:p>
        </p:txBody>
      </p:sp>
      <p:grpSp>
        <p:nvGrpSpPr>
          <p:cNvPr id="18" name="Group 17">
            <a:extLst>
              <a:ext uri="{FF2B5EF4-FFF2-40B4-BE49-F238E27FC236}">
                <a16:creationId xmlns:a16="http://schemas.microsoft.com/office/drawing/2014/main" id="{561D9933-C992-0318-0B9D-F74FA6AD4826}"/>
              </a:ext>
            </a:extLst>
          </p:cNvPr>
          <p:cNvGrpSpPr/>
          <p:nvPr/>
        </p:nvGrpSpPr>
        <p:grpSpPr>
          <a:xfrm>
            <a:off x="4185754" y="1353717"/>
            <a:ext cx="4171866" cy="1401503"/>
            <a:chOff x="4185754" y="1353717"/>
            <a:chExt cx="4171866" cy="1401503"/>
          </a:xfrm>
        </p:grpSpPr>
        <p:sp>
          <p:nvSpPr>
            <p:cNvPr id="225" name="Rounded Rectangle 203">
              <a:extLst>
                <a:ext uri="{FF2B5EF4-FFF2-40B4-BE49-F238E27FC236}">
                  <a16:creationId xmlns:a16="http://schemas.microsoft.com/office/drawing/2014/main" id="{C1235DF4-9506-245B-5B5E-FBF43494EC69}"/>
                </a:ext>
              </a:extLst>
            </p:cNvPr>
            <p:cNvSpPr/>
            <p:nvPr/>
          </p:nvSpPr>
          <p:spPr>
            <a:xfrm>
              <a:off x="4185754" y="1353718"/>
              <a:ext cx="4171866" cy="14015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226" name="Rounded Rectangle 208">
              <a:extLst>
                <a:ext uri="{FF2B5EF4-FFF2-40B4-BE49-F238E27FC236}">
                  <a16:creationId xmlns:a16="http://schemas.microsoft.com/office/drawing/2014/main" id="{0069B13F-3B44-8787-7139-A40ADB6A214D}"/>
                </a:ext>
              </a:extLst>
            </p:cNvPr>
            <p:cNvSpPr>
              <a:spLocks/>
            </p:cNvSpPr>
            <p:nvPr/>
          </p:nvSpPr>
          <p:spPr>
            <a:xfrm>
              <a:off x="4253120" y="1710623"/>
              <a:ext cx="720000" cy="457200"/>
            </a:xfrm>
            <a:prstGeom prst="roundRect">
              <a:avLst>
                <a:gd name="adj" fmla="val 9690"/>
              </a:avLst>
            </a:prstGeom>
            <a:solidFill>
              <a:schemeClr val="bg2">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5715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Engagement Lead</a:t>
              </a:r>
            </a:p>
          </p:txBody>
        </p:sp>
        <p:sp>
          <p:nvSpPr>
            <p:cNvPr id="227" name="Rounded Rectangle 209">
              <a:extLst>
                <a:ext uri="{FF2B5EF4-FFF2-40B4-BE49-F238E27FC236}">
                  <a16:creationId xmlns:a16="http://schemas.microsoft.com/office/drawing/2014/main" id="{E8ACCC3B-9A77-07B7-54DF-E2F8C33BB831}"/>
                </a:ext>
              </a:extLst>
            </p:cNvPr>
            <p:cNvSpPr>
              <a:spLocks/>
            </p:cNvSpPr>
            <p:nvPr/>
          </p:nvSpPr>
          <p:spPr>
            <a:xfrm>
              <a:off x="5058129" y="1710623"/>
              <a:ext cx="720000" cy="457200"/>
            </a:xfrm>
            <a:prstGeom prst="roundRect">
              <a:avLst>
                <a:gd name="adj" fmla="val 9690"/>
              </a:avLst>
            </a:prstGeom>
            <a:solidFill>
              <a:schemeClr val="bg2">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5715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Business Solution Analyst</a:t>
              </a:r>
            </a:p>
          </p:txBody>
        </p:sp>
        <p:sp>
          <p:nvSpPr>
            <p:cNvPr id="228" name="Rounded Rectangle 210">
              <a:extLst>
                <a:ext uri="{FF2B5EF4-FFF2-40B4-BE49-F238E27FC236}">
                  <a16:creationId xmlns:a16="http://schemas.microsoft.com/office/drawing/2014/main" id="{94912DC9-70B7-7C5E-84AE-2FF57C8B41B7}"/>
                </a:ext>
              </a:extLst>
            </p:cNvPr>
            <p:cNvSpPr>
              <a:spLocks/>
            </p:cNvSpPr>
            <p:nvPr/>
          </p:nvSpPr>
          <p:spPr>
            <a:xfrm>
              <a:off x="5863138" y="1710623"/>
              <a:ext cx="720000" cy="457200"/>
            </a:xfrm>
            <a:prstGeom prst="roundRect">
              <a:avLst>
                <a:gd name="adj" fmla="val 9690"/>
              </a:avLst>
            </a:prstGeom>
            <a:solidFill>
              <a:schemeClr val="bg2">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1588"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Database Expert</a:t>
              </a:r>
            </a:p>
          </p:txBody>
        </p:sp>
        <p:sp>
          <p:nvSpPr>
            <p:cNvPr id="229" name="Rounded Rectangle 211">
              <a:extLst>
                <a:ext uri="{FF2B5EF4-FFF2-40B4-BE49-F238E27FC236}">
                  <a16:creationId xmlns:a16="http://schemas.microsoft.com/office/drawing/2014/main" id="{B3288999-6408-CA12-D713-0FE1104B55DC}"/>
                </a:ext>
              </a:extLst>
            </p:cNvPr>
            <p:cNvSpPr>
              <a:spLocks/>
            </p:cNvSpPr>
            <p:nvPr/>
          </p:nvSpPr>
          <p:spPr>
            <a:xfrm>
              <a:off x="6668147" y="1710623"/>
              <a:ext cx="720000" cy="457200"/>
            </a:xfrm>
            <a:prstGeom prst="roundRect">
              <a:avLst>
                <a:gd name="adj" fmla="val 9690"/>
              </a:avLst>
            </a:prstGeom>
            <a:solidFill>
              <a:schemeClr val="bg2">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5715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Technical Lead</a:t>
              </a:r>
            </a:p>
          </p:txBody>
        </p:sp>
        <p:sp>
          <p:nvSpPr>
            <p:cNvPr id="230" name="Rectangle 229">
              <a:extLst>
                <a:ext uri="{FF2B5EF4-FFF2-40B4-BE49-F238E27FC236}">
                  <a16:creationId xmlns:a16="http://schemas.microsoft.com/office/drawing/2014/main" id="{C20888CC-9420-9703-D173-9B40C4467E65}"/>
                </a:ext>
              </a:extLst>
            </p:cNvPr>
            <p:cNvSpPr/>
            <p:nvPr/>
          </p:nvSpPr>
          <p:spPr>
            <a:xfrm>
              <a:off x="5782388" y="1353717"/>
              <a:ext cx="978601" cy="307777"/>
            </a:xfrm>
            <a:prstGeom prst="rect">
              <a:avLst/>
            </a:prstGeom>
            <a:noFill/>
          </p:spPr>
          <p:txBody>
            <a:bodyPr wrap="non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chemeClr val="bg1"/>
                  </a:solidFill>
                  <a:effectLst/>
                  <a:uLnTx/>
                  <a:uFillTx/>
                  <a:latin typeface="Calibri" panose="020F0502020204030204" pitchFamily="34" charset="0"/>
                  <a:ea typeface="+mn-ea"/>
                  <a:cs typeface="+mn-cs"/>
                </a:rPr>
                <a:t>Joint Team</a:t>
              </a:r>
            </a:p>
          </p:txBody>
        </p:sp>
        <p:sp>
          <p:nvSpPr>
            <p:cNvPr id="231" name="Rounded Rectangle 208">
              <a:extLst>
                <a:ext uri="{FF2B5EF4-FFF2-40B4-BE49-F238E27FC236}">
                  <a16:creationId xmlns:a16="http://schemas.microsoft.com/office/drawing/2014/main" id="{E364C3B4-5F51-9F51-F5C6-FAC0A7E15B42}"/>
                </a:ext>
              </a:extLst>
            </p:cNvPr>
            <p:cNvSpPr>
              <a:spLocks/>
            </p:cNvSpPr>
            <p:nvPr/>
          </p:nvSpPr>
          <p:spPr>
            <a:xfrm>
              <a:off x="4659520" y="2240870"/>
              <a:ext cx="720000" cy="457200"/>
            </a:xfrm>
            <a:prstGeom prst="roundRect">
              <a:avLst>
                <a:gd name="adj" fmla="val 9690"/>
              </a:avLst>
            </a:prstGeom>
            <a:solidFill>
              <a:schemeClr val="bg2">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5715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Scrum Master</a:t>
              </a:r>
            </a:p>
          </p:txBody>
        </p:sp>
        <p:sp>
          <p:nvSpPr>
            <p:cNvPr id="232" name="Rounded Rectangle 209">
              <a:extLst>
                <a:ext uri="{FF2B5EF4-FFF2-40B4-BE49-F238E27FC236}">
                  <a16:creationId xmlns:a16="http://schemas.microsoft.com/office/drawing/2014/main" id="{BB59E7F4-A510-921A-F9BC-BAAD406A08FB}"/>
                </a:ext>
              </a:extLst>
            </p:cNvPr>
            <p:cNvSpPr>
              <a:spLocks/>
            </p:cNvSpPr>
            <p:nvPr/>
          </p:nvSpPr>
          <p:spPr>
            <a:xfrm>
              <a:off x="5464529" y="2240870"/>
              <a:ext cx="720000" cy="457200"/>
            </a:xfrm>
            <a:prstGeom prst="roundRect">
              <a:avLst>
                <a:gd name="adj" fmla="val 9690"/>
              </a:avLst>
            </a:prstGeom>
            <a:solidFill>
              <a:schemeClr val="bg2">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5715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Technical Architect</a:t>
              </a:r>
            </a:p>
          </p:txBody>
        </p:sp>
        <p:sp>
          <p:nvSpPr>
            <p:cNvPr id="233" name="Rounded Rectangle 210">
              <a:extLst>
                <a:ext uri="{FF2B5EF4-FFF2-40B4-BE49-F238E27FC236}">
                  <a16:creationId xmlns:a16="http://schemas.microsoft.com/office/drawing/2014/main" id="{69EF0468-D6D8-63B4-135F-2D608C8FFD9B}"/>
                </a:ext>
              </a:extLst>
            </p:cNvPr>
            <p:cNvSpPr>
              <a:spLocks/>
            </p:cNvSpPr>
            <p:nvPr/>
          </p:nvSpPr>
          <p:spPr>
            <a:xfrm>
              <a:off x="6269538" y="2240870"/>
              <a:ext cx="720000" cy="457200"/>
            </a:xfrm>
            <a:prstGeom prst="roundRect">
              <a:avLst>
                <a:gd name="adj" fmla="val 9690"/>
              </a:avLst>
            </a:prstGeom>
            <a:solidFill>
              <a:schemeClr val="bg2">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1588"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Change Practitioner </a:t>
              </a:r>
            </a:p>
          </p:txBody>
        </p:sp>
        <p:sp>
          <p:nvSpPr>
            <p:cNvPr id="234" name="Rounded Rectangle 211">
              <a:extLst>
                <a:ext uri="{FF2B5EF4-FFF2-40B4-BE49-F238E27FC236}">
                  <a16:creationId xmlns:a16="http://schemas.microsoft.com/office/drawing/2014/main" id="{011EA265-6843-E036-BD62-4AE07DB1DC85}"/>
                </a:ext>
              </a:extLst>
            </p:cNvPr>
            <p:cNvSpPr>
              <a:spLocks/>
            </p:cNvSpPr>
            <p:nvPr/>
          </p:nvSpPr>
          <p:spPr>
            <a:xfrm>
              <a:off x="7074547" y="2240870"/>
              <a:ext cx="720000" cy="457200"/>
            </a:xfrm>
            <a:prstGeom prst="roundRect">
              <a:avLst>
                <a:gd name="adj" fmla="val 9690"/>
              </a:avLst>
            </a:prstGeom>
            <a:solidFill>
              <a:schemeClr val="bg2">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5715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Developer</a:t>
              </a:r>
            </a:p>
          </p:txBody>
        </p:sp>
        <p:sp>
          <p:nvSpPr>
            <p:cNvPr id="235" name="Rounded Rectangle 211">
              <a:extLst>
                <a:ext uri="{FF2B5EF4-FFF2-40B4-BE49-F238E27FC236}">
                  <a16:creationId xmlns:a16="http://schemas.microsoft.com/office/drawing/2014/main" id="{4326F8F9-F7E4-F6D1-AD47-C8ECB03FDD64}"/>
                </a:ext>
              </a:extLst>
            </p:cNvPr>
            <p:cNvSpPr>
              <a:spLocks/>
            </p:cNvSpPr>
            <p:nvPr/>
          </p:nvSpPr>
          <p:spPr>
            <a:xfrm>
              <a:off x="7473158" y="1710623"/>
              <a:ext cx="720000" cy="457200"/>
            </a:xfrm>
            <a:prstGeom prst="roundRect">
              <a:avLst>
                <a:gd name="adj" fmla="val 9690"/>
              </a:avLst>
            </a:prstGeom>
            <a:solidFill>
              <a:schemeClr val="bg2">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5715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Quality Analyst</a:t>
              </a:r>
            </a:p>
          </p:txBody>
        </p:sp>
      </p:grpSp>
      <p:sp>
        <p:nvSpPr>
          <p:cNvPr id="11" name="Freeform: Shape 10">
            <a:extLst>
              <a:ext uri="{FF2B5EF4-FFF2-40B4-BE49-F238E27FC236}">
                <a16:creationId xmlns:a16="http://schemas.microsoft.com/office/drawing/2014/main" id="{078752C2-AB8D-A296-4C1D-B9BC6D47B1B1}"/>
              </a:ext>
            </a:extLst>
          </p:cNvPr>
          <p:cNvSpPr/>
          <p:nvPr/>
        </p:nvSpPr>
        <p:spPr>
          <a:xfrm>
            <a:off x="382621" y="4644692"/>
            <a:ext cx="497670" cy="497670"/>
          </a:xfrm>
          <a:custGeom>
            <a:avLst/>
            <a:gdLst>
              <a:gd name="connsiteX0" fmla="*/ 263366 w 886777"/>
              <a:gd name="connsiteY0" fmla="*/ 729234 h 886777"/>
              <a:gd name="connsiteX1" fmla="*/ 316325 w 886777"/>
              <a:gd name="connsiteY1" fmla="*/ 694944 h 886777"/>
              <a:gd name="connsiteX2" fmla="*/ 322612 w 886777"/>
              <a:gd name="connsiteY2" fmla="*/ 694563 h 886777"/>
              <a:gd name="connsiteX3" fmla="*/ 351282 w 886777"/>
              <a:gd name="connsiteY3" fmla="*/ 706469 h 886777"/>
              <a:gd name="connsiteX4" fmla="*/ 355378 w 886777"/>
              <a:gd name="connsiteY4" fmla="*/ 711137 h 886777"/>
              <a:gd name="connsiteX5" fmla="*/ 368618 w 886777"/>
              <a:gd name="connsiteY5" fmla="*/ 772763 h 886777"/>
              <a:gd name="connsiteX6" fmla="*/ 396431 w 886777"/>
              <a:gd name="connsiteY6" fmla="*/ 795242 h 886777"/>
              <a:gd name="connsiteX7" fmla="*/ 490347 w 886777"/>
              <a:gd name="connsiteY7" fmla="*/ 795242 h 886777"/>
              <a:gd name="connsiteX8" fmla="*/ 518160 w 886777"/>
              <a:gd name="connsiteY8" fmla="*/ 772763 h 886777"/>
              <a:gd name="connsiteX9" fmla="*/ 531400 w 886777"/>
              <a:gd name="connsiteY9" fmla="*/ 711137 h 886777"/>
              <a:gd name="connsiteX10" fmla="*/ 535496 w 886777"/>
              <a:gd name="connsiteY10" fmla="*/ 706469 h 886777"/>
              <a:gd name="connsiteX11" fmla="*/ 564166 w 886777"/>
              <a:gd name="connsiteY11" fmla="*/ 694563 h 886777"/>
              <a:gd name="connsiteX12" fmla="*/ 570452 w 886777"/>
              <a:gd name="connsiteY12" fmla="*/ 694944 h 886777"/>
              <a:gd name="connsiteX13" fmla="*/ 623411 w 886777"/>
              <a:gd name="connsiteY13" fmla="*/ 729234 h 886777"/>
              <a:gd name="connsiteX14" fmla="*/ 659035 w 886777"/>
              <a:gd name="connsiteY14" fmla="*/ 725424 h 886777"/>
              <a:gd name="connsiteX15" fmla="*/ 725424 w 886777"/>
              <a:gd name="connsiteY15" fmla="*/ 659035 h 886777"/>
              <a:gd name="connsiteX16" fmla="*/ 729234 w 886777"/>
              <a:gd name="connsiteY16" fmla="*/ 623411 h 886777"/>
              <a:gd name="connsiteX17" fmla="*/ 694944 w 886777"/>
              <a:gd name="connsiteY17" fmla="*/ 570452 h 886777"/>
              <a:gd name="connsiteX18" fmla="*/ 694563 w 886777"/>
              <a:gd name="connsiteY18" fmla="*/ 564166 h 886777"/>
              <a:gd name="connsiteX19" fmla="*/ 706469 w 886777"/>
              <a:gd name="connsiteY19" fmla="*/ 535496 h 886777"/>
              <a:gd name="connsiteX20" fmla="*/ 711137 w 886777"/>
              <a:gd name="connsiteY20" fmla="*/ 531400 h 886777"/>
              <a:gd name="connsiteX21" fmla="*/ 772763 w 886777"/>
              <a:gd name="connsiteY21" fmla="*/ 518160 h 886777"/>
              <a:gd name="connsiteX22" fmla="*/ 795242 w 886777"/>
              <a:gd name="connsiteY22" fmla="*/ 490347 h 886777"/>
              <a:gd name="connsiteX23" fmla="*/ 795242 w 886777"/>
              <a:gd name="connsiteY23" fmla="*/ 396431 h 886777"/>
              <a:gd name="connsiteX24" fmla="*/ 772763 w 886777"/>
              <a:gd name="connsiteY24" fmla="*/ 368618 h 886777"/>
              <a:gd name="connsiteX25" fmla="*/ 711137 w 886777"/>
              <a:gd name="connsiteY25" fmla="*/ 355378 h 886777"/>
              <a:gd name="connsiteX26" fmla="*/ 706469 w 886777"/>
              <a:gd name="connsiteY26" fmla="*/ 351282 h 886777"/>
              <a:gd name="connsiteX27" fmla="*/ 694563 w 886777"/>
              <a:gd name="connsiteY27" fmla="*/ 322612 h 886777"/>
              <a:gd name="connsiteX28" fmla="*/ 694944 w 886777"/>
              <a:gd name="connsiteY28" fmla="*/ 316325 h 886777"/>
              <a:gd name="connsiteX29" fmla="*/ 729234 w 886777"/>
              <a:gd name="connsiteY29" fmla="*/ 263366 h 886777"/>
              <a:gd name="connsiteX30" fmla="*/ 725424 w 886777"/>
              <a:gd name="connsiteY30" fmla="*/ 227743 h 886777"/>
              <a:gd name="connsiteX31" fmla="*/ 659035 w 886777"/>
              <a:gd name="connsiteY31" fmla="*/ 161354 h 886777"/>
              <a:gd name="connsiteX32" fmla="*/ 623411 w 886777"/>
              <a:gd name="connsiteY32" fmla="*/ 157544 h 886777"/>
              <a:gd name="connsiteX33" fmla="*/ 570452 w 886777"/>
              <a:gd name="connsiteY33" fmla="*/ 191834 h 886777"/>
              <a:gd name="connsiteX34" fmla="*/ 564166 w 886777"/>
              <a:gd name="connsiteY34" fmla="*/ 192214 h 886777"/>
              <a:gd name="connsiteX35" fmla="*/ 535496 w 886777"/>
              <a:gd name="connsiteY35" fmla="*/ 180308 h 886777"/>
              <a:gd name="connsiteX36" fmla="*/ 531400 w 886777"/>
              <a:gd name="connsiteY36" fmla="*/ 175641 h 886777"/>
              <a:gd name="connsiteX37" fmla="*/ 518160 w 886777"/>
              <a:gd name="connsiteY37" fmla="*/ 114014 h 886777"/>
              <a:gd name="connsiteX38" fmla="*/ 490347 w 886777"/>
              <a:gd name="connsiteY38" fmla="*/ 91535 h 886777"/>
              <a:gd name="connsiteX39" fmla="*/ 396431 w 886777"/>
              <a:gd name="connsiteY39" fmla="*/ 91535 h 886777"/>
              <a:gd name="connsiteX40" fmla="*/ 368618 w 886777"/>
              <a:gd name="connsiteY40" fmla="*/ 114014 h 886777"/>
              <a:gd name="connsiteX41" fmla="*/ 355378 w 886777"/>
              <a:gd name="connsiteY41" fmla="*/ 175641 h 886777"/>
              <a:gd name="connsiteX42" fmla="*/ 351282 w 886777"/>
              <a:gd name="connsiteY42" fmla="*/ 180308 h 886777"/>
              <a:gd name="connsiteX43" fmla="*/ 322612 w 886777"/>
              <a:gd name="connsiteY43" fmla="*/ 192214 h 886777"/>
              <a:gd name="connsiteX44" fmla="*/ 316325 w 886777"/>
              <a:gd name="connsiteY44" fmla="*/ 191834 h 886777"/>
              <a:gd name="connsiteX45" fmla="*/ 263366 w 886777"/>
              <a:gd name="connsiteY45" fmla="*/ 157544 h 886777"/>
              <a:gd name="connsiteX46" fmla="*/ 227743 w 886777"/>
              <a:gd name="connsiteY46" fmla="*/ 161354 h 886777"/>
              <a:gd name="connsiteX47" fmla="*/ 161354 w 886777"/>
              <a:gd name="connsiteY47" fmla="*/ 227743 h 886777"/>
              <a:gd name="connsiteX48" fmla="*/ 157544 w 886777"/>
              <a:gd name="connsiteY48" fmla="*/ 263366 h 886777"/>
              <a:gd name="connsiteX49" fmla="*/ 191834 w 886777"/>
              <a:gd name="connsiteY49" fmla="*/ 316325 h 886777"/>
              <a:gd name="connsiteX50" fmla="*/ 192214 w 886777"/>
              <a:gd name="connsiteY50" fmla="*/ 322612 h 886777"/>
              <a:gd name="connsiteX51" fmla="*/ 180308 w 886777"/>
              <a:gd name="connsiteY51" fmla="*/ 351282 h 886777"/>
              <a:gd name="connsiteX52" fmla="*/ 175641 w 886777"/>
              <a:gd name="connsiteY52" fmla="*/ 355378 h 886777"/>
              <a:gd name="connsiteX53" fmla="*/ 114014 w 886777"/>
              <a:gd name="connsiteY53" fmla="*/ 368618 h 886777"/>
              <a:gd name="connsiteX54" fmla="*/ 91535 w 886777"/>
              <a:gd name="connsiteY54" fmla="*/ 396431 h 886777"/>
              <a:gd name="connsiteX55" fmla="*/ 91535 w 886777"/>
              <a:gd name="connsiteY55" fmla="*/ 490347 h 886777"/>
              <a:gd name="connsiteX56" fmla="*/ 114014 w 886777"/>
              <a:gd name="connsiteY56" fmla="*/ 518160 h 886777"/>
              <a:gd name="connsiteX57" fmla="*/ 175641 w 886777"/>
              <a:gd name="connsiteY57" fmla="*/ 531400 h 886777"/>
              <a:gd name="connsiteX58" fmla="*/ 180308 w 886777"/>
              <a:gd name="connsiteY58" fmla="*/ 535496 h 886777"/>
              <a:gd name="connsiteX59" fmla="*/ 192214 w 886777"/>
              <a:gd name="connsiteY59" fmla="*/ 564166 h 886777"/>
              <a:gd name="connsiteX60" fmla="*/ 191834 w 886777"/>
              <a:gd name="connsiteY60" fmla="*/ 570452 h 886777"/>
              <a:gd name="connsiteX61" fmla="*/ 157544 w 886777"/>
              <a:gd name="connsiteY61" fmla="*/ 623411 h 886777"/>
              <a:gd name="connsiteX62" fmla="*/ 161354 w 886777"/>
              <a:gd name="connsiteY62" fmla="*/ 659035 h 886777"/>
              <a:gd name="connsiteX63" fmla="*/ 227743 w 886777"/>
              <a:gd name="connsiteY63" fmla="*/ 725424 h 886777"/>
              <a:gd name="connsiteX64" fmla="*/ 263366 w 886777"/>
              <a:gd name="connsiteY64" fmla="*/ 729234 h 886777"/>
              <a:gd name="connsiteX65" fmla="*/ 176117 w 886777"/>
              <a:gd name="connsiteY65" fmla="*/ 635413 h 886777"/>
              <a:gd name="connsiteX66" fmla="*/ 210407 w 886777"/>
              <a:gd name="connsiteY66" fmla="*/ 582454 h 886777"/>
              <a:gd name="connsiteX67" fmla="*/ 212122 w 886777"/>
              <a:gd name="connsiteY67" fmla="*/ 554641 h 886777"/>
              <a:gd name="connsiteX68" fmla="*/ 201168 w 886777"/>
              <a:gd name="connsiteY68" fmla="*/ 528257 h 886777"/>
              <a:gd name="connsiteX69" fmla="*/ 180308 w 886777"/>
              <a:gd name="connsiteY69" fmla="*/ 509873 h 886777"/>
              <a:gd name="connsiteX70" fmla="*/ 118682 w 886777"/>
              <a:gd name="connsiteY70" fmla="*/ 496634 h 886777"/>
              <a:gd name="connsiteX71" fmla="*/ 113633 w 886777"/>
              <a:gd name="connsiteY71" fmla="*/ 490347 h 886777"/>
              <a:gd name="connsiteX72" fmla="*/ 113633 w 886777"/>
              <a:gd name="connsiteY72" fmla="*/ 396431 h 886777"/>
              <a:gd name="connsiteX73" fmla="*/ 118682 w 886777"/>
              <a:gd name="connsiteY73" fmla="*/ 390144 h 886777"/>
              <a:gd name="connsiteX74" fmla="*/ 180308 w 886777"/>
              <a:gd name="connsiteY74" fmla="*/ 376904 h 886777"/>
              <a:gd name="connsiteX75" fmla="*/ 201168 w 886777"/>
              <a:gd name="connsiteY75" fmla="*/ 358521 h 886777"/>
              <a:gd name="connsiteX76" fmla="*/ 212122 w 886777"/>
              <a:gd name="connsiteY76" fmla="*/ 332137 h 886777"/>
              <a:gd name="connsiteX77" fmla="*/ 210407 w 886777"/>
              <a:gd name="connsiteY77" fmla="*/ 304324 h 886777"/>
              <a:gd name="connsiteX78" fmla="*/ 176117 w 886777"/>
              <a:gd name="connsiteY78" fmla="*/ 251365 h 886777"/>
              <a:gd name="connsiteX79" fmla="*/ 176975 w 886777"/>
              <a:gd name="connsiteY79" fmla="*/ 243364 h 886777"/>
              <a:gd name="connsiteX80" fmla="*/ 243364 w 886777"/>
              <a:gd name="connsiteY80" fmla="*/ 176975 h 886777"/>
              <a:gd name="connsiteX81" fmla="*/ 251365 w 886777"/>
              <a:gd name="connsiteY81" fmla="*/ 176117 h 886777"/>
              <a:gd name="connsiteX82" fmla="*/ 304324 w 886777"/>
              <a:gd name="connsiteY82" fmla="*/ 210407 h 886777"/>
              <a:gd name="connsiteX83" fmla="*/ 332137 w 886777"/>
              <a:gd name="connsiteY83" fmla="*/ 212122 h 886777"/>
              <a:gd name="connsiteX84" fmla="*/ 358521 w 886777"/>
              <a:gd name="connsiteY84" fmla="*/ 201168 h 886777"/>
              <a:gd name="connsiteX85" fmla="*/ 376904 w 886777"/>
              <a:gd name="connsiteY85" fmla="*/ 180308 h 886777"/>
              <a:gd name="connsiteX86" fmla="*/ 390144 w 886777"/>
              <a:gd name="connsiteY86" fmla="*/ 118682 h 886777"/>
              <a:gd name="connsiteX87" fmla="*/ 396431 w 886777"/>
              <a:gd name="connsiteY87" fmla="*/ 113633 h 886777"/>
              <a:gd name="connsiteX88" fmla="*/ 490347 w 886777"/>
              <a:gd name="connsiteY88" fmla="*/ 113633 h 886777"/>
              <a:gd name="connsiteX89" fmla="*/ 496634 w 886777"/>
              <a:gd name="connsiteY89" fmla="*/ 118682 h 886777"/>
              <a:gd name="connsiteX90" fmla="*/ 509873 w 886777"/>
              <a:gd name="connsiteY90" fmla="*/ 180308 h 886777"/>
              <a:gd name="connsiteX91" fmla="*/ 528257 w 886777"/>
              <a:gd name="connsiteY91" fmla="*/ 201168 h 886777"/>
              <a:gd name="connsiteX92" fmla="*/ 554641 w 886777"/>
              <a:gd name="connsiteY92" fmla="*/ 212122 h 886777"/>
              <a:gd name="connsiteX93" fmla="*/ 582454 w 886777"/>
              <a:gd name="connsiteY93" fmla="*/ 210407 h 886777"/>
              <a:gd name="connsiteX94" fmla="*/ 635413 w 886777"/>
              <a:gd name="connsiteY94" fmla="*/ 176117 h 886777"/>
              <a:gd name="connsiteX95" fmla="*/ 643414 w 886777"/>
              <a:gd name="connsiteY95" fmla="*/ 176975 h 886777"/>
              <a:gd name="connsiteX96" fmla="*/ 709803 w 886777"/>
              <a:gd name="connsiteY96" fmla="*/ 243364 h 886777"/>
              <a:gd name="connsiteX97" fmla="*/ 710660 w 886777"/>
              <a:gd name="connsiteY97" fmla="*/ 251365 h 886777"/>
              <a:gd name="connsiteX98" fmla="*/ 676370 w 886777"/>
              <a:gd name="connsiteY98" fmla="*/ 304324 h 886777"/>
              <a:gd name="connsiteX99" fmla="*/ 674656 w 886777"/>
              <a:gd name="connsiteY99" fmla="*/ 332137 h 886777"/>
              <a:gd name="connsiteX100" fmla="*/ 685610 w 886777"/>
              <a:gd name="connsiteY100" fmla="*/ 358521 h 886777"/>
              <a:gd name="connsiteX101" fmla="*/ 706469 w 886777"/>
              <a:gd name="connsiteY101" fmla="*/ 376904 h 886777"/>
              <a:gd name="connsiteX102" fmla="*/ 768096 w 886777"/>
              <a:gd name="connsiteY102" fmla="*/ 390144 h 886777"/>
              <a:gd name="connsiteX103" fmla="*/ 773144 w 886777"/>
              <a:gd name="connsiteY103" fmla="*/ 396431 h 886777"/>
              <a:gd name="connsiteX104" fmla="*/ 773144 w 886777"/>
              <a:gd name="connsiteY104" fmla="*/ 490347 h 886777"/>
              <a:gd name="connsiteX105" fmla="*/ 768096 w 886777"/>
              <a:gd name="connsiteY105" fmla="*/ 496634 h 886777"/>
              <a:gd name="connsiteX106" fmla="*/ 706469 w 886777"/>
              <a:gd name="connsiteY106" fmla="*/ 509873 h 886777"/>
              <a:gd name="connsiteX107" fmla="*/ 685610 w 886777"/>
              <a:gd name="connsiteY107" fmla="*/ 528257 h 886777"/>
              <a:gd name="connsiteX108" fmla="*/ 674656 w 886777"/>
              <a:gd name="connsiteY108" fmla="*/ 554641 h 886777"/>
              <a:gd name="connsiteX109" fmla="*/ 676370 w 886777"/>
              <a:gd name="connsiteY109" fmla="*/ 582454 h 886777"/>
              <a:gd name="connsiteX110" fmla="*/ 710660 w 886777"/>
              <a:gd name="connsiteY110" fmla="*/ 635413 h 886777"/>
              <a:gd name="connsiteX111" fmla="*/ 709803 w 886777"/>
              <a:gd name="connsiteY111" fmla="*/ 643414 h 886777"/>
              <a:gd name="connsiteX112" fmla="*/ 643414 w 886777"/>
              <a:gd name="connsiteY112" fmla="*/ 709803 h 886777"/>
              <a:gd name="connsiteX113" fmla="*/ 635413 w 886777"/>
              <a:gd name="connsiteY113" fmla="*/ 710660 h 886777"/>
              <a:gd name="connsiteX114" fmla="*/ 582454 w 886777"/>
              <a:gd name="connsiteY114" fmla="*/ 676370 h 886777"/>
              <a:gd name="connsiteX115" fmla="*/ 554641 w 886777"/>
              <a:gd name="connsiteY115" fmla="*/ 674656 h 886777"/>
              <a:gd name="connsiteX116" fmla="*/ 528257 w 886777"/>
              <a:gd name="connsiteY116" fmla="*/ 685610 h 886777"/>
              <a:gd name="connsiteX117" fmla="*/ 509873 w 886777"/>
              <a:gd name="connsiteY117" fmla="*/ 706469 h 886777"/>
              <a:gd name="connsiteX118" fmla="*/ 496634 w 886777"/>
              <a:gd name="connsiteY118" fmla="*/ 768096 h 886777"/>
              <a:gd name="connsiteX119" fmla="*/ 490347 w 886777"/>
              <a:gd name="connsiteY119" fmla="*/ 773144 h 886777"/>
              <a:gd name="connsiteX120" fmla="*/ 396431 w 886777"/>
              <a:gd name="connsiteY120" fmla="*/ 773144 h 886777"/>
              <a:gd name="connsiteX121" fmla="*/ 390144 w 886777"/>
              <a:gd name="connsiteY121" fmla="*/ 768096 h 886777"/>
              <a:gd name="connsiteX122" fmla="*/ 376904 w 886777"/>
              <a:gd name="connsiteY122" fmla="*/ 706469 h 886777"/>
              <a:gd name="connsiteX123" fmla="*/ 358521 w 886777"/>
              <a:gd name="connsiteY123" fmla="*/ 685610 h 886777"/>
              <a:gd name="connsiteX124" fmla="*/ 332137 w 886777"/>
              <a:gd name="connsiteY124" fmla="*/ 674656 h 886777"/>
              <a:gd name="connsiteX125" fmla="*/ 319659 w 886777"/>
              <a:gd name="connsiteY125" fmla="*/ 671703 h 886777"/>
              <a:gd name="connsiteX126" fmla="*/ 304324 w 886777"/>
              <a:gd name="connsiteY126" fmla="*/ 676370 h 886777"/>
              <a:gd name="connsiteX127" fmla="*/ 251365 w 886777"/>
              <a:gd name="connsiteY127" fmla="*/ 710660 h 886777"/>
              <a:gd name="connsiteX128" fmla="*/ 243364 w 886777"/>
              <a:gd name="connsiteY128" fmla="*/ 709803 h 886777"/>
              <a:gd name="connsiteX129" fmla="*/ 176975 w 886777"/>
              <a:gd name="connsiteY129" fmla="*/ 643414 h 886777"/>
              <a:gd name="connsiteX130" fmla="*/ 176117 w 886777"/>
              <a:gd name="connsiteY130" fmla="*/ 635413 h 886777"/>
              <a:gd name="connsiteX131" fmla="*/ 443389 w 886777"/>
              <a:gd name="connsiteY131" fmla="*/ 656273 h 886777"/>
              <a:gd name="connsiteX132" fmla="*/ 656273 w 886777"/>
              <a:gd name="connsiteY132" fmla="*/ 443389 h 886777"/>
              <a:gd name="connsiteX133" fmla="*/ 443389 w 886777"/>
              <a:gd name="connsiteY133" fmla="*/ 230505 h 886777"/>
              <a:gd name="connsiteX134" fmla="*/ 230505 w 886777"/>
              <a:gd name="connsiteY134" fmla="*/ 443389 h 886777"/>
              <a:gd name="connsiteX135" fmla="*/ 443389 w 886777"/>
              <a:gd name="connsiteY135" fmla="*/ 656273 h 886777"/>
              <a:gd name="connsiteX136" fmla="*/ 443389 w 886777"/>
              <a:gd name="connsiteY136" fmla="*/ 634175 h 886777"/>
              <a:gd name="connsiteX137" fmla="*/ 293275 w 886777"/>
              <a:gd name="connsiteY137" fmla="*/ 561023 h 886777"/>
              <a:gd name="connsiteX138" fmla="*/ 593503 w 886777"/>
              <a:gd name="connsiteY138" fmla="*/ 561023 h 886777"/>
              <a:gd name="connsiteX139" fmla="*/ 443389 w 886777"/>
              <a:gd name="connsiteY139" fmla="*/ 634175 h 886777"/>
              <a:gd name="connsiteX140" fmla="*/ 326898 w 886777"/>
              <a:gd name="connsiteY140" fmla="*/ 465296 h 886777"/>
              <a:gd name="connsiteX141" fmla="*/ 319945 w 886777"/>
              <a:gd name="connsiteY141" fmla="*/ 455105 h 886777"/>
              <a:gd name="connsiteX142" fmla="*/ 335947 w 886777"/>
              <a:gd name="connsiteY142" fmla="*/ 434245 h 886777"/>
              <a:gd name="connsiteX143" fmla="*/ 351949 w 886777"/>
              <a:gd name="connsiteY143" fmla="*/ 455105 h 886777"/>
              <a:gd name="connsiteX144" fmla="*/ 344995 w 886777"/>
              <a:gd name="connsiteY144" fmla="*/ 465296 h 886777"/>
              <a:gd name="connsiteX145" fmla="*/ 344995 w 886777"/>
              <a:gd name="connsiteY145" fmla="*/ 538925 h 886777"/>
              <a:gd name="connsiteX146" fmla="*/ 326898 w 886777"/>
              <a:gd name="connsiteY146" fmla="*/ 538925 h 886777"/>
              <a:gd name="connsiteX147" fmla="*/ 326898 w 886777"/>
              <a:gd name="connsiteY147" fmla="*/ 465296 h 886777"/>
              <a:gd name="connsiteX148" fmla="*/ 434340 w 886777"/>
              <a:gd name="connsiteY148" fmla="*/ 430244 h 886777"/>
              <a:gd name="connsiteX149" fmla="*/ 427387 w 886777"/>
              <a:gd name="connsiteY149" fmla="*/ 420053 h 886777"/>
              <a:gd name="connsiteX150" fmla="*/ 443389 w 886777"/>
              <a:gd name="connsiteY150" fmla="*/ 399193 h 886777"/>
              <a:gd name="connsiteX151" fmla="*/ 459391 w 886777"/>
              <a:gd name="connsiteY151" fmla="*/ 420053 h 886777"/>
              <a:gd name="connsiteX152" fmla="*/ 452438 w 886777"/>
              <a:gd name="connsiteY152" fmla="*/ 430244 h 886777"/>
              <a:gd name="connsiteX153" fmla="*/ 452438 w 886777"/>
              <a:gd name="connsiteY153" fmla="*/ 539020 h 886777"/>
              <a:gd name="connsiteX154" fmla="*/ 434340 w 886777"/>
              <a:gd name="connsiteY154" fmla="*/ 539020 h 886777"/>
              <a:gd name="connsiteX155" fmla="*/ 434340 w 886777"/>
              <a:gd name="connsiteY155" fmla="*/ 430244 h 886777"/>
              <a:gd name="connsiteX156" fmla="*/ 541782 w 886777"/>
              <a:gd name="connsiteY156" fmla="*/ 385953 h 886777"/>
              <a:gd name="connsiteX157" fmla="*/ 534829 w 886777"/>
              <a:gd name="connsiteY157" fmla="*/ 375761 h 886777"/>
              <a:gd name="connsiteX158" fmla="*/ 550831 w 886777"/>
              <a:gd name="connsiteY158" fmla="*/ 354902 h 886777"/>
              <a:gd name="connsiteX159" fmla="*/ 566833 w 886777"/>
              <a:gd name="connsiteY159" fmla="*/ 375761 h 886777"/>
              <a:gd name="connsiteX160" fmla="*/ 559880 w 886777"/>
              <a:gd name="connsiteY160" fmla="*/ 385953 h 886777"/>
              <a:gd name="connsiteX161" fmla="*/ 559880 w 886777"/>
              <a:gd name="connsiteY161" fmla="*/ 539020 h 886777"/>
              <a:gd name="connsiteX162" fmla="*/ 541782 w 886777"/>
              <a:gd name="connsiteY162" fmla="*/ 539020 h 886777"/>
              <a:gd name="connsiteX163" fmla="*/ 541782 w 886777"/>
              <a:gd name="connsiteY163" fmla="*/ 385953 h 886777"/>
              <a:gd name="connsiteX164" fmla="*/ 443389 w 886777"/>
              <a:gd name="connsiteY164" fmla="*/ 252603 h 886777"/>
              <a:gd name="connsiteX165" fmla="*/ 634175 w 886777"/>
              <a:gd name="connsiteY165" fmla="*/ 443389 h 886777"/>
              <a:gd name="connsiteX166" fmla="*/ 605981 w 886777"/>
              <a:gd name="connsiteY166" fmla="*/ 543116 h 886777"/>
              <a:gd name="connsiteX167" fmla="*/ 605981 w 886777"/>
              <a:gd name="connsiteY167" fmla="*/ 539020 h 886777"/>
              <a:gd name="connsiteX168" fmla="*/ 581978 w 886777"/>
              <a:gd name="connsiteY168" fmla="*/ 539020 h 886777"/>
              <a:gd name="connsiteX169" fmla="*/ 581978 w 886777"/>
              <a:gd name="connsiteY169" fmla="*/ 397002 h 886777"/>
              <a:gd name="connsiteX170" fmla="*/ 588550 w 886777"/>
              <a:gd name="connsiteY170" fmla="*/ 397002 h 886777"/>
              <a:gd name="connsiteX171" fmla="*/ 598456 w 886777"/>
              <a:gd name="connsiteY171" fmla="*/ 390811 h 886777"/>
              <a:gd name="connsiteX172" fmla="*/ 597313 w 886777"/>
              <a:gd name="connsiteY172" fmla="*/ 379190 h 886777"/>
              <a:gd name="connsiteX173" fmla="*/ 559594 w 886777"/>
              <a:gd name="connsiteY173" fmla="*/ 330041 h 886777"/>
              <a:gd name="connsiteX174" fmla="*/ 550831 w 886777"/>
              <a:gd name="connsiteY174" fmla="*/ 325755 h 886777"/>
              <a:gd name="connsiteX175" fmla="*/ 542068 w 886777"/>
              <a:gd name="connsiteY175" fmla="*/ 330041 h 886777"/>
              <a:gd name="connsiteX176" fmla="*/ 504349 w 886777"/>
              <a:gd name="connsiteY176" fmla="*/ 379286 h 886777"/>
              <a:gd name="connsiteX177" fmla="*/ 503206 w 886777"/>
              <a:gd name="connsiteY177" fmla="*/ 390906 h 886777"/>
              <a:gd name="connsiteX178" fmla="*/ 513112 w 886777"/>
              <a:gd name="connsiteY178" fmla="*/ 397097 h 886777"/>
              <a:gd name="connsiteX179" fmla="*/ 519684 w 886777"/>
              <a:gd name="connsiteY179" fmla="*/ 397097 h 886777"/>
              <a:gd name="connsiteX180" fmla="*/ 519684 w 886777"/>
              <a:gd name="connsiteY180" fmla="*/ 539115 h 886777"/>
              <a:gd name="connsiteX181" fmla="*/ 474536 w 886777"/>
              <a:gd name="connsiteY181" fmla="*/ 539115 h 886777"/>
              <a:gd name="connsiteX182" fmla="*/ 474536 w 886777"/>
              <a:gd name="connsiteY182" fmla="*/ 441293 h 886777"/>
              <a:gd name="connsiteX183" fmla="*/ 481108 w 886777"/>
              <a:gd name="connsiteY183" fmla="*/ 441293 h 886777"/>
              <a:gd name="connsiteX184" fmla="*/ 491014 w 886777"/>
              <a:gd name="connsiteY184" fmla="*/ 435102 h 886777"/>
              <a:gd name="connsiteX185" fmla="*/ 489871 w 886777"/>
              <a:gd name="connsiteY185" fmla="*/ 423482 h 886777"/>
              <a:gd name="connsiteX186" fmla="*/ 452152 w 886777"/>
              <a:gd name="connsiteY186" fmla="*/ 374237 h 886777"/>
              <a:gd name="connsiteX187" fmla="*/ 443389 w 886777"/>
              <a:gd name="connsiteY187" fmla="*/ 370046 h 886777"/>
              <a:gd name="connsiteX188" fmla="*/ 434626 w 886777"/>
              <a:gd name="connsiteY188" fmla="*/ 374333 h 886777"/>
              <a:gd name="connsiteX189" fmla="*/ 396907 w 886777"/>
              <a:gd name="connsiteY189" fmla="*/ 423577 h 886777"/>
              <a:gd name="connsiteX190" fmla="*/ 395764 w 886777"/>
              <a:gd name="connsiteY190" fmla="*/ 435197 h 886777"/>
              <a:gd name="connsiteX191" fmla="*/ 405670 w 886777"/>
              <a:gd name="connsiteY191" fmla="*/ 441389 h 886777"/>
              <a:gd name="connsiteX192" fmla="*/ 412242 w 886777"/>
              <a:gd name="connsiteY192" fmla="*/ 441389 h 886777"/>
              <a:gd name="connsiteX193" fmla="*/ 412242 w 886777"/>
              <a:gd name="connsiteY193" fmla="*/ 539115 h 886777"/>
              <a:gd name="connsiteX194" fmla="*/ 367094 w 886777"/>
              <a:gd name="connsiteY194" fmla="*/ 539115 h 886777"/>
              <a:gd name="connsiteX195" fmla="*/ 367094 w 886777"/>
              <a:gd name="connsiteY195" fmla="*/ 476536 h 886777"/>
              <a:gd name="connsiteX196" fmla="*/ 373666 w 886777"/>
              <a:gd name="connsiteY196" fmla="*/ 476536 h 886777"/>
              <a:gd name="connsiteX197" fmla="*/ 383572 w 886777"/>
              <a:gd name="connsiteY197" fmla="*/ 470345 h 886777"/>
              <a:gd name="connsiteX198" fmla="*/ 382429 w 886777"/>
              <a:gd name="connsiteY198" fmla="*/ 458724 h 886777"/>
              <a:gd name="connsiteX199" fmla="*/ 344710 w 886777"/>
              <a:gd name="connsiteY199" fmla="*/ 409480 h 886777"/>
              <a:gd name="connsiteX200" fmla="*/ 335947 w 886777"/>
              <a:gd name="connsiteY200" fmla="*/ 405194 h 886777"/>
              <a:gd name="connsiteX201" fmla="*/ 327184 w 886777"/>
              <a:gd name="connsiteY201" fmla="*/ 409480 h 886777"/>
              <a:gd name="connsiteX202" fmla="*/ 289465 w 886777"/>
              <a:gd name="connsiteY202" fmla="*/ 458724 h 886777"/>
              <a:gd name="connsiteX203" fmla="*/ 288322 w 886777"/>
              <a:gd name="connsiteY203" fmla="*/ 470345 h 886777"/>
              <a:gd name="connsiteX204" fmla="*/ 298228 w 886777"/>
              <a:gd name="connsiteY204" fmla="*/ 476536 h 886777"/>
              <a:gd name="connsiteX205" fmla="*/ 304800 w 886777"/>
              <a:gd name="connsiteY205" fmla="*/ 476536 h 886777"/>
              <a:gd name="connsiteX206" fmla="*/ 304800 w 886777"/>
              <a:gd name="connsiteY206" fmla="*/ 539115 h 886777"/>
              <a:gd name="connsiteX207" fmla="*/ 280797 w 886777"/>
              <a:gd name="connsiteY207" fmla="*/ 539115 h 886777"/>
              <a:gd name="connsiteX208" fmla="*/ 280797 w 886777"/>
              <a:gd name="connsiteY208" fmla="*/ 543211 h 886777"/>
              <a:gd name="connsiteX209" fmla="*/ 252603 w 886777"/>
              <a:gd name="connsiteY209" fmla="*/ 443484 h 886777"/>
              <a:gd name="connsiteX210" fmla="*/ 443389 w 886777"/>
              <a:gd name="connsiteY210" fmla="*/ 252603 h 886777"/>
              <a:gd name="connsiteX211" fmla="*/ 107823 w 886777"/>
              <a:gd name="connsiteY211" fmla="*/ 698183 h 886777"/>
              <a:gd name="connsiteX212" fmla="*/ 105728 w 886777"/>
              <a:gd name="connsiteY212" fmla="*/ 713613 h 886777"/>
              <a:gd name="connsiteX213" fmla="*/ 99060 w 886777"/>
              <a:gd name="connsiteY213" fmla="*/ 715899 h 886777"/>
              <a:gd name="connsiteX214" fmla="*/ 90297 w 886777"/>
              <a:gd name="connsiteY214" fmla="*/ 711518 h 886777"/>
              <a:gd name="connsiteX215" fmla="*/ 0 w 886777"/>
              <a:gd name="connsiteY215" fmla="*/ 443389 h 886777"/>
              <a:gd name="connsiteX216" fmla="*/ 129826 w 886777"/>
              <a:gd name="connsiteY216" fmla="*/ 129826 h 886777"/>
              <a:gd name="connsiteX217" fmla="*/ 443389 w 886777"/>
              <a:gd name="connsiteY217" fmla="*/ 0 h 886777"/>
              <a:gd name="connsiteX218" fmla="*/ 691420 w 886777"/>
              <a:gd name="connsiteY218" fmla="*/ 75819 h 886777"/>
              <a:gd name="connsiteX219" fmla="*/ 685895 w 886777"/>
              <a:gd name="connsiteY219" fmla="*/ 23050 h 886777"/>
              <a:gd name="connsiteX220" fmla="*/ 695706 w 886777"/>
              <a:gd name="connsiteY220" fmla="*/ 10954 h 886777"/>
              <a:gd name="connsiteX221" fmla="*/ 707803 w 886777"/>
              <a:gd name="connsiteY221" fmla="*/ 20765 h 886777"/>
              <a:gd name="connsiteX222" fmla="*/ 715804 w 886777"/>
              <a:gd name="connsiteY222" fmla="*/ 98012 h 886777"/>
              <a:gd name="connsiteX223" fmla="*/ 705993 w 886777"/>
              <a:gd name="connsiteY223" fmla="*/ 110109 h 886777"/>
              <a:gd name="connsiteX224" fmla="*/ 628745 w 886777"/>
              <a:gd name="connsiteY224" fmla="*/ 118110 h 886777"/>
              <a:gd name="connsiteX225" fmla="*/ 627602 w 886777"/>
              <a:gd name="connsiteY225" fmla="*/ 118205 h 886777"/>
              <a:gd name="connsiteX226" fmla="*/ 616649 w 886777"/>
              <a:gd name="connsiteY226" fmla="*/ 108299 h 886777"/>
              <a:gd name="connsiteX227" fmla="*/ 626459 w 886777"/>
              <a:gd name="connsiteY227" fmla="*/ 96203 h 886777"/>
              <a:gd name="connsiteX228" fmla="*/ 674465 w 886777"/>
              <a:gd name="connsiteY228" fmla="*/ 91250 h 886777"/>
              <a:gd name="connsiteX229" fmla="*/ 443389 w 886777"/>
              <a:gd name="connsiteY229" fmla="*/ 22098 h 886777"/>
              <a:gd name="connsiteX230" fmla="*/ 22098 w 886777"/>
              <a:gd name="connsiteY230" fmla="*/ 443389 h 886777"/>
              <a:gd name="connsiteX231" fmla="*/ 107823 w 886777"/>
              <a:gd name="connsiteY231" fmla="*/ 698183 h 886777"/>
              <a:gd name="connsiteX232" fmla="*/ 886778 w 886777"/>
              <a:gd name="connsiteY232" fmla="*/ 443389 h 886777"/>
              <a:gd name="connsiteX233" fmla="*/ 756952 w 886777"/>
              <a:gd name="connsiteY233" fmla="*/ 756952 h 886777"/>
              <a:gd name="connsiteX234" fmla="*/ 443389 w 886777"/>
              <a:gd name="connsiteY234" fmla="*/ 886778 h 886777"/>
              <a:gd name="connsiteX235" fmla="*/ 197358 w 886777"/>
              <a:gd name="connsiteY235" fmla="*/ 812292 h 886777"/>
              <a:gd name="connsiteX236" fmla="*/ 206026 w 886777"/>
              <a:gd name="connsiteY236" fmla="*/ 862298 h 886777"/>
              <a:gd name="connsiteX237" fmla="*/ 197072 w 886777"/>
              <a:gd name="connsiteY237" fmla="*/ 875062 h 886777"/>
              <a:gd name="connsiteX238" fmla="*/ 195167 w 886777"/>
              <a:gd name="connsiteY238" fmla="*/ 875252 h 886777"/>
              <a:gd name="connsiteX239" fmla="*/ 184309 w 886777"/>
              <a:gd name="connsiteY239" fmla="*/ 866108 h 886777"/>
              <a:gd name="connsiteX240" fmla="*/ 170974 w 886777"/>
              <a:gd name="connsiteY240" fmla="*/ 789623 h 886777"/>
              <a:gd name="connsiteX241" fmla="*/ 179927 w 886777"/>
              <a:gd name="connsiteY241" fmla="*/ 776859 h 886777"/>
              <a:gd name="connsiteX242" fmla="*/ 256413 w 886777"/>
              <a:gd name="connsiteY242" fmla="*/ 763524 h 886777"/>
              <a:gd name="connsiteX243" fmla="*/ 269177 w 886777"/>
              <a:gd name="connsiteY243" fmla="*/ 772478 h 886777"/>
              <a:gd name="connsiteX244" fmla="*/ 260223 w 886777"/>
              <a:gd name="connsiteY244" fmla="*/ 785241 h 886777"/>
              <a:gd name="connsiteX245" fmla="*/ 209741 w 886777"/>
              <a:gd name="connsiteY245" fmla="*/ 794004 h 886777"/>
              <a:gd name="connsiteX246" fmla="*/ 443294 w 886777"/>
              <a:gd name="connsiteY246" fmla="*/ 864680 h 886777"/>
              <a:gd name="connsiteX247" fmla="*/ 864584 w 886777"/>
              <a:gd name="connsiteY247" fmla="*/ 443389 h 886777"/>
              <a:gd name="connsiteX248" fmla="*/ 778764 w 886777"/>
              <a:gd name="connsiteY248" fmla="*/ 188595 h 886777"/>
              <a:gd name="connsiteX249" fmla="*/ 780860 w 886777"/>
              <a:gd name="connsiteY249" fmla="*/ 173164 h 886777"/>
              <a:gd name="connsiteX250" fmla="*/ 796290 w 886777"/>
              <a:gd name="connsiteY250" fmla="*/ 175260 h 886777"/>
              <a:gd name="connsiteX251" fmla="*/ 886778 w 886777"/>
              <a:gd name="connsiteY251" fmla="*/ 443389 h 88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886777" h="886777">
                <a:moveTo>
                  <a:pt x="263366" y="729234"/>
                </a:moveTo>
                <a:lnTo>
                  <a:pt x="316325" y="694944"/>
                </a:lnTo>
                <a:cubicBezTo>
                  <a:pt x="318326" y="693610"/>
                  <a:pt x="320421" y="693515"/>
                  <a:pt x="322612" y="694563"/>
                </a:cubicBezTo>
                <a:cubicBezTo>
                  <a:pt x="331946" y="699040"/>
                  <a:pt x="341567" y="703040"/>
                  <a:pt x="351282" y="706469"/>
                </a:cubicBezTo>
                <a:cubicBezTo>
                  <a:pt x="353568" y="707231"/>
                  <a:pt x="354902" y="708851"/>
                  <a:pt x="355378" y="711137"/>
                </a:cubicBezTo>
                <a:lnTo>
                  <a:pt x="368618" y="772763"/>
                </a:lnTo>
                <a:cubicBezTo>
                  <a:pt x="371475" y="786003"/>
                  <a:pt x="382905" y="795242"/>
                  <a:pt x="396431" y="795242"/>
                </a:cubicBezTo>
                <a:lnTo>
                  <a:pt x="490347" y="795242"/>
                </a:lnTo>
                <a:cubicBezTo>
                  <a:pt x="503873" y="795242"/>
                  <a:pt x="515303" y="786003"/>
                  <a:pt x="518160" y="772763"/>
                </a:cubicBezTo>
                <a:lnTo>
                  <a:pt x="531400" y="711137"/>
                </a:lnTo>
                <a:cubicBezTo>
                  <a:pt x="531876" y="708755"/>
                  <a:pt x="533305" y="707231"/>
                  <a:pt x="535496" y="706469"/>
                </a:cubicBezTo>
                <a:cubicBezTo>
                  <a:pt x="545211" y="703040"/>
                  <a:pt x="554831" y="699040"/>
                  <a:pt x="564166" y="694563"/>
                </a:cubicBezTo>
                <a:cubicBezTo>
                  <a:pt x="566357" y="693515"/>
                  <a:pt x="568357" y="693610"/>
                  <a:pt x="570452" y="694944"/>
                </a:cubicBezTo>
                <a:lnTo>
                  <a:pt x="623411" y="729234"/>
                </a:lnTo>
                <a:cubicBezTo>
                  <a:pt x="634746" y="736568"/>
                  <a:pt x="649415" y="735044"/>
                  <a:pt x="659035" y="725424"/>
                </a:cubicBezTo>
                <a:lnTo>
                  <a:pt x="725424" y="659035"/>
                </a:lnTo>
                <a:cubicBezTo>
                  <a:pt x="735044" y="649415"/>
                  <a:pt x="736568" y="634841"/>
                  <a:pt x="729234" y="623411"/>
                </a:cubicBezTo>
                <a:lnTo>
                  <a:pt x="694944" y="570452"/>
                </a:lnTo>
                <a:cubicBezTo>
                  <a:pt x="693610" y="568452"/>
                  <a:pt x="693515" y="566357"/>
                  <a:pt x="694563" y="564166"/>
                </a:cubicBezTo>
                <a:cubicBezTo>
                  <a:pt x="699040" y="554831"/>
                  <a:pt x="703040" y="545211"/>
                  <a:pt x="706469" y="535496"/>
                </a:cubicBezTo>
                <a:cubicBezTo>
                  <a:pt x="707231" y="533210"/>
                  <a:pt x="708851" y="531876"/>
                  <a:pt x="711137" y="531400"/>
                </a:cubicBezTo>
                <a:lnTo>
                  <a:pt x="772763" y="518160"/>
                </a:lnTo>
                <a:cubicBezTo>
                  <a:pt x="786003" y="515303"/>
                  <a:pt x="795242" y="503873"/>
                  <a:pt x="795242" y="490347"/>
                </a:cubicBezTo>
                <a:lnTo>
                  <a:pt x="795242" y="396431"/>
                </a:lnTo>
                <a:cubicBezTo>
                  <a:pt x="795242" y="382905"/>
                  <a:pt x="786003" y="371475"/>
                  <a:pt x="772763" y="368618"/>
                </a:cubicBezTo>
                <a:lnTo>
                  <a:pt x="711137" y="355378"/>
                </a:lnTo>
                <a:cubicBezTo>
                  <a:pt x="708755" y="354902"/>
                  <a:pt x="707231" y="353473"/>
                  <a:pt x="706469" y="351282"/>
                </a:cubicBezTo>
                <a:cubicBezTo>
                  <a:pt x="703040" y="341567"/>
                  <a:pt x="699040" y="331946"/>
                  <a:pt x="694563" y="322612"/>
                </a:cubicBezTo>
                <a:cubicBezTo>
                  <a:pt x="693515" y="320421"/>
                  <a:pt x="693610" y="318421"/>
                  <a:pt x="694944" y="316325"/>
                </a:cubicBezTo>
                <a:lnTo>
                  <a:pt x="729234" y="263366"/>
                </a:lnTo>
                <a:cubicBezTo>
                  <a:pt x="736568" y="252032"/>
                  <a:pt x="735044" y="237363"/>
                  <a:pt x="725424" y="227743"/>
                </a:cubicBezTo>
                <a:lnTo>
                  <a:pt x="659035" y="161354"/>
                </a:lnTo>
                <a:cubicBezTo>
                  <a:pt x="649415" y="151733"/>
                  <a:pt x="634841" y="150209"/>
                  <a:pt x="623411" y="157544"/>
                </a:cubicBezTo>
                <a:lnTo>
                  <a:pt x="570452" y="191834"/>
                </a:lnTo>
                <a:cubicBezTo>
                  <a:pt x="568452" y="193167"/>
                  <a:pt x="566357" y="193262"/>
                  <a:pt x="564166" y="192214"/>
                </a:cubicBezTo>
                <a:cubicBezTo>
                  <a:pt x="554831" y="187738"/>
                  <a:pt x="545211" y="183737"/>
                  <a:pt x="535496" y="180308"/>
                </a:cubicBezTo>
                <a:cubicBezTo>
                  <a:pt x="533210" y="179546"/>
                  <a:pt x="531876" y="177927"/>
                  <a:pt x="531400" y="175641"/>
                </a:cubicBezTo>
                <a:lnTo>
                  <a:pt x="518160" y="114014"/>
                </a:lnTo>
                <a:cubicBezTo>
                  <a:pt x="515303" y="100775"/>
                  <a:pt x="503873" y="91535"/>
                  <a:pt x="490347" y="91535"/>
                </a:cubicBezTo>
                <a:lnTo>
                  <a:pt x="396431" y="91535"/>
                </a:lnTo>
                <a:cubicBezTo>
                  <a:pt x="382905" y="91535"/>
                  <a:pt x="371475" y="100775"/>
                  <a:pt x="368618" y="114014"/>
                </a:cubicBezTo>
                <a:lnTo>
                  <a:pt x="355378" y="175641"/>
                </a:lnTo>
                <a:cubicBezTo>
                  <a:pt x="354902" y="178022"/>
                  <a:pt x="353473" y="179546"/>
                  <a:pt x="351282" y="180308"/>
                </a:cubicBezTo>
                <a:cubicBezTo>
                  <a:pt x="341567" y="183737"/>
                  <a:pt x="331946" y="187738"/>
                  <a:pt x="322612" y="192214"/>
                </a:cubicBezTo>
                <a:cubicBezTo>
                  <a:pt x="320421" y="193262"/>
                  <a:pt x="318421" y="193167"/>
                  <a:pt x="316325" y="191834"/>
                </a:cubicBezTo>
                <a:lnTo>
                  <a:pt x="263366" y="157544"/>
                </a:lnTo>
                <a:cubicBezTo>
                  <a:pt x="252032" y="150209"/>
                  <a:pt x="237363" y="151733"/>
                  <a:pt x="227743" y="161354"/>
                </a:cubicBezTo>
                <a:lnTo>
                  <a:pt x="161354" y="227743"/>
                </a:lnTo>
                <a:cubicBezTo>
                  <a:pt x="151733" y="237363"/>
                  <a:pt x="150209" y="251936"/>
                  <a:pt x="157544" y="263366"/>
                </a:cubicBezTo>
                <a:lnTo>
                  <a:pt x="191834" y="316325"/>
                </a:lnTo>
                <a:cubicBezTo>
                  <a:pt x="193167" y="318326"/>
                  <a:pt x="193262" y="320421"/>
                  <a:pt x="192214" y="322612"/>
                </a:cubicBezTo>
                <a:cubicBezTo>
                  <a:pt x="187738" y="331946"/>
                  <a:pt x="183737" y="341567"/>
                  <a:pt x="180308" y="351282"/>
                </a:cubicBezTo>
                <a:cubicBezTo>
                  <a:pt x="179546" y="353568"/>
                  <a:pt x="177927" y="354902"/>
                  <a:pt x="175641" y="355378"/>
                </a:cubicBezTo>
                <a:lnTo>
                  <a:pt x="114014" y="368618"/>
                </a:lnTo>
                <a:cubicBezTo>
                  <a:pt x="100775" y="371475"/>
                  <a:pt x="91535" y="382905"/>
                  <a:pt x="91535" y="396431"/>
                </a:cubicBezTo>
                <a:lnTo>
                  <a:pt x="91535" y="490347"/>
                </a:lnTo>
                <a:cubicBezTo>
                  <a:pt x="91535" y="503873"/>
                  <a:pt x="100775" y="515303"/>
                  <a:pt x="114014" y="518160"/>
                </a:cubicBezTo>
                <a:lnTo>
                  <a:pt x="175641" y="531400"/>
                </a:lnTo>
                <a:cubicBezTo>
                  <a:pt x="178022" y="531876"/>
                  <a:pt x="179546" y="533305"/>
                  <a:pt x="180308" y="535496"/>
                </a:cubicBezTo>
                <a:cubicBezTo>
                  <a:pt x="183737" y="545211"/>
                  <a:pt x="187738" y="554831"/>
                  <a:pt x="192214" y="564166"/>
                </a:cubicBezTo>
                <a:cubicBezTo>
                  <a:pt x="193262" y="566357"/>
                  <a:pt x="193167" y="568357"/>
                  <a:pt x="191834" y="570452"/>
                </a:cubicBezTo>
                <a:lnTo>
                  <a:pt x="157544" y="623411"/>
                </a:lnTo>
                <a:cubicBezTo>
                  <a:pt x="150209" y="634746"/>
                  <a:pt x="151733" y="649415"/>
                  <a:pt x="161354" y="659035"/>
                </a:cubicBezTo>
                <a:lnTo>
                  <a:pt x="227743" y="725424"/>
                </a:lnTo>
                <a:cubicBezTo>
                  <a:pt x="237268" y="735044"/>
                  <a:pt x="251936" y="736568"/>
                  <a:pt x="263366" y="729234"/>
                </a:cubicBezTo>
                <a:close/>
                <a:moveTo>
                  <a:pt x="176117" y="635413"/>
                </a:moveTo>
                <a:lnTo>
                  <a:pt x="210407" y="582454"/>
                </a:lnTo>
                <a:cubicBezTo>
                  <a:pt x="215932" y="573881"/>
                  <a:pt x="216599" y="563785"/>
                  <a:pt x="212122" y="554641"/>
                </a:cubicBezTo>
                <a:cubicBezTo>
                  <a:pt x="208026" y="546068"/>
                  <a:pt x="204311" y="537210"/>
                  <a:pt x="201168" y="528257"/>
                </a:cubicBezTo>
                <a:cubicBezTo>
                  <a:pt x="197834" y="518636"/>
                  <a:pt x="190214" y="511969"/>
                  <a:pt x="180308" y="509873"/>
                </a:cubicBezTo>
                <a:lnTo>
                  <a:pt x="118682" y="496634"/>
                </a:lnTo>
                <a:cubicBezTo>
                  <a:pt x="115634" y="495967"/>
                  <a:pt x="113633" y="493490"/>
                  <a:pt x="113633" y="490347"/>
                </a:cubicBezTo>
                <a:lnTo>
                  <a:pt x="113633" y="396431"/>
                </a:lnTo>
                <a:cubicBezTo>
                  <a:pt x="113633" y="393383"/>
                  <a:pt x="115634" y="390811"/>
                  <a:pt x="118682" y="390144"/>
                </a:cubicBezTo>
                <a:lnTo>
                  <a:pt x="180308" y="376904"/>
                </a:lnTo>
                <a:cubicBezTo>
                  <a:pt x="190214" y="374809"/>
                  <a:pt x="197834" y="368046"/>
                  <a:pt x="201168" y="358521"/>
                </a:cubicBezTo>
                <a:cubicBezTo>
                  <a:pt x="204311" y="349568"/>
                  <a:pt x="208026" y="340709"/>
                  <a:pt x="212122" y="332137"/>
                </a:cubicBezTo>
                <a:cubicBezTo>
                  <a:pt x="216503" y="322993"/>
                  <a:pt x="215932" y="312801"/>
                  <a:pt x="210407" y="304324"/>
                </a:cubicBezTo>
                <a:lnTo>
                  <a:pt x="176117" y="251365"/>
                </a:lnTo>
                <a:cubicBezTo>
                  <a:pt x="174403" y="248793"/>
                  <a:pt x="174784" y="245555"/>
                  <a:pt x="176975" y="243364"/>
                </a:cubicBezTo>
                <a:lnTo>
                  <a:pt x="243364" y="176975"/>
                </a:lnTo>
                <a:cubicBezTo>
                  <a:pt x="245555" y="174784"/>
                  <a:pt x="248793" y="174403"/>
                  <a:pt x="251365" y="176117"/>
                </a:cubicBezTo>
                <a:lnTo>
                  <a:pt x="304324" y="210407"/>
                </a:lnTo>
                <a:cubicBezTo>
                  <a:pt x="312896" y="215932"/>
                  <a:pt x="322993" y="216599"/>
                  <a:pt x="332137" y="212122"/>
                </a:cubicBezTo>
                <a:cubicBezTo>
                  <a:pt x="340709" y="208026"/>
                  <a:pt x="349568" y="204311"/>
                  <a:pt x="358521" y="201168"/>
                </a:cubicBezTo>
                <a:cubicBezTo>
                  <a:pt x="368141" y="197834"/>
                  <a:pt x="374809" y="190214"/>
                  <a:pt x="376904" y="180308"/>
                </a:cubicBezTo>
                <a:lnTo>
                  <a:pt x="390144" y="118682"/>
                </a:lnTo>
                <a:cubicBezTo>
                  <a:pt x="390811" y="115634"/>
                  <a:pt x="393287" y="113633"/>
                  <a:pt x="396431" y="113633"/>
                </a:cubicBezTo>
                <a:lnTo>
                  <a:pt x="490347" y="113633"/>
                </a:lnTo>
                <a:cubicBezTo>
                  <a:pt x="493395" y="113633"/>
                  <a:pt x="495967" y="115634"/>
                  <a:pt x="496634" y="118682"/>
                </a:cubicBezTo>
                <a:lnTo>
                  <a:pt x="509873" y="180308"/>
                </a:lnTo>
                <a:cubicBezTo>
                  <a:pt x="511969" y="190214"/>
                  <a:pt x="518732" y="197834"/>
                  <a:pt x="528257" y="201168"/>
                </a:cubicBezTo>
                <a:cubicBezTo>
                  <a:pt x="537210" y="204311"/>
                  <a:pt x="546068" y="208026"/>
                  <a:pt x="554641" y="212122"/>
                </a:cubicBezTo>
                <a:cubicBezTo>
                  <a:pt x="563785" y="216503"/>
                  <a:pt x="573977" y="215932"/>
                  <a:pt x="582454" y="210407"/>
                </a:cubicBezTo>
                <a:lnTo>
                  <a:pt x="635413" y="176117"/>
                </a:lnTo>
                <a:cubicBezTo>
                  <a:pt x="637985" y="174403"/>
                  <a:pt x="641223" y="174784"/>
                  <a:pt x="643414" y="176975"/>
                </a:cubicBezTo>
                <a:lnTo>
                  <a:pt x="709803" y="243364"/>
                </a:lnTo>
                <a:cubicBezTo>
                  <a:pt x="711994" y="245555"/>
                  <a:pt x="712375" y="248793"/>
                  <a:pt x="710660" y="251365"/>
                </a:cubicBezTo>
                <a:lnTo>
                  <a:pt x="676370" y="304324"/>
                </a:lnTo>
                <a:cubicBezTo>
                  <a:pt x="670846" y="312896"/>
                  <a:pt x="670179" y="322993"/>
                  <a:pt x="674656" y="332137"/>
                </a:cubicBezTo>
                <a:cubicBezTo>
                  <a:pt x="678752" y="340709"/>
                  <a:pt x="682466" y="349568"/>
                  <a:pt x="685610" y="358521"/>
                </a:cubicBezTo>
                <a:cubicBezTo>
                  <a:pt x="688943" y="368141"/>
                  <a:pt x="696563" y="374809"/>
                  <a:pt x="706469" y="376904"/>
                </a:cubicBezTo>
                <a:lnTo>
                  <a:pt x="768096" y="390144"/>
                </a:lnTo>
                <a:cubicBezTo>
                  <a:pt x="771144" y="390811"/>
                  <a:pt x="773144" y="393287"/>
                  <a:pt x="773144" y="396431"/>
                </a:cubicBezTo>
                <a:lnTo>
                  <a:pt x="773144" y="490347"/>
                </a:lnTo>
                <a:cubicBezTo>
                  <a:pt x="773144" y="493395"/>
                  <a:pt x="771144" y="495967"/>
                  <a:pt x="768096" y="496634"/>
                </a:cubicBezTo>
                <a:lnTo>
                  <a:pt x="706469" y="509873"/>
                </a:lnTo>
                <a:cubicBezTo>
                  <a:pt x="696563" y="511969"/>
                  <a:pt x="688943" y="518732"/>
                  <a:pt x="685610" y="528257"/>
                </a:cubicBezTo>
                <a:cubicBezTo>
                  <a:pt x="682466" y="537210"/>
                  <a:pt x="678752" y="546068"/>
                  <a:pt x="674656" y="554641"/>
                </a:cubicBezTo>
                <a:cubicBezTo>
                  <a:pt x="670274" y="563785"/>
                  <a:pt x="670846" y="573977"/>
                  <a:pt x="676370" y="582454"/>
                </a:cubicBezTo>
                <a:lnTo>
                  <a:pt x="710660" y="635413"/>
                </a:lnTo>
                <a:cubicBezTo>
                  <a:pt x="712375" y="637985"/>
                  <a:pt x="711994" y="641223"/>
                  <a:pt x="709803" y="643414"/>
                </a:cubicBezTo>
                <a:lnTo>
                  <a:pt x="643414" y="709803"/>
                </a:lnTo>
                <a:cubicBezTo>
                  <a:pt x="641223" y="711994"/>
                  <a:pt x="637985" y="712375"/>
                  <a:pt x="635413" y="710660"/>
                </a:cubicBezTo>
                <a:lnTo>
                  <a:pt x="582454" y="676370"/>
                </a:lnTo>
                <a:cubicBezTo>
                  <a:pt x="573881" y="670846"/>
                  <a:pt x="563785" y="670179"/>
                  <a:pt x="554641" y="674656"/>
                </a:cubicBezTo>
                <a:cubicBezTo>
                  <a:pt x="546068" y="678752"/>
                  <a:pt x="537210" y="682466"/>
                  <a:pt x="528257" y="685610"/>
                </a:cubicBezTo>
                <a:cubicBezTo>
                  <a:pt x="518636" y="688943"/>
                  <a:pt x="511969" y="696563"/>
                  <a:pt x="509873" y="706469"/>
                </a:cubicBezTo>
                <a:lnTo>
                  <a:pt x="496634" y="768096"/>
                </a:lnTo>
                <a:cubicBezTo>
                  <a:pt x="495967" y="771144"/>
                  <a:pt x="493490" y="773144"/>
                  <a:pt x="490347" y="773144"/>
                </a:cubicBezTo>
                <a:lnTo>
                  <a:pt x="396431" y="773144"/>
                </a:lnTo>
                <a:cubicBezTo>
                  <a:pt x="393383" y="773144"/>
                  <a:pt x="390811" y="771144"/>
                  <a:pt x="390144" y="768096"/>
                </a:cubicBezTo>
                <a:lnTo>
                  <a:pt x="376904" y="706469"/>
                </a:lnTo>
                <a:cubicBezTo>
                  <a:pt x="374809" y="696563"/>
                  <a:pt x="368046" y="688943"/>
                  <a:pt x="358521" y="685610"/>
                </a:cubicBezTo>
                <a:cubicBezTo>
                  <a:pt x="349568" y="682466"/>
                  <a:pt x="340709" y="678752"/>
                  <a:pt x="332137" y="674656"/>
                </a:cubicBezTo>
                <a:cubicBezTo>
                  <a:pt x="328136" y="672751"/>
                  <a:pt x="323850" y="671703"/>
                  <a:pt x="319659" y="671703"/>
                </a:cubicBezTo>
                <a:cubicBezTo>
                  <a:pt x="314325" y="671703"/>
                  <a:pt x="309086" y="673227"/>
                  <a:pt x="304324" y="676370"/>
                </a:cubicBezTo>
                <a:lnTo>
                  <a:pt x="251365" y="710660"/>
                </a:lnTo>
                <a:cubicBezTo>
                  <a:pt x="248793" y="712375"/>
                  <a:pt x="245555" y="711994"/>
                  <a:pt x="243364" y="709803"/>
                </a:cubicBezTo>
                <a:lnTo>
                  <a:pt x="176975" y="643414"/>
                </a:lnTo>
                <a:cubicBezTo>
                  <a:pt x="174784" y="641223"/>
                  <a:pt x="174403" y="638080"/>
                  <a:pt x="176117" y="635413"/>
                </a:cubicBezTo>
                <a:close/>
                <a:moveTo>
                  <a:pt x="443389" y="656273"/>
                </a:moveTo>
                <a:cubicBezTo>
                  <a:pt x="560737" y="656273"/>
                  <a:pt x="656273" y="560737"/>
                  <a:pt x="656273" y="443389"/>
                </a:cubicBezTo>
                <a:cubicBezTo>
                  <a:pt x="656273" y="326041"/>
                  <a:pt x="560737" y="230505"/>
                  <a:pt x="443389" y="230505"/>
                </a:cubicBezTo>
                <a:cubicBezTo>
                  <a:pt x="326041" y="230505"/>
                  <a:pt x="230505" y="326041"/>
                  <a:pt x="230505" y="443389"/>
                </a:cubicBezTo>
                <a:cubicBezTo>
                  <a:pt x="230505" y="560737"/>
                  <a:pt x="326041" y="656273"/>
                  <a:pt x="443389" y="656273"/>
                </a:cubicBezTo>
                <a:close/>
                <a:moveTo>
                  <a:pt x="443389" y="634175"/>
                </a:moveTo>
                <a:cubicBezTo>
                  <a:pt x="382524" y="634175"/>
                  <a:pt x="328232" y="605504"/>
                  <a:pt x="293275" y="561023"/>
                </a:cubicBezTo>
                <a:lnTo>
                  <a:pt x="593503" y="561023"/>
                </a:lnTo>
                <a:cubicBezTo>
                  <a:pt x="558546" y="605600"/>
                  <a:pt x="504254" y="634175"/>
                  <a:pt x="443389" y="634175"/>
                </a:cubicBezTo>
                <a:close/>
                <a:moveTo>
                  <a:pt x="326898" y="465296"/>
                </a:moveTo>
                <a:cubicBezTo>
                  <a:pt x="326898" y="460629"/>
                  <a:pt x="324041" y="456724"/>
                  <a:pt x="319945" y="455105"/>
                </a:cubicBezTo>
                <a:lnTo>
                  <a:pt x="335947" y="434245"/>
                </a:lnTo>
                <a:lnTo>
                  <a:pt x="351949" y="455105"/>
                </a:lnTo>
                <a:cubicBezTo>
                  <a:pt x="347853" y="456724"/>
                  <a:pt x="344995" y="460724"/>
                  <a:pt x="344995" y="465296"/>
                </a:cubicBezTo>
                <a:lnTo>
                  <a:pt x="344995" y="538925"/>
                </a:lnTo>
                <a:lnTo>
                  <a:pt x="326898" y="538925"/>
                </a:lnTo>
                <a:lnTo>
                  <a:pt x="326898" y="465296"/>
                </a:lnTo>
                <a:close/>
                <a:moveTo>
                  <a:pt x="434340" y="430244"/>
                </a:moveTo>
                <a:cubicBezTo>
                  <a:pt x="434340" y="425577"/>
                  <a:pt x="431483" y="421672"/>
                  <a:pt x="427387" y="420053"/>
                </a:cubicBezTo>
                <a:lnTo>
                  <a:pt x="443389" y="399193"/>
                </a:lnTo>
                <a:lnTo>
                  <a:pt x="459391" y="420053"/>
                </a:lnTo>
                <a:cubicBezTo>
                  <a:pt x="455295" y="421672"/>
                  <a:pt x="452438" y="425672"/>
                  <a:pt x="452438" y="430244"/>
                </a:cubicBezTo>
                <a:lnTo>
                  <a:pt x="452438" y="539020"/>
                </a:lnTo>
                <a:lnTo>
                  <a:pt x="434340" y="539020"/>
                </a:lnTo>
                <a:lnTo>
                  <a:pt x="434340" y="430244"/>
                </a:lnTo>
                <a:close/>
                <a:moveTo>
                  <a:pt x="541782" y="385953"/>
                </a:moveTo>
                <a:cubicBezTo>
                  <a:pt x="541782" y="381286"/>
                  <a:pt x="538925" y="377381"/>
                  <a:pt x="534829" y="375761"/>
                </a:cubicBezTo>
                <a:lnTo>
                  <a:pt x="550831" y="354902"/>
                </a:lnTo>
                <a:lnTo>
                  <a:pt x="566833" y="375761"/>
                </a:lnTo>
                <a:cubicBezTo>
                  <a:pt x="562737" y="377381"/>
                  <a:pt x="559880" y="381381"/>
                  <a:pt x="559880" y="385953"/>
                </a:cubicBezTo>
                <a:lnTo>
                  <a:pt x="559880" y="539020"/>
                </a:lnTo>
                <a:lnTo>
                  <a:pt x="541782" y="539020"/>
                </a:lnTo>
                <a:lnTo>
                  <a:pt x="541782" y="385953"/>
                </a:lnTo>
                <a:close/>
                <a:moveTo>
                  <a:pt x="443389" y="252603"/>
                </a:moveTo>
                <a:cubicBezTo>
                  <a:pt x="548640" y="252603"/>
                  <a:pt x="634175" y="338233"/>
                  <a:pt x="634175" y="443389"/>
                </a:cubicBezTo>
                <a:cubicBezTo>
                  <a:pt x="634175" y="479870"/>
                  <a:pt x="623888" y="514064"/>
                  <a:pt x="605981" y="543116"/>
                </a:cubicBezTo>
                <a:lnTo>
                  <a:pt x="605981" y="539020"/>
                </a:lnTo>
                <a:lnTo>
                  <a:pt x="581978" y="539020"/>
                </a:lnTo>
                <a:lnTo>
                  <a:pt x="581978" y="397002"/>
                </a:lnTo>
                <a:lnTo>
                  <a:pt x="588550" y="397002"/>
                </a:lnTo>
                <a:cubicBezTo>
                  <a:pt x="592741" y="397002"/>
                  <a:pt x="596551" y="394621"/>
                  <a:pt x="598456" y="390811"/>
                </a:cubicBezTo>
                <a:cubicBezTo>
                  <a:pt x="600361" y="387001"/>
                  <a:pt x="599885" y="382524"/>
                  <a:pt x="597313" y="379190"/>
                </a:cubicBezTo>
                <a:lnTo>
                  <a:pt x="559594" y="330041"/>
                </a:lnTo>
                <a:cubicBezTo>
                  <a:pt x="557498" y="327279"/>
                  <a:pt x="554260" y="325755"/>
                  <a:pt x="550831" y="325755"/>
                </a:cubicBezTo>
                <a:cubicBezTo>
                  <a:pt x="547402" y="325755"/>
                  <a:pt x="544163" y="327374"/>
                  <a:pt x="542068" y="330041"/>
                </a:cubicBezTo>
                <a:lnTo>
                  <a:pt x="504349" y="379286"/>
                </a:lnTo>
                <a:cubicBezTo>
                  <a:pt x="501777" y="382619"/>
                  <a:pt x="501396" y="387096"/>
                  <a:pt x="503206" y="390906"/>
                </a:cubicBezTo>
                <a:cubicBezTo>
                  <a:pt x="505111" y="394716"/>
                  <a:pt x="508921" y="397097"/>
                  <a:pt x="513112" y="397097"/>
                </a:cubicBezTo>
                <a:lnTo>
                  <a:pt x="519684" y="397097"/>
                </a:lnTo>
                <a:lnTo>
                  <a:pt x="519684" y="539115"/>
                </a:lnTo>
                <a:lnTo>
                  <a:pt x="474536" y="539115"/>
                </a:lnTo>
                <a:lnTo>
                  <a:pt x="474536" y="441293"/>
                </a:lnTo>
                <a:lnTo>
                  <a:pt x="481108" y="441293"/>
                </a:lnTo>
                <a:cubicBezTo>
                  <a:pt x="485299" y="441293"/>
                  <a:pt x="489109" y="438912"/>
                  <a:pt x="491014" y="435102"/>
                </a:cubicBezTo>
                <a:cubicBezTo>
                  <a:pt x="492919" y="431292"/>
                  <a:pt x="492443" y="426815"/>
                  <a:pt x="489871" y="423482"/>
                </a:cubicBezTo>
                <a:lnTo>
                  <a:pt x="452152" y="374237"/>
                </a:lnTo>
                <a:cubicBezTo>
                  <a:pt x="450056" y="371570"/>
                  <a:pt x="446818" y="370046"/>
                  <a:pt x="443389" y="370046"/>
                </a:cubicBezTo>
                <a:cubicBezTo>
                  <a:pt x="439960" y="370046"/>
                  <a:pt x="436721" y="371666"/>
                  <a:pt x="434626" y="374333"/>
                </a:cubicBezTo>
                <a:lnTo>
                  <a:pt x="396907" y="423577"/>
                </a:lnTo>
                <a:cubicBezTo>
                  <a:pt x="394335" y="426911"/>
                  <a:pt x="393954" y="431387"/>
                  <a:pt x="395764" y="435197"/>
                </a:cubicBezTo>
                <a:cubicBezTo>
                  <a:pt x="397669" y="439007"/>
                  <a:pt x="401479" y="441389"/>
                  <a:pt x="405670" y="441389"/>
                </a:cubicBezTo>
                <a:lnTo>
                  <a:pt x="412242" y="441389"/>
                </a:lnTo>
                <a:lnTo>
                  <a:pt x="412242" y="539115"/>
                </a:lnTo>
                <a:lnTo>
                  <a:pt x="367094" y="539115"/>
                </a:lnTo>
                <a:lnTo>
                  <a:pt x="367094" y="476536"/>
                </a:lnTo>
                <a:lnTo>
                  <a:pt x="373666" y="476536"/>
                </a:lnTo>
                <a:cubicBezTo>
                  <a:pt x="377857" y="476536"/>
                  <a:pt x="381667" y="474155"/>
                  <a:pt x="383572" y="470345"/>
                </a:cubicBezTo>
                <a:cubicBezTo>
                  <a:pt x="385477" y="466535"/>
                  <a:pt x="385001" y="462058"/>
                  <a:pt x="382429" y="458724"/>
                </a:cubicBezTo>
                <a:lnTo>
                  <a:pt x="344710" y="409480"/>
                </a:lnTo>
                <a:cubicBezTo>
                  <a:pt x="342614" y="406718"/>
                  <a:pt x="339376" y="405194"/>
                  <a:pt x="335947" y="405194"/>
                </a:cubicBezTo>
                <a:cubicBezTo>
                  <a:pt x="332518" y="405194"/>
                  <a:pt x="329279" y="406813"/>
                  <a:pt x="327184" y="409480"/>
                </a:cubicBezTo>
                <a:lnTo>
                  <a:pt x="289465" y="458724"/>
                </a:lnTo>
                <a:cubicBezTo>
                  <a:pt x="286893" y="462058"/>
                  <a:pt x="286512" y="466535"/>
                  <a:pt x="288322" y="470345"/>
                </a:cubicBezTo>
                <a:cubicBezTo>
                  <a:pt x="290227" y="474155"/>
                  <a:pt x="294037" y="476536"/>
                  <a:pt x="298228" y="476536"/>
                </a:cubicBezTo>
                <a:lnTo>
                  <a:pt x="304800" y="476536"/>
                </a:lnTo>
                <a:lnTo>
                  <a:pt x="304800" y="539115"/>
                </a:lnTo>
                <a:lnTo>
                  <a:pt x="280797" y="539115"/>
                </a:lnTo>
                <a:lnTo>
                  <a:pt x="280797" y="543211"/>
                </a:lnTo>
                <a:cubicBezTo>
                  <a:pt x="262890" y="514160"/>
                  <a:pt x="252603" y="480060"/>
                  <a:pt x="252603" y="443484"/>
                </a:cubicBezTo>
                <a:cubicBezTo>
                  <a:pt x="252603" y="338138"/>
                  <a:pt x="338138" y="252603"/>
                  <a:pt x="443389" y="252603"/>
                </a:cubicBezTo>
                <a:close/>
                <a:moveTo>
                  <a:pt x="107823" y="698183"/>
                </a:moveTo>
                <a:cubicBezTo>
                  <a:pt x="111538" y="703040"/>
                  <a:pt x="110585" y="709994"/>
                  <a:pt x="105728" y="713613"/>
                </a:cubicBezTo>
                <a:cubicBezTo>
                  <a:pt x="103727" y="715137"/>
                  <a:pt x="101346" y="715899"/>
                  <a:pt x="99060" y="715899"/>
                </a:cubicBezTo>
                <a:cubicBezTo>
                  <a:pt x="95726" y="715899"/>
                  <a:pt x="92392" y="714375"/>
                  <a:pt x="90297" y="711518"/>
                </a:cubicBezTo>
                <a:cubicBezTo>
                  <a:pt x="31242" y="633984"/>
                  <a:pt x="0" y="541211"/>
                  <a:pt x="0" y="443389"/>
                </a:cubicBezTo>
                <a:cubicBezTo>
                  <a:pt x="0" y="324993"/>
                  <a:pt x="46101" y="213646"/>
                  <a:pt x="129826" y="129826"/>
                </a:cubicBezTo>
                <a:cubicBezTo>
                  <a:pt x="213646" y="46101"/>
                  <a:pt x="324993" y="0"/>
                  <a:pt x="443389" y="0"/>
                </a:cubicBezTo>
                <a:cubicBezTo>
                  <a:pt x="532638" y="0"/>
                  <a:pt x="618077" y="26194"/>
                  <a:pt x="691420" y="75819"/>
                </a:cubicBezTo>
                <a:lnTo>
                  <a:pt x="685895" y="23050"/>
                </a:lnTo>
                <a:cubicBezTo>
                  <a:pt x="685229" y="16955"/>
                  <a:pt x="689705" y="11525"/>
                  <a:pt x="695706" y="10954"/>
                </a:cubicBezTo>
                <a:cubicBezTo>
                  <a:pt x="701802" y="10287"/>
                  <a:pt x="707231" y="14764"/>
                  <a:pt x="707803" y="20765"/>
                </a:cubicBezTo>
                <a:lnTo>
                  <a:pt x="715804" y="98012"/>
                </a:lnTo>
                <a:cubicBezTo>
                  <a:pt x="716471" y="104108"/>
                  <a:pt x="711994" y="109538"/>
                  <a:pt x="705993" y="110109"/>
                </a:cubicBezTo>
                <a:lnTo>
                  <a:pt x="628745" y="118110"/>
                </a:lnTo>
                <a:cubicBezTo>
                  <a:pt x="628364" y="118110"/>
                  <a:pt x="627983" y="118205"/>
                  <a:pt x="627602" y="118205"/>
                </a:cubicBezTo>
                <a:cubicBezTo>
                  <a:pt x="621983" y="118205"/>
                  <a:pt x="617220" y="114014"/>
                  <a:pt x="616649" y="108299"/>
                </a:cubicBezTo>
                <a:cubicBezTo>
                  <a:pt x="615982" y="102203"/>
                  <a:pt x="620458" y="96774"/>
                  <a:pt x="626459" y="96203"/>
                </a:cubicBezTo>
                <a:lnTo>
                  <a:pt x="674465" y="91250"/>
                </a:lnTo>
                <a:cubicBezTo>
                  <a:pt x="605885" y="45911"/>
                  <a:pt x="526447" y="22098"/>
                  <a:pt x="443389" y="22098"/>
                </a:cubicBezTo>
                <a:cubicBezTo>
                  <a:pt x="211074" y="22098"/>
                  <a:pt x="22098" y="211074"/>
                  <a:pt x="22098" y="443389"/>
                </a:cubicBezTo>
                <a:cubicBezTo>
                  <a:pt x="22098" y="536353"/>
                  <a:pt x="51721" y="624459"/>
                  <a:pt x="107823" y="698183"/>
                </a:cubicBezTo>
                <a:close/>
                <a:moveTo>
                  <a:pt x="886778" y="443389"/>
                </a:moveTo>
                <a:cubicBezTo>
                  <a:pt x="886778" y="561785"/>
                  <a:pt x="840677" y="673132"/>
                  <a:pt x="756952" y="756952"/>
                </a:cubicBezTo>
                <a:cubicBezTo>
                  <a:pt x="673132" y="840677"/>
                  <a:pt x="561785" y="886778"/>
                  <a:pt x="443389" y="886778"/>
                </a:cubicBezTo>
                <a:cubicBezTo>
                  <a:pt x="354997" y="886778"/>
                  <a:pt x="270320" y="861060"/>
                  <a:pt x="197358" y="812292"/>
                </a:cubicBezTo>
                <a:lnTo>
                  <a:pt x="206026" y="862298"/>
                </a:lnTo>
                <a:cubicBezTo>
                  <a:pt x="207074" y="868299"/>
                  <a:pt x="203073" y="874014"/>
                  <a:pt x="197072" y="875062"/>
                </a:cubicBezTo>
                <a:cubicBezTo>
                  <a:pt x="196406" y="875157"/>
                  <a:pt x="195834" y="875252"/>
                  <a:pt x="195167" y="875252"/>
                </a:cubicBezTo>
                <a:cubicBezTo>
                  <a:pt x="189929" y="875252"/>
                  <a:pt x="185261" y="871442"/>
                  <a:pt x="184309" y="866108"/>
                </a:cubicBezTo>
                <a:lnTo>
                  <a:pt x="170974" y="789623"/>
                </a:lnTo>
                <a:cubicBezTo>
                  <a:pt x="169926" y="783622"/>
                  <a:pt x="173926" y="777907"/>
                  <a:pt x="179927" y="776859"/>
                </a:cubicBezTo>
                <a:lnTo>
                  <a:pt x="256413" y="763524"/>
                </a:lnTo>
                <a:cubicBezTo>
                  <a:pt x="262414" y="762476"/>
                  <a:pt x="268129" y="766477"/>
                  <a:pt x="269177" y="772478"/>
                </a:cubicBezTo>
                <a:cubicBezTo>
                  <a:pt x="270224" y="778478"/>
                  <a:pt x="266224" y="784193"/>
                  <a:pt x="260223" y="785241"/>
                </a:cubicBezTo>
                <a:lnTo>
                  <a:pt x="209741" y="794004"/>
                </a:lnTo>
                <a:cubicBezTo>
                  <a:pt x="278987" y="840296"/>
                  <a:pt x="359378" y="864680"/>
                  <a:pt x="443294" y="864680"/>
                </a:cubicBezTo>
                <a:cubicBezTo>
                  <a:pt x="675608" y="864680"/>
                  <a:pt x="864584" y="675704"/>
                  <a:pt x="864584" y="443389"/>
                </a:cubicBezTo>
                <a:cubicBezTo>
                  <a:pt x="864584" y="350425"/>
                  <a:pt x="834962" y="262319"/>
                  <a:pt x="778764" y="188595"/>
                </a:cubicBezTo>
                <a:cubicBezTo>
                  <a:pt x="775049" y="183737"/>
                  <a:pt x="776002" y="176784"/>
                  <a:pt x="780860" y="173164"/>
                </a:cubicBezTo>
                <a:cubicBezTo>
                  <a:pt x="785717" y="169450"/>
                  <a:pt x="792671" y="170402"/>
                  <a:pt x="796290" y="175260"/>
                </a:cubicBezTo>
                <a:cubicBezTo>
                  <a:pt x="855535" y="252794"/>
                  <a:pt x="886778" y="345567"/>
                  <a:pt x="886778" y="443389"/>
                </a:cubicBezTo>
                <a:close/>
              </a:path>
            </a:pathLst>
          </a:custGeom>
          <a:solidFill>
            <a:schemeClr val="accent3"/>
          </a:solidFill>
          <a:ln w="9525" cap="flat">
            <a:noFill/>
            <a:prstDash val="solid"/>
            <a:miter/>
          </a:ln>
        </p:spPr>
        <p:txBody>
          <a:bodyPr rtlCol="0" anchor="ctr"/>
          <a:lstStyle/>
          <a:p>
            <a:endParaRPr lang="en-AU"/>
          </a:p>
        </p:txBody>
      </p:sp>
    </p:spTree>
    <p:extLst>
      <p:ext uri="{BB962C8B-B14F-4D97-AF65-F5344CB8AC3E}">
        <p14:creationId xmlns:p14="http://schemas.microsoft.com/office/powerpoint/2010/main" val="172810112"/>
      </p:ext>
    </p:extLst>
  </p:cSld>
  <p:clrMapOvr>
    <a:masterClrMapping/>
  </p:clrMapOvr>
  <p:extLst>
    <p:ext uri="{6950BFC3-D8DA-4A85-94F7-54DA5524770B}">
      <p188:commentRel xmlns:p188="http://schemas.microsoft.com/office/powerpoint/2018/8/main" r:id="rId2"/>
    </p:ext>
  </p:extLs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832E041-9871-039F-B1C8-2809BCFDBCCD}"/>
              </a:ext>
            </a:extLst>
          </p:cNvPr>
          <p:cNvSpPr txBox="1">
            <a:spLocks noGrp="1" noRot="1" noMove="1" noResize="1" noEditPoints="1" noAdjustHandles="1" noChangeArrowheads="1" noChangeShapeType="1"/>
          </p:cNvSpPr>
          <p:nvPr/>
        </p:nvSpPr>
        <p:spPr>
          <a:xfrm>
            <a:off x="457200" y="455512"/>
            <a:ext cx="11277600" cy="672567"/>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a:t>EXL utilizes its practitioner’s playbook, to create an E2E transformation value stream for client requirements in a CoE set-up</a:t>
            </a:r>
          </a:p>
          <a:p>
            <a:endParaRPr lang="en-US" sz="2400"/>
          </a:p>
        </p:txBody>
      </p:sp>
      <p:sp>
        <p:nvSpPr>
          <p:cNvPr id="13" name="TextBox 12">
            <a:extLst>
              <a:ext uri="{FF2B5EF4-FFF2-40B4-BE49-F238E27FC236}">
                <a16:creationId xmlns:a16="http://schemas.microsoft.com/office/drawing/2014/main" id="{81237EDF-F368-BB14-4983-ADF880D1BB10}"/>
              </a:ext>
            </a:extLst>
          </p:cNvPr>
          <p:cNvSpPr txBox="1"/>
          <p:nvPr/>
        </p:nvSpPr>
        <p:spPr>
          <a:xfrm>
            <a:off x="457200" y="1201755"/>
            <a:ext cx="11429999" cy="313932"/>
          </a:xfrm>
          <a:prstGeom prst="rect">
            <a:avLst/>
          </a:prstGeom>
          <a:noFill/>
          <a:ln>
            <a:noFill/>
          </a:ln>
          <a:effectLst/>
        </p:spPr>
        <p:txBody>
          <a:bodyPr wrap="square" lIns="0" rtlCol="0">
            <a:spAutoFit/>
          </a:bodyPr>
          <a:lstStyle/>
          <a:p>
            <a:pPr marL="0" marR="0" lvl="0" indent="0" algn="l" defTabSz="914400" rtl="0" eaLnBrk="1" fontAlgn="auto" latinLnBrk="0" hangingPunct="1">
              <a:lnSpc>
                <a:spcPct val="90000"/>
              </a:lnSpc>
              <a:spcBef>
                <a:spcPts val="1000"/>
              </a:spcBef>
              <a:spcAft>
                <a:spcPts val="0"/>
              </a:spcAft>
              <a:buClr>
                <a:srgbClr val="FB4D0A"/>
              </a:buClr>
              <a:buSzTx/>
              <a:buFont typeface="Arial" panose="020B0604020202020204" pitchFamily="34" charset="0"/>
              <a:buNone/>
              <a:tabLst/>
              <a:defRPr/>
            </a:pPr>
            <a:r>
              <a:rPr kumimoji="0" lang="en-US" sz="1600" b="1" i="0" u="none" strike="noStrike" kern="1200" cap="none" spc="0" normalizeH="0" baseline="0" noProof="0">
                <a:ln>
                  <a:noFill/>
                </a:ln>
                <a:effectLst/>
                <a:uLnTx/>
                <a:uFillTx/>
                <a:latin typeface="Calibri Light" panose="020F0302020204030204" pitchFamily="34" charset="0"/>
                <a:ea typeface="Calibri Light" panose="020F0302020204030204" pitchFamily="34" charset="0"/>
                <a:cs typeface="Calibri Light" panose="020F0302020204030204" pitchFamily="34" charset="0"/>
              </a:rPr>
              <a:t>We propose a 6-step approach with 3 stage gates </a:t>
            </a:r>
            <a:r>
              <a:rPr kumimoji="0" lang="en-US" sz="1200" b="0" i="1" u="none" strike="noStrike" kern="1200" cap="none" spc="0" normalizeH="0" baseline="0" noProof="0">
                <a:ln>
                  <a:noFill/>
                </a:ln>
                <a:effectLst/>
                <a:uLnTx/>
                <a:uFillTx/>
                <a:latin typeface="Calibri Light" panose="020F0302020204030204" pitchFamily="34" charset="0"/>
                <a:ea typeface="Calibri Light" panose="020F0302020204030204" pitchFamily="34" charset="0"/>
                <a:cs typeface="Calibri Light" panose="020F0302020204030204" pitchFamily="34" charset="0"/>
              </a:rPr>
              <a:t>(customizable as per client requirements)</a:t>
            </a:r>
            <a:endParaRPr kumimoji="0" lang="en-US" sz="1600" b="0" i="1" u="none" strike="noStrike" kern="1200" cap="none" spc="0" normalizeH="0" baseline="0" noProof="0">
              <a:ln>
                <a:noFill/>
              </a:ln>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 name="TextBox 1">
            <a:extLst>
              <a:ext uri="{FF2B5EF4-FFF2-40B4-BE49-F238E27FC236}">
                <a16:creationId xmlns:a16="http://schemas.microsoft.com/office/drawing/2014/main" id="{5A63E3F0-CBE5-7B66-7AFB-09CCF65BF8F9}"/>
              </a:ext>
            </a:extLst>
          </p:cNvPr>
          <p:cNvSpPr txBox="1"/>
          <p:nvPr/>
        </p:nvSpPr>
        <p:spPr>
          <a:xfrm>
            <a:off x="4106204" y="6127429"/>
            <a:ext cx="7107317"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a:ln>
                  <a:noFill/>
                </a:ln>
                <a:solidFill>
                  <a:srgbClr val="000000"/>
                </a:solidFill>
                <a:effectLst/>
                <a:uLnTx/>
                <a:uFillTx/>
                <a:latin typeface="Calibri" panose="020F0502020204030204"/>
                <a:ea typeface="+mn-ea"/>
                <a:cs typeface="+mn-cs"/>
                <a:hlinkClick r:id="rId3"/>
              </a:rPr>
              <a:t> </a:t>
            </a:r>
            <a:endParaRPr kumimoji="0" lang="en-US" sz="1050" b="0" i="1" u="none" strike="noStrike" kern="1200" cap="none" spc="0" normalizeH="0" baseline="0" noProof="0">
              <a:ln>
                <a:noFill/>
              </a:ln>
              <a:solidFill>
                <a:srgbClr val="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1" u="none" strike="noStrike" kern="1200" cap="none" spc="0" normalizeH="0" baseline="0" noProof="0">
              <a:ln>
                <a:noFill/>
              </a:ln>
              <a:solidFill>
                <a:srgbClr val="000000"/>
              </a:solidFill>
              <a:effectLst/>
              <a:highlight>
                <a:srgbClr val="FFFF00"/>
              </a:highligh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C6FE9B98-990E-B0AD-3374-C1DDA314BE94}"/>
              </a:ext>
            </a:extLst>
          </p:cNvPr>
          <p:cNvSpPr/>
          <p:nvPr/>
        </p:nvSpPr>
        <p:spPr bwMode="auto">
          <a:xfrm>
            <a:off x="539326" y="2009195"/>
            <a:ext cx="864000" cy="365760"/>
          </a:xfrm>
          <a:prstGeom prst="rect">
            <a:avLst/>
          </a:prstGeom>
          <a:solidFill>
            <a:schemeClr val="accent4"/>
          </a:solidFill>
          <a:ln w="9525" cap="flat" cmpd="sng" algn="ctr">
            <a:noFill/>
            <a:prstDash val="solid"/>
            <a:round/>
            <a:headEnd type="none" w="med" len="med"/>
            <a:tailEnd type="none" w="med" len="med"/>
          </a:ln>
          <a:effectLst/>
        </p:spPr>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rgbClr val="FFFFFF"/>
                </a:solidFill>
                <a:effectLst/>
                <a:uLnTx/>
                <a:uFillTx/>
                <a:latin typeface="Calibri Light" panose="020F0302020204030204"/>
                <a:ea typeface="Calibri Light" panose="020F0302020204030204" pitchFamily="34" charset="0"/>
                <a:cs typeface="Calibri Light" panose="020F0302020204030204" pitchFamily="34" charset="0"/>
              </a:rPr>
              <a:t>Stages</a:t>
            </a:r>
          </a:p>
        </p:txBody>
      </p:sp>
      <p:sp>
        <p:nvSpPr>
          <p:cNvPr id="7" name="Rectangle 6">
            <a:extLst>
              <a:ext uri="{FF2B5EF4-FFF2-40B4-BE49-F238E27FC236}">
                <a16:creationId xmlns:a16="http://schemas.microsoft.com/office/drawing/2014/main" id="{039E8B0F-3630-3CBA-53DB-7D0A21161226}"/>
              </a:ext>
            </a:extLst>
          </p:cNvPr>
          <p:cNvSpPr/>
          <p:nvPr/>
        </p:nvSpPr>
        <p:spPr bwMode="auto">
          <a:xfrm>
            <a:off x="539326" y="2432707"/>
            <a:ext cx="864000" cy="2143405"/>
          </a:xfrm>
          <a:prstGeom prst="rect">
            <a:avLst/>
          </a:prstGeom>
          <a:solidFill>
            <a:schemeClr val="accent4"/>
          </a:solidFill>
          <a:ln w="9525" cap="flat" cmpd="sng" algn="ctr">
            <a:noFill/>
            <a:prstDash val="solid"/>
            <a:round/>
            <a:headEnd type="none" w="med" len="med"/>
            <a:tailEnd type="none" w="med" len="med"/>
          </a:ln>
          <a:effectLst/>
        </p:spPr>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rgbClr val="FFFFFF"/>
                </a:solidFill>
                <a:effectLst/>
                <a:uLnTx/>
                <a:uFillTx/>
                <a:latin typeface="Calibri Light" panose="020F0302020204030204"/>
                <a:ea typeface="Calibri Light" panose="020F0302020204030204" pitchFamily="34" charset="0"/>
                <a:cs typeface="Calibri Light" panose="020F0302020204030204" pitchFamily="34" charset="0"/>
              </a:rPr>
              <a:t>Activity</a:t>
            </a:r>
          </a:p>
        </p:txBody>
      </p:sp>
      <p:sp>
        <p:nvSpPr>
          <p:cNvPr id="8" name="Rectangle 7">
            <a:extLst>
              <a:ext uri="{FF2B5EF4-FFF2-40B4-BE49-F238E27FC236}">
                <a16:creationId xmlns:a16="http://schemas.microsoft.com/office/drawing/2014/main" id="{E91A14BA-EE5F-B6AF-BEBC-C36613A5C004}"/>
              </a:ext>
            </a:extLst>
          </p:cNvPr>
          <p:cNvSpPr/>
          <p:nvPr/>
        </p:nvSpPr>
        <p:spPr bwMode="auto">
          <a:xfrm>
            <a:off x="539325" y="4633864"/>
            <a:ext cx="864000" cy="823925"/>
          </a:xfrm>
          <a:prstGeom prst="rect">
            <a:avLst/>
          </a:prstGeom>
          <a:solidFill>
            <a:schemeClr val="accent4"/>
          </a:solidFill>
          <a:ln w="9525" cap="flat" cmpd="sng" algn="ctr">
            <a:noFill/>
            <a:prstDash val="solid"/>
            <a:round/>
            <a:headEnd type="none" w="med" len="med"/>
            <a:tailEnd type="none" w="med" len="med"/>
          </a:ln>
          <a:effectLst/>
        </p:spPr>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rgbClr val="FFFFFF"/>
                </a:solidFill>
                <a:effectLst/>
                <a:uLnTx/>
                <a:uFillTx/>
                <a:latin typeface="Calibri Light" panose="020F0302020204030204"/>
                <a:ea typeface="Calibri Light" panose="020F0302020204030204" pitchFamily="34" charset="0"/>
                <a:cs typeface="Calibri Light" panose="020F0302020204030204" pitchFamily="34" charset="0"/>
              </a:rPr>
              <a:t>Supporting Documents</a:t>
            </a:r>
          </a:p>
        </p:txBody>
      </p:sp>
      <p:sp>
        <p:nvSpPr>
          <p:cNvPr id="9" name="Arrow: Pentagon 8">
            <a:extLst>
              <a:ext uri="{FF2B5EF4-FFF2-40B4-BE49-F238E27FC236}">
                <a16:creationId xmlns:a16="http://schemas.microsoft.com/office/drawing/2014/main" id="{FCF83596-CE79-F0E6-83BF-C235392765AB}"/>
              </a:ext>
            </a:extLst>
          </p:cNvPr>
          <p:cNvSpPr/>
          <p:nvPr/>
        </p:nvSpPr>
        <p:spPr bwMode="auto">
          <a:xfrm>
            <a:off x="1537922" y="2009196"/>
            <a:ext cx="1440000" cy="365760"/>
          </a:xfrm>
          <a:prstGeom prst="homePlate">
            <a:avLst/>
          </a:prstGeom>
          <a:solidFill>
            <a:schemeClr val="accent3"/>
          </a:solidFill>
          <a:ln w="9525" cap="flat" cmpd="sng" algn="ctr">
            <a:noFill/>
            <a:prstDash val="solid"/>
            <a:round/>
            <a:headEnd type="none" w="med" len="med"/>
            <a:tailEnd type="none" w="med" len="med"/>
          </a:ln>
          <a:effectLst/>
        </p:spPr>
        <p:txBody>
          <a:bodyPr rot="0" spcFirstLastPara="0" vertOverflow="overflow" horzOverflow="overflow" vert="horz" wrap="square" lIns="182880" tIns="0" rIns="720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Calibri Light" panose="020F0302020204030204"/>
                <a:ea typeface="Calibri Light" panose="020F0302020204030204" pitchFamily="34" charset="0"/>
                <a:cs typeface="Calibri Light" panose="020F0302020204030204" pitchFamily="34" charset="0"/>
              </a:rPr>
              <a:t>Identification &amp; Intake</a:t>
            </a:r>
          </a:p>
        </p:txBody>
      </p:sp>
      <p:sp>
        <p:nvSpPr>
          <p:cNvPr id="10" name="Rectangle 9">
            <a:extLst>
              <a:ext uri="{FF2B5EF4-FFF2-40B4-BE49-F238E27FC236}">
                <a16:creationId xmlns:a16="http://schemas.microsoft.com/office/drawing/2014/main" id="{EBF7AA9B-D4AC-9079-3554-75297372B222}"/>
              </a:ext>
            </a:extLst>
          </p:cNvPr>
          <p:cNvSpPr/>
          <p:nvPr/>
        </p:nvSpPr>
        <p:spPr bwMode="auto">
          <a:xfrm>
            <a:off x="1537922" y="2432707"/>
            <a:ext cx="1440000" cy="2149192"/>
          </a:xfrm>
          <a:prstGeom prst="rect">
            <a:avLst/>
          </a:prstGeom>
          <a:noFill/>
          <a:ln w="9525" cap="flat" cmpd="sng" algn="ctr">
            <a:solidFill>
              <a:schemeClr val="bg2">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tx2">
                    <a:lumMod val="20000"/>
                    <a:lumOff val="80000"/>
                  </a:schemeClr>
                </a:solidFill>
              </a14:hiddenFill>
            </a:ext>
          </a:extLst>
        </p:spPr>
        <p:txBody>
          <a:bodyPr rot="0" spcFirstLastPara="0" vertOverflow="overflow" horzOverflow="overflow" vert="horz" wrap="square" lIns="36000" tIns="91440" rIns="0" bIns="0" numCol="1" spcCol="0" rtlCol="0" fromWordArt="0" anchor="t" anchorCtr="0" forceAA="0" compatLnSpc="1">
            <a:prstTxWarp prst="textNoShape">
              <a:avLst/>
            </a:prstTxWarp>
            <a:noAutofit/>
          </a:bodyPr>
          <a:lstStyle/>
          <a:p>
            <a:pPr marL="171450" marR="0" lvl="0" indent="-171450" algn="l" defTabSz="914400" rtl="0" eaLnBrk="1" fontAlgn="auto" latinLnBrk="0" hangingPunct="1">
              <a:lnSpc>
                <a:spcPct val="100000"/>
              </a:lnSpc>
              <a:spcBef>
                <a:spcPts val="300"/>
              </a:spcBef>
              <a:spcAft>
                <a:spcPts val="0"/>
              </a:spcAft>
              <a:buClr>
                <a:srgbClr val="FB4D0A"/>
              </a:buClr>
              <a:buSzTx/>
              <a:buFont typeface="Arial" panose="020B0604020202020204" pitchFamily="34" charset="0"/>
              <a:buChar char="•"/>
              <a:tabLst/>
              <a:defRPr/>
            </a:pPr>
            <a:r>
              <a:rPr kumimoji="0" lang="en-US" sz="900" b="1" i="0" u="none" strike="noStrike" kern="1200" cap="none" spc="0" normalizeH="0" baseline="0" noProof="0">
                <a:ln>
                  <a:noFill/>
                </a:ln>
                <a:solidFill>
                  <a:srgbClr val="000000">
                    <a:lumMod val="100000"/>
                  </a:srgbClr>
                </a:solidFill>
                <a:effectLst/>
                <a:uLnTx/>
                <a:uFillTx/>
                <a:latin typeface="Calibri Light" panose="020F0302020204030204"/>
                <a:ea typeface="Calibri Light" panose="020F0302020204030204" pitchFamily="34" charset="0"/>
                <a:cs typeface="Calibri Light" panose="020F0302020204030204" pitchFamily="34" charset="0"/>
              </a:rPr>
              <a:t>EXL </a:t>
            </a:r>
            <a:r>
              <a:rPr kumimoji="0" lang="en-US" sz="900" b="0" i="0" u="none" strike="noStrike" kern="1200" cap="none" spc="0" normalizeH="0" baseline="0" noProof="0">
                <a:ln>
                  <a:noFill/>
                </a:ln>
                <a:solidFill>
                  <a:srgbClr val="000000">
                    <a:lumMod val="100000"/>
                  </a:srgbClr>
                </a:solidFill>
                <a:effectLst/>
                <a:uLnTx/>
                <a:uFillTx/>
                <a:latin typeface="Calibri Light" panose="020F0302020204030204"/>
                <a:ea typeface="Calibri Light" panose="020F0302020204030204" pitchFamily="34" charset="0"/>
                <a:cs typeface="Calibri Light" panose="020F0302020204030204" pitchFamily="34" charset="0"/>
              </a:rPr>
              <a:t>identify opportunities and submit to the </a:t>
            </a:r>
            <a:r>
              <a:rPr kumimoji="0" lang="en-US" sz="900" b="1" i="0" u="none" strike="noStrike" kern="1200" cap="none" spc="0" normalizeH="0" baseline="0" noProof="0">
                <a:ln>
                  <a:noFill/>
                </a:ln>
                <a:solidFill>
                  <a:srgbClr val="000000">
                    <a:lumMod val="100000"/>
                  </a:srgbClr>
                </a:solidFill>
                <a:effectLst/>
                <a:uLnTx/>
                <a:uFillTx/>
                <a:latin typeface="Calibri Light" panose="020F0302020204030204"/>
                <a:ea typeface="Calibri Light" panose="020F0302020204030204" pitchFamily="34" charset="0"/>
                <a:cs typeface="Calibri Light" panose="020F0302020204030204" pitchFamily="34" charset="0"/>
              </a:rPr>
              <a:t>Portfolio Management team for review</a:t>
            </a:r>
            <a:endParaRPr kumimoji="0" lang="en-US" sz="900" b="0" i="0" u="none" strike="noStrike" kern="1200" cap="none" spc="0" normalizeH="0" baseline="0" noProof="0">
              <a:ln>
                <a:noFill/>
              </a:ln>
              <a:solidFill>
                <a:srgbClr val="000000">
                  <a:lumMod val="100000"/>
                </a:srgbClr>
              </a:solidFill>
              <a:effectLst/>
              <a:uLnTx/>
              <a:uFillTx/>
              <a:latin typeface="Calibri Light" panose="020F0302020204030204"/>
              <a:ea typeface="Calibri Light" panose="020F0302020204030204" pitchFamily="34" charset="0"/>
              <a:cs typeface="Calibri Light" panose="020F0302020204030204" pitchFamily="34" charset="0"/>
            </a:endParaRPr>
          </a:p>
          <a:p>
            <a:pPr marL="171450" marR="0" lvl="0" indent="-171450" algn="l" defTabSz="914400" rtl="0" eaLnBrk="1" fontAlgn="auto" latinLnBrk="0" hangingPunct="1">
              <a:lnSpc>
                <a:spcPct val="100000"/>
              </a:lnSpc>
              <a:spcBef>
                <a:spcPts val="300"/>
              </a:spcBef>
              <a:spcAft>
                <a:spcPts val="0"/>
              </a:spcAft>
              <a:buClr>
                <a:srgbClr val="FB4D0A"/>
              </a:buClr>
              <a:buSzTx/>
              <a:buFont typeface="Arial" panose="020B0604020202020204" pitchFamily="34" charset="0"/>
              <a:buChar char="•"/>
              <a:tabLst/>
              <a:defRPr/>
            </a:pPr>
            <a:r>
              <a:rPr kumimoji="0" lang="en-US" sz="900" b="0" i="0" u="none" strike="noStrike" kern="1200" cap="none" spc="0" normalizeH="0" baseline="0" noProof="0">
                <a:ln>
                  <a:noFill/>
                </a:ln>
                <a:solidFill>
                  <a:srgbClr val="000000">
                    <a:lumMod val="100000"/>
                  </a:srgbClr>
                </a:solidFill>
                <a:effectLst/>
                <a:uLnTx/>
                <a:uFillTx/>
                <a:latin typeface="Calibri Light" panose="020F0302020204030204"/>
                <a:ea typeface="Calibri Light" panose="020F0302020204030204" pitchFamily="34" charset="0"/>
                <a:cs typeface="Calibri Light" panose="020F0302020204030204" pitchFamily="34" charset="0"/>
              </a:rPr>
              <a:t>Scoping and Design team assess whether sufficient information has been provided to establish as initiative, and whether there are synergies with other initiatives</a:t>
            </a:r>
            <a:endParaRPr kumimoji="0" lang="en-GB" sz="900" b="0" i="0" u="none" strike="noStrike" kern="1200" cap="none" spc="0" normalizeH="0" baseline="0" noProof="0">
              <a:ln>
                <a:noFill/>
              </a:ln>
              <a:solidFill>
                <a:srgbClr val="000000">
                  <a:lumMod val="100000"/>
                </a:srgbClr>
              </a:solidFill>
              <a:effectLst/>
              <a:uLnTx/>
              <a:uFillTx/>
              <a:latin typeface="Calibri Light" panose="020F0302020204030204"/>
              <a:ea typeface="Calibri Light" panose="020F0302020204030204" pitchFamily="34" charset="0"/>
              <a:cs typeface="Calibri Light" panose="020F0302020204030204" pitchFamily="34" charset="0"/>
            </a:endParaRPr>
          </a:p>
        </p:txBody>
      </p:sp>
      <p:sp>
        <p:nvSpPr>
          <p:cNvPr id="11" name="Rectangle 10">
            <a:extLst>
              <a:ext uri="{FF2B5EF4-FFF2-40B4-BE49-F238E27FC236}">
                <a16:creationId xmlns:a16="http://schemas.microsoft.com/office/drawing/2014/main" id="{AA67173D-AE65-B379-9A59-CC8CEB740973}"/>
              </a:ext>
            </a:extLst>
          </p:cNvPr>
          <p:cNvSpPr/>
          <p:nvPr/>
        </p:nvSpPr>
        <p:spPr bwMode="auto">
          <a:xfrm>
            <a:off x="1537921" y="4633546"/>
            <a:ext cx="1440000" cy="827455"/>
          </a:xfrm>
          <a:prstGeom prst="rect">
            <a:avLst/>
          </a:prstGeom>
          <a:solidFill>
            <a:schemeClr val="bg2">
              <a:lumMod val="85000"/>
            </a:schemeClr>
          </a:solidFill>
          <a:ln w="9525" cap="flat" cmpd="sng" algn="ctr">
            <a:solidFill>
              <a:schemeClr val="bg2">
                <a:lumMod val="85000"/>
              </a:schemeClr>
            </a:solidFill>
            <a:prstDash val="solid"/>
            <a:round/>
            <a:headEnd type="none" w="med" len="med"/>
            <a:tailEnd type="none" w="med" len="med"/>
          </a:ln>
          <a:effectLst/>
        </p:spPr>
        <p:txBody>
          <a:bodyPr rot="0" spcFirstLastPara="0" vertOverflow="overflow" horzOverflow="overflow" vert="horz" wrap="square" lIns="36000" tIns="73152" rIns="36000" bIns="0" numCol="1" spcCol="0" rtlCol="0" fromWordArt="0" anchor="t"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FB4D0A"/>
              </a:buClr>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Calibri Light" panose="020F0302020204030204"/>
                <a:ea typeface="Calibri Light" panose="020F0302020204030204" pitchFamily="34" charset="0"/>
                <a:cs typeface="Calibri Light" panose="020F0302020204030204" pitchFamily="34" charset="0"/>
              </a:rPr>
              <a:t>Control panel</a:t>
            </a:r>
          </a:p>
        </p:txBody>
      </p:sp>
      <p:sp>
        <p:nvSpPr>
          <p:cNvPr id="12" name="Arrow: Pentagon 11">
            <a:extLst>
              <a:ext uri="{FF2B5EF4-FFF2-40B4-BE49-F238E27FC236}">
                <a16:creationId xmlns:a16="http://schemas.microsoft.com/office/drawing/2014/main" id="{66B5A0D3-9CC1-BBB7-AB52-95F50706AC90}"/>
              </a:ext>
            </a:extLst>
          </p:cNvPr>
          <p:cNvSpPr/>
          <p:nvPr/>
        </p:nvSpPr>
        <p:spPr bwMode="auto">
          <a:xfrm>
            <a:off x="3043998" y="2009196"/>
            <a:ext cx="1581800" cy="365760"/>
          </a:xfrm>
          <a:prstGeom prst="homePlate">
            <a:avLst/>
          </a:prstGeom>
          <a:solidFill>
            <a:schemeClr val="accent3"/>
          </a:solidFill>
          <a:ln w="9525" cap="flat" cmpd="sng" algn="ctr">
            <a:noFill/>
            <a:prstDash val="solid"/>
            <a:round/>
            <a:headEnd type="none" w="med" len="med"/>
            <a:tailEnd type="none" w="med" len="med"/>
          </a:ln>
          <a:effectLst/>
        </p:spPr>
        <p:txBody>
          <a:bodyPr rot="0" spcFirstLastPara="0" vertOverflow="overflow" horzOverflow="overflow" vert="horz" wrap="square" lIns="182880" tIns="0" rIns="720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Calibri Light" panose="020F0302020204030204"/>
                <a:ea typeface="Calibri Light" panose="020F0302020204030204" pitchFamily="34" charset="0"/>
                <a:cs typeface="Calibri Light" panose="020F0302020204030204" pitchFamily="34" charset="0"/>
              </a:rPr>
              <a:t>Rapid Scoping</a:t>
            </a:r>
          </a:p>
        </p:txBody>
      </p:sp>
      <p:sp>
        <p:nvSpPr>
          <p:cNvPr id="14" name="Rectangle 13">
            <a:extLst>
              <a:ext uri="{FF2B5EF4-FFF2-40B4-BE49-F238E27FC236}">
                <a16:creationId xmlns:a16="http://schemas.microsoft.com/office/drawing/2014/main" id="{45D00359-BE49-C1A5-0657-6E303E4E037E}"/>
              </a:ext>
            </a:extLst>
          </p:cNvPr>
          <p:cNvSpPr/>
          <p:nvPr/>
        </p:nvSpPr>
        <p:spPr bwMode="auto">
          <a:xfrm>
            <a:off x="3043998" y="2432707"/>
            <a:ext cx="1581800" cy="2149190"/>
          </a:xfrm>
          <a:prstGeom prst="rect">
            <a:avLst/>
          </a:prstGeom>
          <a:noFill/>
          <a:ln w="9525" cap="flat" cmpd="sng" algn="ctr">
            <a:solidFill>
              <a:schemeClr val="bg2">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tx2">
                    <a:lumMod val="20000"/>
                    <a:lumOff val="80000"/>
                  </a:schemeClr>
                </a:solidFill>
              </a14:hiddenFill>
            </a:ext>
          </a:extLst>
        </p:spPr>
        <p:txBody>
          <a:bodyPr rot="0" spcFirstLastPara="0" vertOverflow="overflow" horzOverflow="overflow" vert="horz" wrap="square" lIns="36000" tIns="91440" rIns="36000" bIns="0" numCol="1" spcCol="0" rtlCol="0" fromWordArt="0" anchor="t" anchorCtr="0" forceAA="0" compatLnSpc="1">
            <a:prstTxWarp prst="textNoShape">
              <a:avLst/>
            </a:prstTxWarp>
            <a:noAutofit/>
          </a:bodyPr>
          <a:lstStyle/>
          <a:p>
            <a:pPr marL="171450" marR="0" lvl="0" indent="-171450" algn="l" defTabSz="914400" rtl="0" eaLnBrk="1" fontAlgn="auto" latinLnBrk="0" hangingPunct="1">
              <a:lnSpc>
                <a:spcPct val="100000"/>
              </a:lnSpc>
              <a:spcBef>
                <a:spcPts val="300"/>
              </a:spcBef>
              <a:spcAft>
                <a:spcPts val="0"/>
              </a:spcAft>
              <a:buClr>
                <a:srgbClr val="FB4D0A"/>
              </a:buClr>
              <a:buSzTx/>
              <a:buFont typeface="Arial" panose="020B0604020202020204" pitchFamily="34" charset="0"/>
              <a:buChar char="•"/>
              <a:tabLst/>
              <a:defRPr/>
            </a:pPr>
            <a:r>
              <a:rPr kumimoji="0" lang="en-US" sz="900" b="1" i="0" u="none" strike="noStrike" kern="1200" cap="none" spc="0" normalizeH="0" baseline="0" noProof="0">
                <a:ln>
                  <a:noFill/>
                </a:ln>
                <a:solidFill>
                  <a:srgbClr val="000000">
                    <a:lumMod val="100000"/>
                  </a:srgbClr>
                </a:solidFill>
                <a:effectLst/>
                <a:uLnTx/>
                <a:uFillTx/>
                <a:latin typeface="Calibri Light" panose="020F0302020204030204"/>
                <a:ea typeface="Calibri Light" panose="020F0302020204030204" pitchFamily="34" charset="0"/>
                <a:cs typeface="Calibri Light" panose="020F0302020204030204" pitchFamily="34" charset="0"/>
              </a:rPr>
              <a:t>Opportunity owner </a:t>
            </a:r>
            <a:r>
              <a:rPr kumimoji="0" lang="en-US" sz="900" b="0" i="0" u="none" strike="noStrike" kern="1200" cap="none" spc="0" normalizeH="0" baseline="0" noProof="0">
                <a:ln>
                  <a:noFill/>
                </a:ln>
                <a:solidFill>
                  <a:srgbClr val="000000">
                    <a:lumMod val="100000"/>
                  </a:srgbClr>
                </a:solidFill>
                <a:effectLst/>
                <a:uLnTx/>
                <a:uFillTx/>
                <a:latin typeface="Calibri Light" panose="020F0302020204030204"/>
                <a:ea typeface="Calibri Light" panose="020F0302020204030204" pitchFamily="34" charset="0"/>
                <a:cs typeface="Calibri Light" panose="020F0302020204030204" pitchFamily="34" charset="0"/>
              </a:rPr>
              <a:t>to populate rapid scoping template to document key opportunity details including scope, benefits, costs, etc. to global transformation program</a:t>
            </a:r>
          </a:p>
          <a:p>
            <a:pPr marL="171450" marR="0" lvl="0" indent="-171450" algn="l" defTabSz="914400" rtl="0" eaLnBrk="1" fontAlgn="auto" latinLnBrk="0" hangingPunct="1">
              <a:lnSpc>
                <a:spcPct val="100000"/>
              </a:lnSpc>
              <a:spcBef>
                <a:spcPts val="300"/>
              </a:spcBef>
              <a:spcAft>
                <a:spcPts val="0"/>
              </a:spcAft>
              <a:buClr>
                <a:srgbClr val="FB4D0A"/>
              </a:buClr>
              <a:buSzTx/>
              <a:buFont typeface="Arial" panose="020B0604020202020204" pitchFamily="34" charset="0"/>
              <a:buChar char="•"/>
              <a:tabLst/>
              <a:defRPr/>
            </a:pPr>
            <a:r>
              <a:rPr kumimoji="0" lang="en-US" sz="900" b="1" i="0" u="none" strike="noStrike" kern="1200" cap="none" spc="0" normalizeH="0" baseline="0" noProof="0">
                <a:ln>
                  <a:noFill/>
                </a:ln>
                <a:solidFill>
                  <a:srgbClr val="000000">
                    <a:lumMod val="100000"/>
                  </a:srgbClr>
                </a:solidFill>
                <a:effectLst/>
                <a:uLnTx/>
                <a:uFillTx/>
                <a:latin typeface="Calibri Light" panose="020F0302020204030204"/>
                <a:ea typeface="Calibri Light" panose="020F0302020204030204" pitchFamily="34" charset="0"/>
                <a:cs typeface="Calibri Light" panose="020F0302020204030204" pitchFamily="34" charset="0"/>
              </a:rPr>
              <a:t>Identify global benefit </a:t>
            </a:r>
            <a:r>
              <a:rPr kumimoji="0" lang="en-US" sz="900" b="0" i="0" u="none" strike="noStrike" kern="1200" cap="none" spc="0" normalizeH="0" baseline="0" noProof="0">
                <a:ln>
                  <a:noFill/>
                </a:ln>
                <a:solidFill>
                  <a:srgbClr val="000000">
                    <a:lumMod val="100000"/>
                  </a:srgbClr>
                </a:solidFill>
                <a:effectLst/>
                <a:uLnTx/>
                <a:uFillTx/>
                <a:latin typeface="Calibri Light" panose="020F0302020204030204"/>
                <a:ea typeface="Calibri Light" panose="020F0302020204030204" pitchFamily="34" charset="0"/>
                <a:cs typeface="Calibri Light" panose="020F0302020204030204" pitchFamily="34" charset="0"/>
              </a:rPr>
              <a:t>potential If global application</a:t>
            </a:r>
          </a:p>
          <a:p>
            <a:pPr marL="171450" marR="0" lvl="0" indent="-171450" algn="l" defTabSz="914400" rtl="0" eaLnBrk="1" fontAlgn="auto" latinLnBrk="0" hangingPunct="1">
              <a:lnSpc>
                <a:spcPct val="100000"/>
              </a:lnSpc>
              <a:spcBef>
                <a:spcPts val="300"/>
              </a:spcBef>
              <a:spcAft>
                <a:spcPts val="0"/>
              </a:spcAft>
              <a:buClr>
                <a:srgbClr val="FB4D0A"/>
              </a:buClr>
              <a:buSzTx/>
              <a:buFont typeface="Arial" panose="020B0604020202020204" pitchFamily="34" charset="0"/>
              <a:buChar char="•"/>
              <a:tabLst/>
              <a:defRPr/>
            </a:pPr>
            <a:r>
              <a:rPr kumimoji="0" lang="en-US" sz="900" b="0" i="0" u="none" strike="noStrike" kern="1200" cap="none" spc="0" normalizeH="0" baseline="0" noProof="0">
                <a:ln>
                  <a:noFill/>
                </a:ln>
                <a:solidFill>
                  <a:srgbClr val="000000">
                    <a:lumMod val="100000"/>
                  </a:srgbClr>
                </a:solidFill>
                <a:effectLst/>
                <a:uLnTx/>
                <a:uFillTx/>
                <a:latin typeface="Calibri Light" panose="020F0302020204030204"/>
                <a:ea typeface="Calibri Light" panose="020F0302020204030204" pitchFamily="34" charset="0"/>
                <a:cs typeface="Calibri Light" panose="020F0302020204030204" pitchFamily="34" charset="0"/>
              </a:rPr>
              <a:t>Update Control Panel</a:t>
            </a:r>
            <a:endParaRPr kumimoji="0" lang="en-GB" sz="900" b="0" i="0" u="none" strike="noStrike" kern="1200" cap="none" spc="0" normalizeH="0" baseline="0" noProof="0">
              <a:ln>
                <a:noFill/>
              </a:ln>
              <a:solidFill>
                <a:srgbClr val="000000">
                  <a:lumMod val="100000"/>
                </a:srgbClr>
              </a:solidFill>
              <a:effectLst/>
              <a:uLnTx/>
              <a:uFillTx/>
              <a:latin typeface="Calibri Light" panose="020F0302020204030204"/>
              <a:ea typeface="Calibri Light" panose="020F0302020204030204" pitchFamily="34" charset="0"/>
              <a:cs typeface="Calibri Light" panose="020F0302020204030204" pitchFamily="34" charset="0"/>
            </a:endParaRPr>
          </a:p>
        </p:txBody>
      </p:sp>
      <p:sp>
        <p:nvSpPr>
          <p:cNvPr id="15" name="Rectangle 14">
            <a:extLst>
              <a:ext uri="{FF2B5EF4-FFF2-40B4-BE49-F238E27FC236}">
                <a16:creationId xmlns:a16="http://schemas.microsoft.com/office/drawing/2014/main" id="{98C66C9E-057D-D49C-DBCC-51D977CB7763}"/>
              </a:ext>
            </a:extLst>
          </p:cNvPr>
          <p:cNvSpPr/>
          <p:nvPr/>
        </p:nvSpPr>
        <p:spPr bwMode="auto">
          <a:xfrm>
            <a:off x="3043997" y="4633546"/>
            <a:ext cx="1581800" cy="827455"/>
          </a:xfrm>
          <a:prstGeom prst="rect">
            <a:avLst/>
          </a:prstGeom>
          <a:solidFill>
            <a:schemeClr val="bg2">
              <a:lumMod val="85000"/>
            </a:schemeClr>
          </a:solidFill>
          <a:ln w="9525" cap="flat" cmpd="sng" algn="ctr">
            <a:solidFill>
              <a:schemeClr val="bg2">
                <a:lumMod val="85000"/>
              </a:schemeClr>
            </a:solidFill>
            <a:prstDash val="solid"/>
            <a:round/>
            <a:headEnd type="none" w="med" len="med"/>
            <a:tailEnd type="none" w="med" len="med"/>
          </a:ln>
          <a:effectLst/>
        </p:spPr>
        <p:txBody>
          <a:bodyPr rot="0" spcFirstLastPara="0" vertOverflow="overflow" horzOverflow="overflow" vert="horz" wrap="square" lIns="36000" tIns="73152" rIns="36000" bIns="0" numCol="1" spcCol="0" rtlCol="0" fromWordArt="0" anchor="t"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FB4D0A"/>
              </a:buClr>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Calibri Light" panose="020F0302020204030204"/>
                <a:ea typeface="Calibri Light" panose="020F0302020204030204" pitchFamily="34" charset="0"/>
                <a:cs typeface="Calibri Light" panose="020F0302020204030204" pitchFamily="34" charset="0"/>
              </a:rPr>
              <a:t>Rapid scoping template</a:t>
            </a:r>
          </a:p>
          <a:p>
            <a:pPr marL="171450" marR="0" lvl="0" indent="-171450" algn="l" defTabSz="914400" rtl="0" eaLnBrk="1" fontAlgn="auto" latinLnBrk="0" hangingPunct="1">
              <a:lnSpc>
                <a:spcPct val="100000"/>
              </a:lnSpc>
              <a:spcBef>
                <a:spcPts val="0"/>
              </a:spcBef>
              <a:spcAft>
                <a:spcPts val="0"/>
              </a:spcAft>
              <a:buClr>
                <a:srgbClr val="FB4D0A"/>
              </a:buClr>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Calibri Light" panose="020F0302020204030204"/>
                <a:ea typeface="Calibri Light" panose="020F0302020204030204" pitchFamily="34" charset="0"/>
                <a:cs typeface="Calibri Light" panose="020F0302020204030204" pitchFamily="34" charset="0"/>
              </a:rPr>
              <a:t>Control panel </a:t>
            </a:r>
          </a:p>
        </p:txBody>
      </p:sp>
      <p:sp>
        <p:nvSpPr>
          <p:cNvPr id="16" name="Arrow: Pentagon 15">
            <a:extLst>
              <a:ext uri="{FF2B5EF4-FFF2-40B4-BE49-F238E27FC236}">
                <a16:creationId xmlns:a16="http://schemas.microsoft.com/office/drawing/2014/main" id="{CF60C7FF-9177-AFF7-3EF0-B4214D5D41EC}"/>
              </a:ext>
            </a:extLst>
          </p:cNvPr>
          <p:cNvSpPr>
            <a:spLocks/>
          </p:cNvSpPr>
          <p:nvPr/>
        </p:nvSpPr>
        <p:spPr bwMode="auto">
          <a:xfrm>
            <a:off x="4673103" y="2009196"/>
            <a:ext cx="1732951" cy="365760"/>
          </a:xfrm>
          <a:prstGeom prst="homePlate">
            <a:avLst/>
          </a:prstGeom>
          <a:solidFill>
            <a:schemeClr val="accent3"/>
          </a:solidFill>
          <a:ln w="9525" cap="flat" cmpd="sng" algn="ctr">
            <a:noFill/>
            <a:prstDash val="solid"/>
            <a:round/>
            <a:headEnd type="none" w="med" len="med"/>
            <a:tailEnd type="none" w="med" len="med"/>
          </a:ln>
          <a:effectLst/>
        </p:spPr>
        <p:txBody>
          <a:bodyPr rot="0" spcFirstLastPara="0" vertOverflow="overflow" horzOverflow="overflow" vert="horz" wrap="square" lIns="182880" tIns="0" rIns="720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Calibri Light" panose="020F0302020204030204"/>
                <a:ea typeface="Calibri Light" panose="020F0302020204030204" pitchFamily="34" charset="0"/>
                <a:cs typeface="Calibri Light" panose="020F0302020204030204" pitchFamily="34" charset="0"/>
              </a:rPr>
              <a:t>Detailed Scoping &amp; Sequencing </a:t>
            </a:r>
          </a:p>
        </p:txBody>
      </p:sp>
      <p:sp>
        <p:nvSpPr>
          <p:cNvPr id="17" name="Rectangle 16">
            <a:extLst>
              <a:ext uri="{FF2B5EF4-FFF2-40B4-BE49-F238E27FC236}">
                <a16:creationId xmlns:a16="http://schemas.microsoft.com/office/drawing/2014/main" id="{A04ED950-0BEF-AE8A-B834-D30C0A5D2FB3}"/>
              </a:ext>
            </a:extLst>
          </p:cNvPr>
          <p:cNvSpPr/>
          <p:nvPr/>
        </p:nvSpPr>
        <p:spPr bwMode="auto">
          <a:xfrm>
            <a:off x="4673103" y="2432707"/>
            <a:ext cx="1732952" cy="2149190"/>
          </a:xfrm>
          <a:prstGeom prst="rect">
            <a:avLst/>
          </a:prstGeom>
          <a:noFill/>
          <a:ln w="9525" cap="flat" cmpd="sng" algn="ctr">
            <a:solidFill>
              <a:schemeClr val="bg2">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tx2">
                    <a:lumMod val="20000"/>
                    <a:lumOff val="80000"/>
                  </a:schemeClr>
                </a:solidFill>
              </a14:hiddenFill>
            </a:ext>
          </a:extLst>
        </p:spPr>
        <p:txBody>
          <a:bodyPr rot="0" spcFirstLastPara="0" vertOverflow="overflow" horzOverflow="overflow" vert="horz" wrap="square" lIns="36000" tIns="91440" rIns="36000" bIns="0" numCol="1" spcCol="0" rtlCol="0" fromWordArt="0" anchor="t" anchorCtr="0" forceAA="0" compatLnSpc="1">
            <a:prstTxWarp prst="textNoShape">
              <a:avLst/>
            </a:prstTxWarp>
            <a:noAutofit/>
          </a:bodyPr>
          <a:lstStyle/>
          <a:p>
            <a:pPr marL="171450" marR="0" lvl="0" indent="-171450" algn="l" defTabSz="914400" rtl="0" eaLnBrk="1" fontAlgn="auto" latinLnBrk="0" hangingPunct="1">
              <a:lnSpc>
                <a:spcPct val="100000"/>
              </a:lnSpc>
              <a:spcBef>
                <a:spcPts val="300"/>
              </a:spcBef>
              <a:spcAft>
                <a:spcPts val="0"/>
              </a:spcAft>
              <a:buClr>
                <a:srgbClr val="FB4D0A"/>
              </a:buClr>
              <a:buSzTx/>
              <a:buFont typeface="Arial" panose="020B0604020202020204" pitchFamily="34" charset="0"/>
              <a:buChar char="•"/>
              <a:tabLst/>
              <a:defRPr/>
            </a:pPr>
            <a:r>
              <a:rPr kumimoji="0" lang="en-US" sz="900" b="1" i="0" u="none" strike="noStrike" kern="1200" cap="none" spc="0" normalizeH="0" baseline="0" noProof="0">
                <a:ln>
                  <a:noFill/>
                </a:ln>
                <a:solidFill>
                  <a:srgbClr val="000000">
                    <a:lumMod val="100000"/>
                  </a:srgbClr>
                </a:solidFill>
                <a:effectLst/>
                <a:uLnTx/>
                <a:uFillTx/>
                <a:latin typeface="Calibri Light" panose="020F0302020204030204"/>
                <a:ea typeface="Calibri Light" panose="020F0302020204030204" pitchFamily="34" charset="0"/>
                <a:cs typeface="Calibri Light" panose="020F0302020204030204" pitchFamily="34" charset="0"/>
              </a:rPr>
              <a:t>Conduct further scoping</a:t>
            </a:r>
            <a:r>
              <a:rPr kumimoji="0" lang="en-US" sz="900" b="0" i="0" u="none" strike="noStrike" kern="1200" cap="none" spc="0" normalizeH="0" baseline="0" noProof="0">
                <a:ln>
                  <a:noFill/>
                </a:ln>
                <a:solidFill>
                  <a:srgbClr val="000000">
                    <a:lumMod val="100000"/>
                  </a:srgbClr>
                </a:solidFill>
                <a:effectLst/>
                <a:uLnTx/>
                <a:uFillTx/>
                <a:latin typeface="Calibri Light" panose="020F0302020204030204"/>
                <a:ea typeface="Calibri Light" panose="020F0302020204030204" pitchFamily="34" charset="0"/>
                <a:cs typeface="Calibri Light" panose="020F0302020204030204" pitchFamily="34" charset="0"/>
              </a:rPr>
              <a:t> to quantify the opportunity</a:t>
            </a:r>
          </a:p>
          <a:p>
            <a:pPr marL="171450" marR="0" lvl="0" indent="-171450" algn="l" defTabSz="914400" rtl="0" eaLnBrk="1" fontAlgn="auto" latinLnBrk="0" hangingPunct="1">
              <a:lnSpc>
                <a:spcPct val="100000"/>
              </a:lnSpc>
              <a:spcBef>
                <a:spcPts val="300"/>
              </a:spcBef>
              <a:spcAft>
                <a:spcPts val="0"/>
              </a:spcAft>
              <a:buClr>
                <a:srgbClr val="FB4D0A"/>
              </a:buClr>
              <a:buSzTx/>
              <a:buFont typeface="Arial" panose="020B0604020202020204" pitchFamily="34" charset="0"/>
              <a:buChar char="•"/>
              <a:tabLst/>
              <a:defRPr/>
            </a:pPr>
            <a:r>
              <a:rPr kumimoji="0" lang="en-US" sz="900" b="1" i="0" u="none" strike="noStrike" kern="1200" cap="none" spc="0" normalizeH="0" baseline="0" noProof="0">
                <a:ln>
                  <a:noFill/>
                </a:ln>
                <a:solidFill>
                  <a:srgbClr val="000000">
                    <a:lumMod val="100000"/>
                  </a:srgbClr>
                </a:solidFill>
                <a:effectLst/>
                <a:uLnTx/>
                <a:uFillTx/>
                <a:latin typeface="Calibri Light" panose="020F0302020204030204"/>
                <a:ea typeface="Calibri Light" panose="020F0302020204030204" pitchFamily="34" charset="0"/>
                <a:cs typeface="Calibri Light" panose="020F0302020204030204" pitchFamily="34" charset="0"/>
              </a:rPr>
              <a:t>On-board tech team </a:t>
            </a:r>
            <a:r>
              <a:rPr kumimoji="0" lang="en-US" sz="900" b="0" i="0" u="none" strike="noStrike" kern="1200" cap="none" spc="0" normalizeH="0" baseline="0" noProof="0">
                <a:ln>
                  <a:noFill/>
                </a:ln>
                <a:solidFill>
                  <a:srgbClr val="000000">
                    <a:lumMod val="100000"/>
                  </a:srgbClr>
                </a:solidFill>
                <a:effectLst/>
                <a:uLnTx/>
                <a:uFillTx/>
                <a:latin typeface="Calibri Light" panose="020F0302020204030204"/>
                <a:ea typeface="Calibri Light" panose="020F0302020204030204" pitchFamily="34" charset="0"/>
                <a:cs typeface="Calibri Light" panose="020F0302020204030204" pitchFamily="34" charset="0"/>
              </a:rPr>
              <a:t>to understand the opportunity and requirements </a:t>
            </a:r>
          </a:p>
          <a:p>
            <a:pPr marL="171450" marR="0" lvl="0" indent="-171450" algn="l" defTabSz="914400" rtl="0" eaLnBrk="1" fontAlgn="auto" latinLnBrk="0" hangingPunct="1">
              <a:lnSpc>
                <a:spcPct val="100000"/>
              </a:lnSpc>
              <a:spcBef>
                <a:spcPts val="300"/>
              </a:spcBef>
              <a:spcAft>
                <a:spcPts val="0"/>
              </a:spcAft>
              <a:buClr>
                <a:srgbClr val="FB4D0A"/>
              </a:buClr>
              <a:buSzTx/>
              <a:buFont typeface="Arial" panose="020B0604020202020204" pitchFamily="34" charset="0"/>
              <a:buChar char="•"/>
              <a:tabLst/>
              <a:defRPr/>
            </a:pPr>
            <a:r>
              <a:rPr kumimoji="0" lang="en-US" sz="900" b="1" i="0" u="none" strike="noStrike" kern="1200" cap="none" spc="0" normalizeH="0" baseline="0" noProof="0">
                <a:ln>
                  <a:noFill/>
                </a:ln>
                <a:solidFill>
                  <a:srgbClr val="000000">
                    <a:lumMod val="100000"/>
                  </a:srgbClr>
                </a:solidFill>
                <a:effectLst/>
                <a:uLnTx/>
                <a:uFillTx/>
                <a:latin typeface="Calibri Light" panose="020F0302020204030204"/>
                <a:ea typeface="Calibri Light" panose="020F0302020204030204" pitchFamily="34" charset="0"/>
                <a:cs typeface="Calibri Light" panose="020F0302020204030204" pitchFamily="34" charset="0"/>
              </a:rPr>
              <a:t>Conduct Design alignment workshops </a:t>
            </a:r>
            <a:r>
              <a:rPr kumimoji="0" lang="en-US" sz="900" b="0" i="0" u="none" strike="noStrike" kern="1200" cap="none" spc="0" normalizeH="0" baseline="0" noProof="0">
                <a:ln>
                  <a:noFill/>
                </a:ln>
                <a:solidFill>
                  <a:srgbClr val="000000">
                    <a:lumMod val="100000"/>
                  </a:srgbClr>
                </a:solidFill>
                <a:effectLst/>
                <a:uLnTx/>
                <a:uFillTx/>
                <a:latin typeface="Calibri Light" panose="020F0302020204030204"/>
                <a:ea typeface="Calibri Light" panose="020F0302020204030204" pitchFamily="34" charset="0"/>
                <a:cs typeface="Calibri Light" panose="020F0302020204030204" pitchFamily="34" charset="0"/>
              </a:rPr>
              <a:t>with Business and Tech/Design Team </a:t>
            </a:r>
            <a:endParaRPr kumimoji="0" lang="en-US" sz="900" b="1" i="0" u="none" strike="noStrike" kern="1200" cap="none" spc="0" normalizeH="0" baseline="0" noProof="0">
              <a:ln>
                <a:noFill/>
              </a:ln>
              <a:solidFill>
                <a:srgbClr val="000000">
                  <a:lumMod val="100000"/>
                </a:srgbClr>
              </a:solidFill>
              <a:effectLst/>
              <a:uLnTx/>
              <a:uFillTx/>
              <a:latin typeface="Calibri Light" panose="020F0302020204030204"/>
              <a:ea typeface="Calibri Light" panose="020F0302020204030204" pitchFamily="34" charset="0"/>
              <a:cs typeface="Calibri Light" panose="020F0302020204030204" pitchFamily="34" charset="0"/>
            </a:endParaRPr>
          </a:p>
          <a:p>
            <a:pPr marL="171450" marR="0" lvl="0" indent="-171450" algn="l" defTabSz="914400" rtl="0" eaLnBrk="1" fontAlgn="auto" latinLnBrk="0" hangingPunct="1">
              <a:lnSpc>
                <a:spcPct val="100000"/>
              </a:lnSpc>
              <a:spcBef>
                <a:spcPts val="300"/>
              </a:spcBef>
              <a:spcAft>
                <a:spcPts val="0"/>
              </a:spcAft>
              <a:buClr>
                <a:srgbClr val="FB4D0A"/>
              </a:buClr>
              <a:buSzTx/>
              <a:buFont typeface="Arial" panose="020B0604020202020204" pitchFamily="34" charset="0"/>
              <a:buChar char="•"/>
              <a:tabLst/>
              <a:defRPr/>
            </a:pPr>
            <a:r>
              <a:rPr kumimoji="0" lang="en-US" sz="900" b="1" i="0" u="none" strike="noStrike" kern="1200" cap="none" spc="0" normalizeH="0" baseline="0" noProof="0">
                <a:ln>
                  <a:noFill/>
                </a:ln>
                <a:solidFill>
                  <a:srgbClr val="000000">
                    <a:lumMod val="100000"/>
                  </a:srgbClr>
                </a:solidFill>
                <a:effectLst/>
                <a:uLnTx/>
                <a:uFillTx/>
                <a:latin typeface="Calibri Light" panose="020F0302020204030204"/>
                <a:ea typeface="Calibri Light" panose="020F0302020204030204" pitchFamily="34" charset="0"/>
                <a:cs typeface="Calibri Light" panose="020F0302020204030204" pitchFamily="34" charset="0"/>
              </a:rPr>
              <a:t>Sequence the initiative sprint </a:t>
            </a:r>
            <a:r>
              <a:rPr kumimoji="0" lang="en-US" sz="900" b="0" i="0" u="none" strike="noStrike" kern="1200" cap="none" spc="0" normalizeH="0" baseline="0" noProof="0">
                <a:ln>
                  <a:noFill/>
                </a:ln>
                <a:solidFill>
                  <a:srgbClr val="000000">
                    <a:lumMod val="100000"/>
                  </a:srgbClr>
                </a:solidFill>
                <a:effectLst/>
                <a:uLnTx/>
                <a:uFillTx/>
                <a:latin typeface="Calibri Light" panose="020F0302020204030204"/>
                <a:ea typeface="Calibri Light" panose="020F0302020204030204" pitchFamily="34" charset="0"/>
                <a:cs typeface="Calibri Light" panose="020F0302020204030204" pitchFamily="34" charset="0"/>
              </a:rPr>
              <a:t>to optimize benefits realization and submit to the </a:t>
            </a:r>
            <a:r>
              <a:rPr kumimoji="0" lang="en-US" sz="900" b="1" i="0" u="none" strike="noStrike" kern="1200" cap="none" spc="0" normalizeH="0" baseline="0" noProof="0">
                <a:ln>
                  <a:noFill/>
                </a:ln>
                <a:solidFill>
                  <a:srgbClr val="000000"/>
                </a:solidFill>
                <a:effectLst/>
                <a:uLnTx/>
                <a:uFillTx/>
                <a:latin typeface="Calibri Light" panose="020F0302020204030204"/>
                <a:ea typeface="Calibri Light" panose="020F0302020204030204" pitchFamily="34" charset="0"/>
                <a:cs typeface="Calibri Light" panose="020F0302020204030204" pitchFamily="34" charset="0"/>
              </a:rPr>
              <a:t>Deployment plan working group </a:t>
            </a:r>
            <a:r>
              <a:rPr kumimoji="0" lang="en-US" sz="900" b="0" i="0" u="none" strike="noStrike" kern="1200" cap="none" spc="0" normalizeH="0" baseline="0" noProof="0">
                <a:ln>
                  <a:noFill/>
                </a:ln>
                <a:solidFill>
                  <a:srgbClr val="000000"/>
                </a:solidFill>
                <a:effectLst/>
                <a:uLnTx/>
                <a:uFillTx/>
                <a:latin typeface="Calibri Light" panose="020F0302020204030204"/>
                <a:ea typeface="Calibri Light" panose="020F0302020204030204" pitchFamily="34" charset="0"/>
                <a:cs typeface="Calibri Light" panose="020F0302020204030204" pitchFamily="34" charset="0"/>
              </a:rPr>
              <a:t>for </a:t>
            </a:r>
            <a:r>
              <a:rPr kumimoji="0" lang="en-US" sz="900" b="0" i="0" u="none" strike="noStrike" kern="1200" cap="none" spc="0" normalizeH="0" baseline="0" noProof="0">
                <a:ln>
                  <a:noFill/>
                </a:ln>
                <a:solidFill>
                  <a:srgbClr val="000000">
                    <a:lumMod val="100000"/>
                  </a:srgbClr>
                </a:solidFill>
                <a:effectLst/>
                <a:uLnTx/>
                <a:uFillTx/>
                <a:latin typeface="Calibri Light" panose="020F0302020204030204"/>
                <a:ea typeface="Calibri Light" panose="020F0302020204030204" pitchFamily="34" charset="0"/>
                <a:cs typeface="Calibri Light" panose="020F0302020204030204" pitchFamily="34" charset="0"/>
              </a:rPr>
              <a:t>approval to execute </a:t>
            </a:r>
            <a:endParaRPr kumimoji="0" lang="en-GB" sz="900" b="0" i="0" u="none" strike="noStrike" kern="1200" cap="none" spc="0" normalizeH="0" baseline="0" noProof="0">
              <a:ln>
                <a:noFill/>
              </a:ln>
              <a:solidFill>
                <a:srgbClr val="000000">
                  <a:lumMod val="100000"/>
                </a:srgbClr>
              </a:solidFill>
              <a:effectLst/>
              <a:uLnTx/>
              <a:uFillTx/>
              <a:latin typeface="Calibri Light" panose="020F0302020204030204"/>
              <a:ea typeface="Calibri Light" panose="020F0302020204030204" pitchFamily="34" charset="0"/>
              <a:cs typeface="Calibri Light" panose="020F0302020204030204" pitchFamily="34" charset="0"/>
            </a:endParaRPr>
          </a:p>
        </p:txBody>
      </p:sp>
      <p:sp>
        <p:nvSpPr>
          <p:cNvPr id="18" name="Rectangle 17">
            <a:extLst>
              <a:ext uri="{FF2B5EF4-FFF2-40B4-BE49-F238E27FC236}">
                <a16:creationId xmlns:a16="http://schemas.microsoft.com/office/drawing/2014/main" id="{C05840CD-F507-6DFA-35D9-B7325C21D866}"/>
              </a:ext>
            </a:extLst>
          </p:cNvPr>
          <p:cNvSpPr/>
          <p:nvPr/>
        </p:nvSpPr>
        <p:spPr bwMode="auto">
          <a:xfrm>
            <a:off x="4673103" y="4633546"/>
            <a:ext cx="1732951" cy="827455"/>
          </a:xfrm>
          <a:prstGeom prst="rect">
            <a:avLst/>
          </a:prstGeom>
          <a:solidFill>
            <a:schemeClr val="bg2">
              <a:lumMod val="85000"/>
            </a:schemeClr>
          </a:solidFill>
          <a:ln w="9525" cap="flat" cmpd="sng" algn="ctr">
            <a:solidFill>
              <a:schemeClr val="bg2">
                <a:lumMod val="85000"/>
              </a:schemeClr>
            </a:solidFill>
            <a:prstDash val="solid"/>
            <a:round/>
            <a:headEnd type="none" w="med" len="med"/>
            <a:tailEnd type="none" w="med" len="med"/>
          </a:ln>
          <a:effectLst/>
        </p:spPr>
        <p:txBody>
          <a:bodyPr rot="0" spcFirstLastPara="0" vertOverflow="overflow" horzOverflow="overflow" vert="horz" wrap="square" lIns="36000" tIns="73152" rIns="36000" bIns="0" numCol="1" spcCol="0" rtlCol="0" fromWordArt="0" anchor="t"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FB4D0A"/>
              </a:buClr>
              <a:buSzTx/>
              <a:buFont typeface="Arial" panose="020B0604020202020204" pitchFamily="34" charset="0"/>
              <a:buChar char="•"/>
              <a:tabLst/>
              <a:defRPr/>
            </a:pPr>
            <a:r>
              <a:rPr kumimoji="0" lang="en-GB" sz="900" b="0" i="0" u="none" strike="noStrike" kern="1200" cap="none" spc="0" normalizeH="0" baseline="0" noProof="0">
                <a:ln>
                  <a:noFill/>
                </a:ln>
                <a:solidFill>
                  <a:srgbClr val="000000"/>
                </a:solidFill>
                <a:effectLst/>
                <a:uLnTx/>
                <a:uFillTx/>
                <a:latin typeface="Calibri Light" panose="020F0302020204030204"/>
                <a:ea typeface="Calibri Light" panose="020F0302020204030204" pitchFamily="34" charset="0"/>
                <a:cs typeface="Calibri Light" panose="020F0302020204030204" pitchFamily="34" charset="0"/>
              </a:rPr>
              <a:t>Detailed scoping template</a:t>
            </a:r>
          </a:p>
          <a:p>
            <a:pPr marL="171450" marR="0" lvl="0" indent="-171450" algn="l" defTabSz="914400" rtl="0" eaLnBrk="1" fontAlgn="auto" latinLnBrk="0" hangingPunct="1">
              <a:lnSpc>
                <a:spcPct val="100000"/>
              </a:lnSpc>
              <a:spcBef>
                <a:spcPts val="0"/>
              </a:spcBef>
              <a:spcAft>
                <a:spcPts val="0"/>
              </a:spcAft>
              <a:buClr>
                <a:srgbClr val="FB4D0A"/>
              </a:buClr>
              <a:buSzTx/>
              <a:buFont typeface="Arial" panose="020B0604020202020204" pitchFamily="34" charset="0"/>
              <a:buChar char="•"/>
              <a:tabLst/>
              <a:defRPr/>
            </a:pPr>
            <a:r>
              <a:rPr kumimoji="0" lang="en-GB" sz="900" b="0" i="0" u="none" strike="noStrike" kern="1200" cap="none" spc="0" normalizeH="0" baseline="0" noProof="0">
                <a:ln>
                  <a:noFill/>
                </a:ln>
                <a:solidFill>
                  <a:srgbClr val="000000"/>
                </a:solidFill>
                <a:effectLst/>
                <a:uLnTx/>
                <a:uFillTx/>
                <a:latin typeface="Calibri Light" panose="020F0302020204030204"/>
                <a:ea typeface="Calibri Light" panose="020F0302020204030204" pitchFamily="34" charset="0"/>
                <a:cs typeface="Calibri Light" panose="020F0302020204030204" pitchFamily="34" charset="0"/>
              </a:rPr>
              <a:t>Prioritization criteria</a:t>
            </a:r>
          </a:p>
          <a:p>
            <a:pPr marL="171450" marR="0" lvl="0" indent="-171450" algn="l" defTabSz="914400" rtl="0" eaLnBrk="1" fontAlgn="auto" latinLnBrk="0" hangingPunct="1">
              <a:lnSpc>
                <a:spcPct val="100000"/>
              </a:lnSpc>
              <a:spcBef>
                <a:spcPts val="0"/>
              </a:spcBef>
              <a:spcAft>
                <a:spcPts val="0"/>
              </a:spcAft>
              <a:buClr>
                <a:srgbClr val="FB4D0A"/>
              </a:buClr>
              <a:buSzTx/>
              <a:buFont typeface="Arial" panose="020B0604020202020204" pitchFamily="34" charset="0"/>
              <a:buChar char="•"/>
              <a:tabLst/>
              <a:defRPr/>
            </a:pPr>
            <a:r>
              <a:rPr kumimoji="0" lang="en-GB" sz="900" b="0" i="0" u="none" strike="noStrike" kern="1200" cap="none" spc="0" normalizeH="0" baseline="0" noProof="0">
                <a:ln>
                  <a:noFill/>
                </a:ln>
                <a:solidFill>
                  <a:srgbClr val="000000"/>
                </a:solidFill>
                <a:effectLst/>
                <a:uLnTx/>
                <a:uFillTx/>
                <a:latin typeface="Calibri Light" panose="020F0302020204030204"/>
                <a:ea typeface="Calibri Light" panose="020F0302020204030204" pitchFamily="34" charset="0"/>
                <a:cs typeface="Calibri Light" panose="020F0302020204030204" pitchFamily="34" charset="0"/>
              </a:rPr>
              <a:t>Deployment roadmap</a:t>
            </a:r>
          </a:p>
          <a:p>
            <a:pPr marL="171450" marR="0" lvl="0" indent="-171450" algn="l" defTabSz="914400" rtl="0" eaLnBrk="1" fontAlgn="auto" latinLnBrk="0" hangingPunct="1">
              <a:lnSpc>
                <a:spcPct val="100000"/>
              </a:lnSpc>
              <a:spcBef>
                <a:spcPts val="0"/>
              </a:spcBef>
              <a:spcAft>
                <a:spcPts val="0"/>
              </a:spcAft>
              <a:buClr>
                <a:srgbClr val="FB4D0A"/>
              </a:buClr>
              <a:buSzTx/>
              <a:buFont typeface="Arial" panose="020B0604020202020204" pitchFamily="34" charset="0"/>
              <a:buChar char="•"/>
              <a:tabLst/>
              <a:defRPr/>
            </a:pPr>
            <a:r>
              <a:rPr kumimoji="0" lang="en-GB" sz="900" b="0" i="0" u="none" strike="noStrike" kern="1200" cap="none" spc="0" normalizeH="0" baseline="0" noProof="0">
                <a:ln>
                  <a:noFill/>
                </a:ln>
                <a:solidFill>
                  <a:srgbClr val="000000"/>
                </a:solidFill>
                <a:effectLst/>
                <a:uLnTx/>
                <a:uFillTx/>
                <a:latin typeface="Calibri Light" panose="020F0302020204030204"/>
                <a:ea typeface="Calibri Light" panose="020F0302020204030204" pitchFamily="34" charset="0"/>
                <a:cs typeface="Calibri Light" panose="020F0302020204030204" pitchFamily="34" charset="0"/>
              </a:rPr>
              <a:t>Control panel</a:t>
            </a:r>
          </a:p>
        </p:txBody>
      </p:sp>
      <p:sp>
        <p:nvSpPr>
          <p:cNvPr id="19" name="Arrow: Pentagon 18">
            <a:extLst>
              <a:ext uri="{FF2B5EF4-FFF2-40B4-BE49-F238E27FC236}">
                <a16:creationId xmlns:a16="http://schemas.microsoft.com/office/drawing/2014/main" id="{2576D471-F0F9-1FB0-1D4C-1A88191A8789}"/>
              </a:ext>
            </a:extLst>
          </p:cNvPr>
          <p:cNvSpPr/>
          <p:nvPr/>
        </p:nvSpPr>
        <p:spPr bwMode="auto">
          <a:xfrm>
            <a:off x="8712842" y="2009196"/>
            <a:ext cx="1440000" cy="365760"/>
          </a:xfrm>
          <a:prstGeom prst="homePlate">
            <a:avLst/>
          </a:prstGeom>
          <a:solidFill>
            <a:schemeClr val="accent3"/>
          </a:solidFill>
          <a:ln w="9525" cap="flat" cmpd="sng" algn="ctr">
            <a:noFill/>
            <a:prstDash val="solid"/>
            <a:round/>
            <a:headEnd type="none" w="med" len="med"/>
            <a:tailEnd type="none" w="med" len="med"/>
          </a:ln>
          <a:effectLst/>
        </p:spPr>
        <p:txBody>
          <a:bodyPr rot="0" spcFirstLastPara="0" vertOverflow="overflow" horzOverflow="overflow" vert="horz" wrap="square" lIns="182880" tIns="0" rIns="720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Calibri Light" panose="020F0302020204030204"/>
                <a:ea typeface="Calibri Light" panose="020F0302020204030204" pitchFamily="34" charset="0"/>
                <a:cs typeface="Calibri Light" panose="020F0302020204030204" pitchFamily="34" charset="0"/>
              </a:rPr>
              <a:t>Deployment &amp; Adoption</a:t>
            </a:r>
          </a:p>
        </p:txBody>
      </p:sp>
      <p:sp>
        <p:nvSpPr>
          <p:cNvPr id="20" name="Rectangle 19">
            <a:extLst>
              <a:ext uri="{FF2B5EF4-FFF2-40B4-BE49-F238E27FC236}">
                <a16:creationId xmlns:a16="http://schemas.microsoft.com/office/drawing/2014/main" id="{6864B279-4E56-8823-FF95-7B8672ED1AD1}"/>
              </a:ext>
            </a:extLst>
          </p:cNvPr>
          <p:cNvSpPr/>
          <p:nvPr/>
        </p:nvSpPr>
        <p:spPr bwMode="auto">
          <a:xfrm>
            <a:off x="8712842" y="2432707"/>
            <a:ext cx="1440000" cy="2141997"/>
          </a:xfrm>
          <a:prstGeom prst="rect">
            <a:avLst/>
          </a:prstGeom>
          <a:noFill/>
          <a:ln w="9525" cap="flat" cmpd="sng" algn="ctr">
            <a:solidFill>
              <a:schemeClr val="bg2">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tx2">
                    <a:lumMod val="20000"/>
                    <a:lumOff val="80000"/>
                  </a:schemeClr>
                </a:solidFill>
              </a14:hiddenFill>
            </a:ext>
          </a:extLst>
        </p:spPr>
        <p:txBody>
          <a:bodyPr rot="0" spcFirstLastPara="0" vertOverflow="overflow" horzOverflow="overflow" vert="horz" wrap="square" lIns="36000" tIns="91440" rIns="36000" bIns="0" numCol="1" spcCol="0" rtlCol="0" fromWordArt="0" anchor="t" anchorCtr="0" forceAA="0" compatLnSpc="1">
            <a:prstTxWarp prst="textNoShape">
              <a:avLst/>
            </a:prstTxWarp>
            <a:noAutofit/>
          </a:bodyPr>
          <a:lstStyle/>
          <a:p>
            <a:pPr marL="171450" marR="0" lvl="0" indent="-171450" algn="l" defTabSz="914400" rtl="0" eaLnBrk="1" fontAlgn="auto" latinLnBrk="0" hangingPunct="1">
              <a:lnSpc>
                <a:spcPct val="100000"/>
              </a:lnSpc>
              <a:spcBef>
                <a:spcPts val="300"/>
              </a:spcBef>
              <a:spcAft>
                <a:spcPts val="0"/>
              </a:spcAft>
              <a:buClr>
                <a:srgbClr val="FB4D0A"/>
              </a:buClr>
              <a:buSzTx/>
              <a:buFont typeface="Arial" panose="020B0604020202020204" pitchFamily="34" charset="0"/>
              <a:buChar char="•"/>
              <a:tabLst/>
              <a:defRPr/>
            </a:pPr>
            <a:r>
              <a:rPr kumimoji="0" lang="en-US" sz="900" b="1" i="0" u="none" strike="noStrike" kern="1200" cap="none" spc="0" normalizeH="0" baseline="0" noProof="0">
                <a:ln>
                  <a:noFill/>
                </a:ln>
                <a:solidFill>
                  <a:srgbClr val="000000">
                    <a:lumMod val="100000"/>
                  </a:srgbClr>
                </a:solidFill>
                <a:effectLst/>
                <a:uLnTx/>
                <a:uFillTx/>
                <a:latin typeface="Calibri Light" panose="020F0302020204030204"/>
                <a:ea typeface="Calibri Light" panose="020F0302020204030204" pitchFamily="34" charset="0"/>
                <a:cs typeface="Calibri Light" panose="020F0302020204030204" pitchFamily="34" charset="0"/>
              </a:rPr>
              <a:t>Business &amp; Tech team to implement the design </a:t>
            </a:r>
            <a:r>
              <a:rPr kumimoji="0" lang="en-US" sz="900" b="0" i="0" u="none" strike="noStrike" kern="1200" cap="none" spc="0" normalizeH="0" baseline="0" noProof="0">
                <a:ln>
                  <a:noFill/>
                </a:ln>
                <a:solidFill>
                  <a:srgbClr val="000000">
                    <a:lumMod val="100000"/>
                  </a:srgbClr>
                </a:solidFill>
                <a:effectLst/>
                <a:uLnTx/>
                <a:uFillTx/>
                <a:latin typeface="Calibri Light" panose="020F0302020204030204"/>
                <a:ea typeface="Calibri Light" panose="020F0302020204030204" pitchFamily="34" charset="0"/>
                <a:cs typeface="Calibri Light" panose="020F0302020204030204" pitchFamily="34" charset="0"/>
              </a:rPr>
              <a:t>and ensure the adoption of the new operating model</a:t>
            </a:r>
          </a:p>
          <a:p>
            <a:pPr marL="171450" marR="0" lvl="0" indent="-171450" algn="l" defTabSz="914400" rtl="0" eaLnBrk="1" fontAlgn="auto" latinLnBrk="0" hangingPunct="1">
              <a:lnSpc>
                <a:spcPct val="100000"/>
              </a:lnSpc>
              <a:spcBef>
                <a:spcPts val="300"/>
              </a:spcBef>
              <a:spcAft>
                <a:spcPts val="0"/>
              </a:spcAft>
              <a:buClr>
                <a:srgbClr val="FB4D0A"/>
              </a:buClr>
              <a:buSzTx/>
              <a:buFont typeface="Arial" panose="020B0604020202020204" pitchFamily="34" charset="0"/>
              <a:buChar char="•"/>
              <a:tabLst/>
              <a:defRPr/>
            </a:pPr>
            <a:r>
              <a:rPr kumimoji="0" lang="en-US" sz="900" b="0" i="0" u="none" strike="noStrike" kern="1200" cap="none" spc="0" normalizeH="0" baseline="0" noProof="0">
                <a:ln>
                  <a:noFill/>
                </a:ln>
                <a:solidFill>
                  <a:srgbClr val="000000">
                    <a:lumMod val="100000"/>
                  </a:srgbClr>
                </a:solidFill>
                <a:effectLst/>
                <a:uLnTx/>
                <a:uFillTx/>
                <a:latin typeface="Calibri Light" panose="020F0302020204030204"/>
                <a:ea typeface="Calibri Light" panose="020F0302020204030204" pitchFamily="34" charset="0"/>
                <a:cs typeface="Calibri Light" panose="020F0302020204030204" pitchFamily="34" charset="0"/>
              </a:rPr>
              <a:t>Realize the planned benefits </a:t>
            </a:r>
            <a:endParaRPr kumimoji="0" lang="en-GB" sz="900" b="0" i="0" u="none" strike="noStrike" kern="1200" cap="none" spc="0" normalizeH="0" baseline="0" noProof="0">
              <a:ln>
                <a:noFill/>
              </a:ln>
              <a:solidFill>
                <a:srgbClr val="000000">
                  <a:lumMod val="100000"/>
                </a:srgbClr>
              </a:solidFill>
              <a:effectLst/>
              <a:uLnTx/>
              <a:uFillTx/>
              <a:latin typeface="Calibri Light" panose="020F0302020204030204"/>
              <a:ea typeface="Calibri Light" panose="020F0302020204030204" pitchFamily="34" charset="0"/>
              <a:cs typeface="Calibri Light" panose="020F0302020204030204" pitchFamily="34" charset="0"/>
            </a:endParaRPr>
          </a:p>
        </p:txBody>
      </p:sp>
      <p:sp>
        <p:nvSpPr>
          <p:cNvPr id="21" name="Rectangle 20">
            <a:extLst>
              <a:ext uri="{FF2B5EF4-FFF2-40B4-BE49-F238E27FC236}">
                <a16:creationId xmlns:a16="http://schemas.microsoft.com/office/drawing/2014/main" id="{21AD6B9B-648A-EB2F-5444-DEC217BD7964}"/>
              </a:ext>
            </a:extLst>
          </p:cNvPr>
          <p:cNvSpPr/>
          <p:nvPr/>
        </p:nvSpPr>
        <p:spPr bwMode="auto">
          <a:xfrm>
            <a:off x="8712841" y="4633546"/>
            <a:ext cx="1440000" cy="827455"/>
          </a:xfrm>
          <a:prstGeom prst="rect">
            <a:avLst/>
          </a:prstGeom>
          <a:solidFill>
            <a:schemeClr val="bg2">
              <a:lumMod val="85000"/>
            </a:schemeClr>
          </a:solidFill>
          <a:ln w="9525" cap="flat" cmpd="sng" algn="ctr">
            <a:solidFill>
              <a:schemeClr val="bg2">
                <a:lumMod val="85000"/>
              </a:schemeClr>
            </a:solidFill>
            <a:prstDash val="solid"/>
            <a:round/>
            <a:headEnd type="none" w="med" len="med"/>
            <a:tailEnd type="none" w="med" len="med"/>
          </a:ln>
          <a:effectLst/>
        </p:spPr>
        <p:txBody>
          <a:bodyPr rot="0" spcFirstLastPara="0" vertOverflow="overflow" horzOverflow="overflow" vert="horz" wrap="square" lIns="36000" tIns="73152" rIns="36000" bIns="0" numCol="1" spcCol="0" rtlCol="0" fromWordArt="0" anchor="t"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FB4D0A"/>
              </a:buClr>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Calibri Light" panose="020F0302020204030204"/>
                <a:ea typeface="Calibri Light" panose="020F0302020204030204" pitchFamily="34" charset="0"/>
                <a:cs typeface="Calibri Light" panose="020F0302020204030204" pitchFamily="34" charset="0"/>
              </a:rPr>
              <a:t>Training Plan </a:t>
            </a:r>
          </a:p>
          <a:p>
            <a:pPr marL="171450" marR="0" lvl="0" indent="-171450" algn="l" defTabSz="914400" rtl="0" eaLnBrk="1" fontAlgn="auto" latinLnBrk="0" hangingPunct="1">
              <a:lnSpc>
                <a:spcPct val="100000"/>
              </a:lnSpc>
              <a:spcBef>
                <a:spcPts val="0"/>
              </a:spcBef>
              <a:spcAft>
                <a:spcPts val="0"/>
              </a:spcAft>
              <a:buClr>
                <a:srgbClr val="FB4D0A"/>
              </a:buClr>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Calibri Light" panose="020F0302020204030204"/>
                <a:ea typeface="Calibri Light" panose="020F0302020204030204" pitchFamily="34" charset="0"/>
                <a:cs typeface="Calibri Light" panose="020F0302020204030204" pitchFamily="34" charset="0"/>
              </a:rPr>
              <a:t>Change mgmt. &amp; comms plan </a:t>
            </a:r>
          </a:p>
          <a:p>
            <a:pPr marL="171450" marR="0" lvl="0" indent="-171450" algn="l" defTabSz="914400" rtl="0" eaLnBrk="1" fontAlgn="auto" latinLnBrk="0" hangingPunct="1">
              <a:lnSpc>
                <a:spcPct val="100000"/>
              </a:lnSpc>
              <a:spcBef>
                <a:spcPts val="0"/>
              </a:spcBef>
              <a:spcAft>
                <a:spcPts val="0"/>
              </a:spcAft>
              <a:buClr>
                <a:srgbClr val="FB4D0A"/>
              </a:buClr>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Calibri Light" panose="020F0302020204030204"/>
                <a:ea typeface="Calibri Light" panose="020F0302020204030204" pitchFamily="34" charset="0"/>
                <a:cs typeface="Calibri Light" panose="020F0302020204030204" pitchFamily="34" charset="0"/>
              </a:rPr>
              <a:t>Readiness assessment</a:t>
            </a:r>
          </a:p>
          <a:p>
            <a:pPr marL="171450" marR="0" lvl="0" indent="-171450" algn="l" defTabSz="914400" rtl="0" eaLnBrk="1" fontAlgn="auto" latinLnBrk="0" hangingPunct="1">
              <a:lnSpc>
                <a:spcPct val="100000"/>
              </a:lnSpc>
              <a:spcBef>
                <a:spcPts val="0"/>
              </a:spcBef>
              <a:spcAft>
                <a:spcPts val="0"/>
              </a:spcAft>
              <a:buClr>
                <a:srgbClr val="FB4D0A"/>
              </a:buClr>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Calibri Light" panose="020F0302020204030204"/>
                <a:ea typeface="Calibri Light" panose="020F0302020204030204" pitchFamily="34" charset="0"/>
                <a:cs typeface="Calibri Light" panose="020F0302020204030204" pitchFamily="34" charset="0"/>
              </a:rPr>
              <a:t>Control panel</a:t>
            </a:r>
          </a:p>
        </p:txBody>
      </p:sp>
      <p:sp>
        <p:nvSpPr>
          <p:cNvPr id="22" name="Arrow: Pentagon 21">
            <a:extLst>
              <a:ext uri="{FF2B5EF4-FFF2-40B4-BE49-F238E27FC236}">
                <a16:creationId xmlns:a16="http://schemas.microsoft.com/office/drawing/2014/main" id="{591C52A0-8B7B-CD15-41E8-86E8BF058DFA}"/>
              </a:ext>
            </a:extLst>
          </p:cNvPr>
          <p:cNvSpPr/>
          <p:nvPr/>
        </p:nvSpPr>
        <p:spPr bwMode="auto">
          <a:xfrm>
            <a:off x="7226611" y="2009196"/>
            <a:ext cx="1440000" cy="365760"/>
          </a:xfrm>
          <a:prstGeom prst="homePlate">
            <a:avLst/>
          </a:prstGeom>
          <a:solidFill>
            <a:schemeClr val="accent3"/>
          </a:solidFill>
          <a:ln w="9525" cap="flat" cmpd="sng" algn="ctr">
            <a:noFill/>
            <a:prstDash val="solid"/>
            <a:round/>
            <a:headEnd type="none" w="med" len="med"/>
            <a:tailEnd type="none" w="med" len="med"/>
          </a:ln>
          <a:effectLst/>
        </p:spPr>
        <p:txBody>
          <a:bodyPr rot="0" spcFirstLastPara="0" vertOverflow="overflow" horzOverflow="overflow" vert="horz" wrap="square" lIns="182880" tIns="0" rIns="720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Calibri Light" panose="020F0302020204030204"/>
                <a:ea typeface="Calibri Light" panose="020F0302020204030204" pitchFamily="34" charset="0"/>
                <a:cs typeface="Calibri Light" panose="020F0302020204030204" pitchFamily="34" charset="0"/>
              </a:rPr>
              <a:t>Detailed design &amp; development</a:t>
            </a:r>
          </a:p>
        </p:txBody>
      </p:sp>
      <p:sp>
        <p:nvSpPr>
          <p:cNvPr id="23" name="Rectangle 22">
            <a:extLst>
              <a:ext uri="{FF2B5EF4-FFF2-40B4-BE49-F238E27FC236}">
                <a16:creationId xmlns:a16="http://schemas.microsoft.com/office/drawing/2014/main" id="{BBA69853-0A1B-B5EC-DE03-91E4AA076145}"/>
              </a:ext>
            </a:extLst>
          </p:cNvPr>
          <p:cNvSpPr/>
          <p:nvPr/>
        </p:nvSpPr>
        <p:spPr bwMode="auto">
          <a:xfrm>
            <a:off x="7226611" y="2432707"/>
            <a:ext cx="1440000" cy="2149189"/>
          </a:xfrm>
          <a:prstGeom prst="rect">
            <a:avLst/>
          </a:prstGeom>
          <a:noFill/>
          <a:ln w="9525" cap="flat" cmpd="sng" algn="ctr">
            <a:solidFill>
              <a:schemeClr val="bg2">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tx2">
                    <a:lumMod val="20000"/>
                    <a:lumOff val="80000"/>
                  </a:schemeClr>
                </a:solidFill>
              </a14:hiddenFill>
            </a:ext>
          </a:extLst>
        </p:spPr>
        <p:txBody>
          <a:bodyPr rot="0" spcFirstLastPara="0" vertOverflow="overflow" horzOverflow="overflow" vert="horz" wrap="square" lIns="36000" tIns="91440" rIns="36000" bIns="0" numCol="1" spcCol="0" rtlCol="0" fromWordArt="0" anchor="t" anchorCtr="0" forceAA="0" compatLnSpc="1">
            <a:prstTxWarp prst="textNoShape">
              <a:avLst/>
            </a:prstTxWarp>
            <a:noAutofit/>
          </a:bodyPr>
          <a:lstStyle/>
          <a:p>
            <a:pPr marL="171450" marR="0" lvl="0" indent="-171450" algn="l" defTabSz="914400" rtl="0" eaLnBrk="1" fontAlgn="auto" latinLnBrk="0" hangingPunct="1">
              <a:lnSpc>
                <a:spcPct val="100000"/>
              </a:lnSpc>
              <a:spcBef>
                <a:spcPts val="300"/>
              </a:spcBef>
              <a:spcAft>
                <a:spcPts val="0"/>
              </a:spcAft>
              <a:buClr>
                <a:srgbClr val="FB4D0A"/>
              </a:buClr>
              <a:buSzTx/>
              <a:buFont typeface="Arial" panose="020B0604020202020204" pitchFamily="34" charset="0"/>
              <a:buChar char="•"/>
              <a:tabLst/>
              <a:defRPr/>
            </a:pPr>
            <a:r>
              <a:rPr kumimoji="0" lang="en-US" sz="900" b="0" i="0" u="none" strike="noStrike" kern="1200" cap="none" spc="0" normalizeH="0" baseline="0" noProof="0">
                <a:ln>
                  <a:noFill/>
                </a:ln>
                <a:solidFill>
                  <a:srgbClr val="000000">
                    <a:lumMod val="100000"/>
                  </a:srgbClr>
                </a:solidFill>
                <a:effectLst/>
                <a:uLnTx/>
                <a:uFillTx/>
                <a:latin typeface="Calibri Light" panose="020F0302020204030204"/>
                <a:ea typeface="Calibri Light" panose="020F0302020204030204" pitchFamily="34" charset="0"/>
                <a:cs typeface="Calibri Light" panose="020F0302020204030204" pitchFamily="34" charset="0"/>
              </a:rPr>
              <a:t>Agile sprints to </a:t>
            </a:r>
            <a:r>
              <a:rPr kumimoji="0" lang="en-US" sz="900" b="1" i="0" u="none" strike="noStrike" kern="1200" cap="none" spc="0" normalizeH="0" baseline="0" noProof="0">
                <a:ln>
                  <a:noFill/>
                </a:ln>
                <a:solidFill>
                  <a:srgbClr val="000000">
                    <a:lumMod val="100000"/>
                  </a:srgbClr>
                </a:solidFill>
                <a:effectLst/>
                <a:uLnTx/>
                <a:uFillTx/>
                <a:latin typeface="Calibri Light" panose="020F0302020204030204"/>
                <a:ea typeface="Calibri Light" panose="020F0302020204030204" pitchFamily="34" charset="0"/>
                <a:cs typeface="Calibri Light" panose="020F0302020204030204" pitchFamily="34" charset="0"/>
              </a:rPr>
              <a:t>gather and develop solution requirements</a:t>
            </a:r>
          </a:p>
          <a:p>
            <a:pPr marL="171450" marR="0" lvl="0" indent="-171450" algn="l" defTabSz="914400" rtl="0" eaLnBrk="1" fontAlgn="auto" latinLnBrk="0" hangingPunct="1">
              <a:lnSpc>
                <a:spcPct val="100000"/>
              </a:lnSpc>
              <a:spcBef>
                <a:spcPts val="300"/>
              </a:spcBef>
              <a:spcAft>
                <a:spcPts val="0"/>
              </a:spcAft>
              <a:buClr>
                <a:srgbClr val="FB4D0A"/>
              </a:buClr>
              <a:buSzTx/>
              <a:buFont typeface="Arial" panose="020B0604020202020204" pitchFamily="34" charset="0"/>
              <a:buChar char="•"/>
              <a:tabLst/>
              <a:defRPr/>
            </a:pPr>
            <a:r>
              <a:rPr kumimoji="0" lang="en-US" sz="900" b="1" i="0" u="none" strike="noStrike" kern="1200" cap="none" spc="0" normalizeH="0" baseline="0" noProof="0">
                <a:ln>
                  <a:noFill/>
                </a:ln>
                <a:solidFill>
                  <a:srgbClr val="000000">
                    <a:lumMod val="100000"/>
                  </a:srgbClr>
                </a:solidFill>
                <a:effectLst/>
                <a:uLnTx/>
                <a:uFillTx/>
                <a:latin typeface="Calibri Light" panose="020F0302020204030204"/>
                <a:ea typeface="Calibri Light" panose="020F0302020204030204" pitchFamily="34" charset="0"/>
                <a:cs typeface="Calibri Light" panose="020F0302020204030204" pitchFamily="34" charset="0"/>
              </a:rPr>
              <a:t>Detail the initiative design</a:t>
            </a:r>
            <a:r>
              <a:rPr kumimoji="0" lang="en-US" sz="900" b="0" i="0" u="none" strike="noStrike" kern="1200" cap="none" spc="0" normalizeH="0" baseline="0" noProof="0">
                <a:ln>
                  <a:noFill/>
                </a:ln>
                <a:solidFill>
                  <a:srgbClr val="000000">
                    <a:lumMod val="100000"/>
                  </a:srgbClr>
                </a:solidFill>
                <a:effectLst/>
                <a:uLnTx/>
                <a:uFillTx/>
                <a:latin typeface="Calibri Light" panose="020F0302020204030204"/>
                <a:ea typeface="Calibri Light" panose="020F0302020204030204" pitchFamily="34" charset="0"/>
                <a:cs typeface="Calibri Light" panose="020F0302020204030204" pitchFamily="34" charset="0"/>
              </a:rPr>
              <a:t>, development and deployment plan</a:t>
            </a:r>
          </a:p>
          <a:p>
            <a:pPr marL="171450" marR="0" lvl="0" indent="-171450" algn="l" defTabSz="914400" rtl="0" eaLnBrk="1" fontAlgn="auto" latinLnBrk="0" hangingPunct="1">
              <a:lnSpc>
                <a:spcPct val="100000"/>
              </a:lnSpc>
              <a:spcBef>
                <a:spcPts val="300"/>
              </a:spcBef>
              <a:spcAft>
                <a:spcPts val="0"/>
              </a:spcAft>
              <a:buClr>
                <a:srgbClr val="FB4D0A"/>
              </a:buClr>
              <a:buSzTx/>
              <a:buFont typeface="Arial" panose="020B0604020202020204" pitchFamily="34" charset="0"/>
              <a:buChar char="•"/>
              <a:tabLst/>
              <a:defRPr/>
            </a:pPr>
            <a:r>
              <a:rPr kumimoji="0" lang="en-US" sz="900" b="1" i="0" u="none" strike="noStrike" kern="1200" cap="none" spc="0" normalizeH="0" baseline="0" noProof="0">
                <a:ln>
                  <a:noFill/>
                </a:ln>
                <a:solidFill>
                  <a:srgbClr val="000000">
                    <a:lumMod val="100000"/>
                  </a:srgbClr>
                </a:solidFill>
                <a:effectLst/>
                <a:uLnTx/>
                <a:uFillTx/>
                <a:latin typeface="Calibri Light" panose="020F0302020204030204"/>
                <a:ea typeface="Calibri Light" panose="020F0302020204030204" pitchFamily="34" charset="0"/>
                <a:cs typeface="Calibri Light" panose="020F0302020204030204" pitchFamily="34" charset="0"/>
              </a:rPr>
              <a:t>Revisit deployment plan </a:t>
            </a:r>
            <a:r>
              <a:rPr kumimoji="0" lang="en-US" sz="900" b="0" i="0" u="none" strike="noStrike" kern="1200" cap="none" spc="0" normalizeH="0" baseline="0" noProof="0">
                <a:ln>
                  <a:noFill/>
                </a:ln>
                <a:solidFill>
                  <a:srgbClr val="000000">
                    <a:lumMod val="100000"/>
                  </a:srgbClr>
                </a:solidFill>
                <a:effectLst/>
                <a:uLnTx/>
                <a:uFillTx/>
                <a:latin typeface="Calibri Light" panose="020F0302020204030204"/>
                <a:ea typeface="Calibri Light" panose="020F0302020204030204" pitchFamily="34" charset="0"/>
                <a:cs typeface="Calibri Light" panose="020F0302020204030204" pitchFamily="34" charset="0"/>
              </a:rPr>
              <a:t>and implementation planning</a:t>
            </a:r>
            <a:endParaRPr kumimoji="0" lang="en-GB" sz="900" b="0" i="0" u="none" strike="noStrike" kern="1200" cap="none" spc="0" normalizeH="0" baseline="0" noProof="0">
              <a:ln>
                <a:noFill/>
              </a:ln>
              <a:solidFill>
                <a:srgbClr val="000000">
                  <a:lumMod val="100000"/>
                </a:srgbClr>
              </a:solidFill>
              <a:effectLst/>
              <a:uLnTx/>
              <a:uFillTx/>
              <a:latin typeface="Calibri Light" panose="020F0302020204030204"/>
              <a:ea typeface="Calibri Light" panose="020F0302020204030204" pitchFamily="34" charset="0"/>
              <a:cs typeface="Calibri Light" panose="020F0302020204030204" pitchFamily="34" charset="0"/>
            </a:endParaRPr>
          </a:p>
        </p:txBody>
      </p:sp>
      <p:sp>
        <p:nvSpPr>
          <p:cNvPr id="24" name="Rectangle 23">
            <a:extLst>
              <a:ext uri="{FF2B5EF4-FFF2-40B4-BE49-F238E27FC236}">
                <a16:creationId xmlns:a16="http://schemas.microsoft.com/office/drawing/2014/main" id="{96E97B1C-ECFC-353C-2DBB-141DF1C6779B}"/>
              </a:ext>
            </a:extLst>
          </p:cNvPr>
          <p:cNvSpPr/>
          <p:nvPr/>
        </p:nvSpPr>
        <p:spPr bwMode="auto">
          <a:xfrm>
            <a:off x="7227684" y="4633546"/>
            <a:ext cx="1437851" cy="827455"/>
          </a:xfrm>
          <a:prstGeom prst="rect">
            <a:avLst/>
          </a:prstGeom>
          <a:solidFill>
            <a:schemeClr val="bg2">
              <a:lumMod val="85000"/>
            </a:schemeClr>
          </a:solidFill>
          <a:ln w="9525" cap="flat" cmpd="sng" algn="ctr">
            <a:solidFill>
              <a:schemeClr val="bg2">
                <a:lumMod val="85000"/>
              </a:schemeClr>
            </a:solidFill>
            <a:prstDash val="solid"/>
            <a:round/>
            <a:headEnd type="none" w="med" len="med"/>
            <a:tailEnd type="none" w="med" len="med"/>
          </a:ln>
          <a:effectLst/>
        </p:spPr>
        <p:txBody>
          <a:bodyPr rot="0" spcFirstLastPara="0" vertOverflow="overflow" horzOverflow="overflow" vert="horz" wrap="square" lIns="36000" tIns="73152" rIns="36000" bIns="0" numCol="1" spcCol="0" rtlCol="0" fromWordArt="0" anchor="t"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FB4D0A"/>
              </a:buClr>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Calibri Light" panose="020F0302020204030204"/>
                <a:ea typeface="Calibri Light" panose="020F0302020204030204" pitchFamily="34" charset="0"/>
                <a:cs typeface="Calibri Light" panose="020F0302020204030204" pitchFamily="34" charset="0"/>
              </a:rPr>
              <a:t>Reference pack</a:t>
            </a:r>
          </a:p>
          <a:p>
            <a:pPr marL="171450" marR="0" lvl="0" indent="-171450" algn="l" defTabSz="914400" rtl="0" eaLnBrk="1" fontAlgn="auto" latinLnBrk="0" hangingPunct="1">
              <a:lnSpc>
                <a:spcPct val="100000"/>
              </a:lnSpc>
              <a:spcBef>
                <a:spcPts val="0"/>
              </a:spcBef>
              <a:spcAft>
                <a:spcPts val="0"/>
              </a:spcAft>
              <a:buClr>
                <a:srgbClr val="FB4D0A"/>
              </a:buClr>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Calibri Light" panose="020F0302020204030204"/>
                <a:ea typeface="Calibri Light" panose="020F0302020204030204" pitchFamily="34" charset="0"/>
                <a:cs typeface="Calibri Light" panose="020F0302020204030204" pitchFamily="34" charset="0"/>
              </a:rPr>
              <a:t>Control panel</a:t>
            </a:r>
          </a:p>
          <a:p>
            <a:pPr marL="171450" marR="0" lvl="0" indent="-171450" algn="l" defTabSz="914400" rtl="0" eaLnBrk="1" fontAlgn="auto" latinLnBrk="0" hangingPunct="1">
              <a:lnSpc>
                <a:spcPct val="100000"/>
              </a:lnSpc>
              <a:spcBef>
                <a:spcPts val="0"/>
              </a:spcBef>
              <a:spcAft>
                <a:spcPts val="0"/>
              </a:spcAft>
              <a:buClr>
                <a:srgbClr val="FB4D0A"/>
              </a:buClr>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Calibri Light" panose="020F0302020204030204"/>
                <a:ea typeface="Calibri Light" panose="020F0302020204030204" pitchFamily="34" charset="0"/>
                <a:cs typeface="Calibri Light" panose="020F0302020204030204" pitchFamily="34" charset="0"/>
              </a:rPr>
              <a:t>Relevant detailed playbook</a:t>
            </a:r>
          </a:p>
        </p:txBody>
      </p:sp>
      <p:sp>
        <p:nvSpPr>
          <p:cNvPr id="25" name="Arrow: Pentagon 24">
            <a:extLst>
              <a:ext uri="{FF2B5EF4-FFF2-40B4-BE49-F238E27FC236}">
                <a16:creationId xmlns:a16="http://schemas.microsoft.com/office/drawing/2014/main" id="{B857B437-64D9-4945-AAF0-B63D04BE1282}"/>
              </a:ext>
            </a:extLst>
          </p:cNvPr>
          <p:cNvSpPr/>
          <p:nvPr/>
        </p:nvSpPr>
        <p:spPr bwMode="auto">
          <a:xfrm>
            <a:off x="10199074" y="2009195"/>
            <a:ext cx="1453602" cy="365760"/>
          </a:xfrm>
          <a:prstGeom prst="homePlate">
            <a:avLst/>
          </a:prstGeom>
          <a:solidFill>
            <a:schemeClr val="accent3"/>
          </a:solidFill>
          <a:ln w="9525" cap="flat" cmpd="sng" algn="ctr">
            <a:noFill/>
            <a:prstDash val="solid"/>
            <a:round/>
            <a:headEnd type="none" w="med" len="med"/>
            <a:tailEnd type="none" w="med" len="med"/>
          </a:ln>
          <a:effectLst/>
        </p:spPr>
        <p:txBody>
          <a:bodyPr rot="0" spcFirstLastPara="0" vertOverflow="overflow" horzOverflow="overflow" vert="horz" wrap="square" lIns="182880" tIns="0" rIns="720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Calibri Light" panose="020F0302020204030204"/>
                <a:ea typeface="Calibri Light" panose="020F0302020204030204" pitchFamily="34" charset="0"/>
                <a:cs typeface="Calibri Light" panose="020F0302020204030204" pitchFamily="34" charset="0"/>
              </a:rPr>
              <a:t>BAU &amp; Benefits Realisation &amp; CI</a:t>
            </a:r>
          </a:p>
        </p:txBody>
      </p:sp>
      <p:sp>
        <p:nvSpPr>
          <p:cNvPr id="26" name="Rectangle 25">
            <a:extLst>
              <a:ext uri="{FF2B5EF4-FFF2-40B4-BE49-F238E27FC236}">
                <a16:creationId xmlns:a16="http://schemas.microsoft.com/office/drawing/2014/main" id="{32ADE9EA-9DF6-5435-38A1-F0F99970FF05}"/>
              </a:ext>
            </a:extLst>
          </p:cNvPr>
          <p:cNvSpPr/>
          <p:nvPr/>
        </p:nvSpPr>
        <p:spPr bwMode="auto">
          <a:xfrm>
            <a:off x="10199074" y="2432707"/>
            <a:ext cx="1440000" cy="2141997"/>
          </a:xfrm>
          <a:prstGeom prst="rect">
            <a:avLst/>
          </a:prstGeom>
          <a:noFill/>
          <a:ln w="9525" cap="flat" cmpd="sng" algn="ctr">
            <a:solidFill>
              <a:schemeClr val="bg2">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tx2">
                    <a:lumMod val="20000"/>
                    <a:lumOff val="80000"/>
                  </a:schemeClr>
                </a:solidFill>
              </a14:hiddenFill>
            </a:ext>
          </a:extLst>
        </p:spPr>
        <p:txBody>
          <a:bodyPr rot="0" spcFirstLastPara="0" vertOverflow="overflow" horzOverflow="overflow" vert="horz" wrap="square" lIns="36000" tIns="91440" rIns="36000" bIns="0" numCol="1" spcCol="0" rtlCol="0" fromWordArt="0" anchor="t" anchorCtr="0" forceAA="0" compatLnSpc="1">
            <a:prstTxWarp prst="textNoShape">
              <a:avLst/>
            </a:prstTxWarp>
            <a:noAutofit/>
          </a:bodyPr>
          <a:lstStyle/>
          <a:p>
            <a:pPr marL="171450" marR="0" lvl="0" indent="-171450" algn="l" defTabSz="914400" rtl="0" eaLnBrk="1" fontAlgn="auto" latinLnBrk="0" hangingPunct="1">
              <a:lnSpc>
                <a:spcPct val="100000"/>
              </a:lnSpc>
              <a:spcBef>
                <a:spcPts val="300"/>
              </a:spcBef>
              <a:spcAft>
                <a:spcPts val="0"/>
              </a:spcAft>
              <a:buClr>
                <a:srgbClr val="FB4D0A"/>
              </a:buClr>
              <a:buSzTx/>
              <a:buFont typeface="Arial" panose="020B0604020202020204" pitchFamily="34" charset="0"/>
              <a:buChar char="•"/>
              <a:tabLst/>
              <a:defRPr/>
            </a:pPr>
            <a:r>
              <a:rPr kumimoji="0" lang="en-US" sz="900" b="1" i="0" u="none" strike="noStrike" kern="1200" cap="none" spc="0" normalizeH="0" baseline="0" noProof="0">
                <a:ln>
                  <a:noFill/>
                </a:ln>
                <a:solidFill>
                  <a:srgbClr val="000000">
                    <a:lumMod val="100000"/>
                  </a:srgbClr>
                </a:solidFill>
                <a:effectLst/>
                <a:uLnTx/>
                <a:uFillTx/>
                <a:latin typeface="Calibri Light" panose="020F0302020204030204"/>
                <a:ea typeface="Calibri Light" panose="020F0302020204030204" pitchFamily="34" charset="0"/>
                <a:cs typeface="Calibri Light" panose="020F0302020204030204" pitchFamily="34" charset="0"/>
              </a:rPr>
              <a:t>Maintain</a:t>
            </a:r>
            <a:r>
              <a:rPr kumimoji="0" lang="en-US" sz="900" b="0" i="0" u="none" strike="noStrike" kern="1200" cap="none" spc="0" normalizeH="0" baseline="0" noProof="0">
                <a:ln>
                  <a:noFill/>
                </a:ln>
                <a:solidFill>
                  <a:srgbClr val="000000">
                    <a:lumMod val="100000"/>
                  </a:srgbClr>
                </a:solidFill>
                <a:effectLst/>
                <a:uLnTx/>
                <a:uFillTx/>
                <a:latin typeface="Calibri Light" panose="020F0302020204030204"/>
                <a:ea typeface="Calibri Light" panose="020F0302020204030204" pitchFamily="34" charset="0"/>
                <a:cs typeface="Calibri Light" panose="020F0302020204030204" pitchFamily="34" charset="0"/>
              </a:rPr>
              <a:t> the solution and handle change requests</a:t>
            </a:r>
          </a:p>
          <a:p>
            <a:pPr marL="171450" marR="0" lvl="0" indent="-171450" algn="l" defTabSz="914400" rtl="0" eaLnBrk="1" fontAlgn="auto" latinLnBrk="0" hangingPunct="1">
              <a:lnSpc>
                <a:spcPct val="100000"/>
              </a:lnSpc>
              <a:spcBef>
                <a:spcPts val="300"/>
              </a:spcBef>
              <a:spcAft>
                <a:spcPts val="0"/>
              </a:spcAft>
              <a:buClr>
                <a:srgbClr val="FB4D0A"/>
              </a:buClr>
              <a:buSzTx/>
              <a:buFont typeface="Arial" panose="020B0604020202020204" pitchFamily="34" charset="0"/>
              <a:buChar char="•"/>
              <a:tabLst/>
              <a:defRPr/>
            </a:pPr>
            <a:r>
              <a:rPr kumimoji="0" lang="en-US" sz="900" b="0" i="0" u="none" strike="noStrike" kern="1200" cap="none" spc="0" normalizeH="0" baseline="0" noProof="0">
                <a:ln>
                  <a:noFill/>
                </a:ln>
                <a:solidFill>
                  <a:srgbClr val="000000">
                    <a:lumMod val="100000"/>
                  </a:srgbClr>
                </a:solidFill>
                <a:effectLst/>
                <a:uLnTx/>
                <a:uFillTx/>
                <a:latin typeface="Calibri Light" panose="020F0302020204030204"/>
                <a:ea typeface="Calibri Light" panose="020F0302020204030204" pitchFamily="34" charset="0"/>
                <a:cs typeface="Calibri Light" panose="020F0302020204030204" pitchFamily="34" charset="0"/>
              </a:rPr>
              <a:t>Track benefits, support change and improve</a:t>
            </a:r>
          </a:p>
          <a:p>
            <a:pPr marL="171450" marR="0" lvl="0" indent="-171450" algn="l" defTabSz="914400" rtl="0" eaLnBrk="1" fontAlgn="auto" latinLnBrk="0" hangingPunct="1">
              <a:lnSpc>
                <a:spcPct val="100000"/>
              </a:lnSpc>
              <a:spcBef>
                <a:spcPts val="300"/>
              </a:spcBef>
              <a:spcAft>
                <a:spcPts val="0"/>
              </a:spcAft>
              <a:buClr>
                <a:srgbClr val="FB4D0A"/>
              </a:buClr>
              <a:buSzTx/>
              <a:buFont typeface="Arial" panose="020B0604020202020204" pitchFamily="34" charset="0"/>
              <a:buChar char="•"/>
              <a:tabLst/>
              <a:defRPr/>
            </a:pPr>
            <a:endParaRPr kumimoji="0" lang="en-GB" sz="900" b="0" i="0" u="none" strike="noStrike" kern="1200" cap="none" spc="0" normalizeH="0" baseline="0" noProof="0">
              <a:ln>
                <a:noFill/>
              </a:ln>
              <a:solidFill>
                <a:srgbClr val="000000">
                  <a:lumMod val="100000"/>
                </a:srgbClr>
              </a:solidFill>
              <a:effectLst/>
              <a:uLnTx/>
              <a:uFillTx/>
              <a:latin typeface="Calibri Light" panose="020F0302020204030204"/>
              <a:ea typeface="Calibri Light" panose="020F0302020204030204" pitchFamily="34" charset="0"/>
              <a:cs typeface="Calibri Light" panose="020F0302020204030204" pitchFamily="34" charset="0"/>
            </a:endParaRPr>
          </a:p>
        </p:txBody>
      </p:sp>
      <p:sp>
        <p:nvSpPr>
          <p:cNvPr id="27" name="Rectangle 26">
            <a:extLst>
              <a:ext uri="{FF2B5EF4-FFF2-40B4-BE49-F238E27FC236}">
                <a16:creationId xmlns:a16="http://schemas.microsoft.com/office/drawing/2014/main" id="{76654863-F1C4-E2FB-BC37-2313B1445231}"/>
              </a:ext>
            </a:extLst>
          </p:cNvPr>
          <p:cNvSpPr/>
          <p:nvPr/>
        </p:nvSpPr>
        <p:spPr bwMode="auto">
          <a:xfrm>
            <a:off x="10199073" y="4633546"/>
            <a:ext cx="1440000" cy="827455"/>
          </a:xfrm>
          <a:prstGeom prst="rect">
            <a:avLst/>
          </a:prstGeom>
          <a:solidFill>
            <a:schemeClr val="bg2">
              <a:lumMod val="85000"/>
            </a:schemeClr>
          </a:solidFill>
          <a:ln w="9525" cap="flat" cmpd="sng" algn="ctr">
            <a:solidFill>
              <a:schemeClr val="bg2">
                <a:lumMod val="85000"/>
              </a:schemeClr>
            </a:solidFill>
            <a:prstDash val="solid"/>
            <a:round/>
            <a:headEnd type="none" w="med" len="med"/>
            <a:tailEnd type="none" w="med" len="med"/>
          </a:ln>
          <a:effectLst/>
        </p:spPr>
        <p:txBody>
          <a:bodyPr rot="0" spcFirstLastPara="0" vertOverflow="overflow" horzOverflow="overflow" vert="horz" wrap="square" lIns="36000" tIns="73152" rIns="36000" bIns="0" numCol="1" spcCol="0" rtlCol="0" fromWordArt="0" anchor="t"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
                <a:srgbClr val="FB4D0A"/>
              </a:buClr>
              <a:buSzTx/>
              <a:buFont typeface="Arial" panose="020B0604020202020204" pitchFamily="34" charset="0"/>
              <a:buChar char="•"/>
              <a:tabLst/>
              <a:defRPr/>
            </a:pPr>
            <a:r>
              <a:rPr kumimoji="0" lang="en-GB" sz="900" b="0" i="0" u="none" strike="noStrike" kern="1200" cap="none" spc="0" normalizeH="0" baseline="0" noProof="0">
                <a:ln>
                  <a:noFill/>
                </a:ln>
                <a:solidFill>
                  <a:srgbClr val="000000"/>
                </a:solidFill>
                <a:effectLst/>
                <a:uLnTx/>
                <a:uFillTx/>
                <a:latin typeface="Calibri Light" panose="020F0302020204030204"/>
                <a:ea typeface="Calibri Light" panose="020F0302020204030204" pitchFamily="34" charset="0"/>
                <a:cs typeface="Calibri Light" panose="020F0302020204030204" pitchFamily="34" charset="0"/>
              </a:rPr>
              <a:t>Incident Management and Reporting</a:t>
            </a:r>
          </a:p>
          <a:p>
            <a:pPr marL="171450" marR="0" lvl="0" indent="-171450" algn="l" defTabSz="914400" rtl="0" eaLnBrk="1" fontAlgn="auto" latinLnBrk="0" hangingPunct="1">
              <a:lnSpc>
                <a:spcPct val="100000"/>
              </a:lnSpc>
              <a:spcBef>
                <a:spcPts val="0"/>
              </a:spcBef>
              <a:spcAft>
                <a:spcPts val="0"/>
              </a:spcAft>
              <a:buClr>
                <a:srgbClr val="FB4D0A"/>
              </a:buClr>
              <a:buSzTx/>
              <a:buFont typeface="Arial" panose="020B0604020202020204" pitchFamily="34" charset="0"/>
              <a:buChar char="•"/>
              <a:tabLst/>
              <a:defRPr/>
            </a:pPr>
            <a:r>
              <a:rPr kumimoji="0" lang="en-GB" sz="900" b="0" i="0" u="none" strike="noStrike" kern="1200" cap="none" spc="0" normalizeH="0" baseline="0" noProof="0">
                <a:ln>
                  <a:noFill/>
                </a:ln>
                <a:solidFill>
                  <a:srgbClr val="000000"/>
                </a:solidFill>
                <a:effectLst/>
                <a:uLnTx/>
                <a:uFillTx/>
                <a:latin typeface="Calibri Light" panose="020F0302020204030204"/>
                <a:ea typeface="Calibri Light" panose="020F0302020204030204" pitchFamily="34" charset="0"/>
                <a:cs typeface="Calibri Light" panose="020F0302020204030204" pitchFamily="34" charset="0"/>
              </a:rPr>
              <a:t>Benefit realization and monitoring </a:t>
            </a:r>
          </a:p>
          <a:p>
            <a:pPr marL="171450" marR="0" lvl="0" indent="-171450" algn="l" defTabSz="914400" rtl="0" eaLnBrk="1" fontAlgn="auto" latinLnBrk="0" hangingPunct="1">
              <a:lnSpc>
                <a:spcPct val="100000"/>
              </a:lnSpc>
              <a:spcBef>
                <a:spcPts val="0"/>
              </a:spcBef>
              <a:spcAft>
                <a:spcPts val="0"/>
              </a:spcAft>
              <a:buClr>
                <a:srgbClr val="FB4D0A"/>
              </a:buClr>
              <a:buSzTx/>
              <a:buFont typeface="Arial" panose="020B0604020202020204" pitchFamily="34" charset="0"/>
              <a:buChar char="•"/>
              <a:tabLst/>
              <a:defRPr/>
            </a:pPr>
            <a:r>
              <a:rPr kumimoji="0" lang="en-GB" sz="900" b="0" i="0" u="none" strike="noStrike" kern="1200" cap="none" spc="0" normalizeH="0" baseline="0" noProof="0">
                <a:ln>
                  <a:noFill/>
                </a:ln>
                <a:solidFill>
                  <a:srgbClr val="000000"/>
                </a:solidFill>
                <a:effectLst/>
                <a:uLnTx/>
                <a:uFillTx/>
                <a:latin typeface="Calibri Light" panose="020F0302020204030204"/>
                <a:ea typeface="Calibri Light" panose="020F0302020204030204" pitchFamily="34" charset="0"/>
                <a:cs typeface="Calibri Light" panose="020F0302020204030204" pitchFamily="34" charset="0"/>
              </a:rPr>
              <a:t>Control panel</a:t>
            </a:r>
          </a:p>
        </p:txBody>
      </p:sp>
      <p:sp>
        <p:nvSpPr>
          <p:cNvPr id="28" name="Flowchart: Connector 27">
            <a:extLst>
              <a:ext uri="{FF2B5EF4-FFF2-40B4-BE49-F238E27FC236}">
                <a16:creationId xmlns:a16="http://schemas.microsoft.com/office/drawing/2014/main" id="{84677214-F7BF-AC9C-0577-276E8C3D689D}"/>
              </a:ext>
            </a:extLst>
          </p:cNvPr>
          <p:cNvSpPr>
            <a:spLocks/>
          </p:cNvSpPr>
          <p:nvPr/>
        </p:nvSpPr>
        <p:spPr bwMode="auto">
          <a:xfrm>
            <a:off x="1438397" y="1931541"/>
            <a:ext cx="216000" cy="216000"/>
          </a:xfrm>
          <a:prstGeom prst="flowChartConnector">
            <a:avLst/>
          </a:prstGeom>
          <a:solidFill>
            <a:schemeClr val="tx2"/>
          </a:solidFill>
          <a:ln w="19050" cap="flat" cmpd="sng" algn="ctr">
            <a:solidFill>
              <a:schemeClr val="bg1"/>
            </a:solid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a:ln>
                  <a:noFill/>
                </a:ln>
                <a:solidFill>
                  <a:srgbClr val="FFFFFF"/>
                </a:solidFill>
                <a:effectLst/>
                <a:uLnTx/>
                <a:uFillTx/>
                <a:latin typeface="Calibri Light" panose="020F0302020204030204"/>
                <a:ea typeface="Calibri Light" panose="020F0302020204030204" pitchFamily="34" charset="0"/>
                <a:cs typeface="Calibri Light" panose="020F0302020204030204" pitchFamily="34" charset="0"/>
              </a:rPr>
              <a:t>1</a:t>
            </a:r>
          </a:p>
        </p:txBody>
      </p:sp>
      <p:sp>
        <p:nvSpPr>
          <p:cNvPr id="29" name="Flowchart: Connector 28">
            <a:extLst>
              <a:ext uri="{FF2B5EF4-FFF2-40B4-BE49-F238E27FC236}">
                <a16:creationId xmlns:a16="http://schemas.microsoft.com/office/drawing/2014/main" id="{74004C2F-319F-44B5-9888-EDC66B2781AB}"/>
              </a:ext>
            </a:extLst>
          </p:cNvPr>
          <p:cNvSpPr>
            <a:spLocks/>
          </p:cNvSpPr>
          <p:nvPr/>
        </p:nvSpPr>
        <p:spPr bwMode="auto">
          <a:xfrm>
            <a:off x="2944075" y="1931541"/>
            <a:ext cx="216000" cy="216000"/>
          </a:xfrm>
          <a:prstGeom prst="flowChartConnector">
            <a:avLst/>
          </a:prstGeom>
          <a:solidFill>
            <a:schemeClr val="tx2"/>
          </a:solidFill>
          <a:ln w="19050" cap="flat" cmpd="sng" algn="ctr">
            <a:solidFill>
              <a:schemeClr val="bg1"/>
            </a:solid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a:ln>
                  <a:noFill/>
                </a:ln>
                <a:solidFill>
                  <a:srgbClr val="FFFFFF"/>
                </a:solidFill>
                <a:effectLst/>
                <a:uLnTx/>
                <a:uFillTx/>
                <a:latin typeface="Calibri Light" panose="020F0302020204030204"/>
                <a:ea typeface="Calibri Light" panose="020F0302020204030204" pitchFamily="34" charset="0"/>
                <a:cs typeface="Calibri Light" panose="020F0302020204030204" pitchFamily="34" charset="0"/>
              </a:rPr>
              <a:t>2</a:t>
            </a:r>
          </a:p>
        </p:txBody>
      </p:sp>
      <p:sp>
        <p:nvSpPr>
          <p:cNvPr id="30" name="Flowchart: Connector 29">
            <a:extLst>
              <a:ext uri="{FF2B5EF4-FFF2-40B4-BE49-F238E27FC236}">
                <a16:creationId xmlns:a16="http://schemas.microsoft.com/office/drawing/2014/main" id="{E8551C4E-311C-F3B5-17E2-EB221E2CFE10}"/>
              </a:ext>
            </a:extLst>
          </p:cNvPr>
          <p:cNvSpPr>
            <a:spLocks/>
          </p:cNvSpPr>
          <p:nvPr/>
        </p:nvSpPr>
        <p:spPr bwMode="auto">
          <a:xfrm>
            <a:off x="4564054" y="1931541"/>
            <a:ext cx="216000" cy="216000"/>
          </a:xfrm>
          <a:prstGeom prst="flowChartConnector">
            <a:avLst/>
          </a:prstGeom>
          <a:solidFill>
            <a:schemeClr val="tx2"/>
          </a:solidFill>
          <a:ln w="19050" cap="flat" cmpd="sng" algn="ctr">
            <a:solidFill>
              <a:schemeClr val="bg1"/>
            </a:solid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a:ln>
                  <a:noFill/>
                </a:ln>
                <a:solidFill>
                  <a:srgbClr val="FFFFFF"/>
                </a:solidFill>
                <a:effectLst/>
                <a:uLnTx/>
                <a:uFillTx/>
                <a:latin typeface="Calibri Light" panose="020F0302020204030204"/>
                <a:ea typeface="Calibri Light" panose="020F0302020204030204" pitchFamily="34" charset="0"/>
                <a:cs typeface="Calibri Light" panose="020F0302020204030204" pitchFamily="34" charset="0"/>
              </a:rPr>
              <a:t>3</a:t>
            </a:r>
          </a:p>
        </p:txBody>
      </p:sp>
      <p:sp>
        <p:nvSpPr>
          <p:cNvPr id="31" name="Flowchart: Connector 30">
            <a:extLst>
              <a:ext uri="{FF2B5EF4-FFF2-40B4-BE49-F238E27FC236}">
                <a16:creationId xmlns:a16="http://schemas.microsoft.com/office/drawing/2014/main" id="{7F60EA82-DAB4-4456-DF15-7E122C1F070A}"/>
              </a:ext>
            </a:extLst>
          </p:cNvPr>
          <p:cNvSpPr>
            <a:spLocks/>
          </p:cNvSpPr>
          <p:nvPr/>
        </p:nvSpPr>
        <p:spPr bwMode="auto">
          <a:xfrm>
            <a:off x="7121622" y="1935849"/>
            <a:ext cx="216000" cy="216000"/>
          </a:xfrm>
          <a:prstGeom prst="flowChartConnector">
            <a:avLst/>
          </a:prstGeom>
          <a:solidFill>
            <a:schemeClr val="tx2"/>
          </a:solidFill>
          <a:ln w="19050" cap="flat" cmpd="sng" algn="ctr">
            <a:solidFill>
              <a:schemeClr val="bg1"/>
            </a:solid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a:ln>
                  <a:noFill/>
                </a:ln>
                <a:solidFill>
                  <a:srgbClr val="FFFFFF"/>
                </a:solidFill>
                <a:effectLst/>
                <a:uLnTx/>
                <a:uFillTx/>
                <a:latin typeface="Calibri Light" panose="020F0302020204030204"/>
                <a:ea typeface="Calibri Light" panose="020F0302020204030204" pitchFamily="34" charset="0"/>
                <a:cs typeface="Calibri Light" panose="020F0302020204030204" pitchFamily="34" charset="0"/>
              </a:rPr>
              <a:t>4</a:t>
            </a:r>
          </a:p>
        </p:txBody>
      </p:sp>
      <p:sp>
        <p:nvSpPr>
          <p:cNvPr id="32" name="Flowchart: Connector 31">
            <a:extLst>
              <a:ext uri="{FF2B5EF4-FFF2-40B4-BE49-F238E27FC236}">
                <a16:creationId xmlns:a16="http://schemas.microsoft.com/office/drawing/2014/main" id="{63802FDB-0188-AFC8-2C06-57F0D10D96F1}"/>
              </a:ext>
            </a:extLst>
          </p:cNvPr>
          <p:cNvSpPr>
            <a:spLocks/>
          </p:cNvSpPr>
          <p:nvPr/>
        </p:nvSpPr>
        <p:spPr bwMode="auto">
          <a:xfrm>
            <a:off x="8607853" y="1920901"/>
            <a:ext cx="216000" cy="216000"/>
          </a:xfrm>
          <a:prstGeom prst="flowChartConnector">
            <a:avLst/>
          </a:prstGeom>
          <a:solidFill>
            <a:schemeClr val="tx2"/>
          </a:solidFill>
          <a:ln w="19050" cap="flat" cmpd="sng" algn="ctr">
            <a:solidFill>
              <a:schemeClr val="bg1"/>
            </a:solid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a:ln>
                  <a:noFill/>
                </a:ln>
                <a:solidFill>
                  <a:srgbClr val="FFFFFF"/>
                </a:solidFill>
                <a:effectLst/>
                <a:uLnTx/>
                <a:uFillTx/>
                <a:latin typeface="Calibri Light" panose="020F0302020204030204"/>
                <a:ea typeface="Calibri Light" panose="020F0302020204030204" pitchFamily="34" charset="0"/>
                <a:cs typeface="Calibri Light" panose="020F0302020204030204" pitchFamily="34" charset="0"/>
              </a:rPr>
              <a:t>5</a:t>
            </a:r>
          </a:p>
        </p:txBody>
      </p:sp>
      <p:sp>
        <p:nvSpPr>
          <p:cNvPr id="33" name="Flowchart: Connector 32">
            <a:extLst>
              <a:ext uri="{FF2B5EF4-FFF2-40B4-BE49-F238E27FC236}">
                <a16:creationId xmlns:a16="http://schemas.microsoft.com/office/drawing/2014/main" id="{607796A9-0B2C-3875-845A-5E5C1D6C7FFF}"/>
              </a:ext>
            </a:extLst>
          </p:cNvPr>
          <p:cNvSpPr>
            <a:spLocks/>
          </p:cNvSpPr>
          <p:nvPr/>
        </p:nvSpPr>
        <p:spPr bwMode="auto">
          <a:xfrm>
            <a:off x="10117199" y="1920901"/>
            <a:ext cx="216000" cy="216000"/>
          </a:xfrm>
          <a:prstGeom prst="flowChartConnector">
            <a:avLst/>
          </a:prstGeom>
          <a:solidFill>
            <a:schemeClr val="tx2"/>
          </a:solidFill>
          <a:ln w="19050" cap="flat" cmpd="sng" algn="ctr">
            <a:solidFill>
              <a:schemeClr val="bg1"/>
            </a:solid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a:ln>
                  <a:noFill/>
                </a:ln>
                <a:solidFill>
                  <a:srgbClr val="FFFFFF"/>
                </a:solidFill>
                <a:effectLst/>
                <a:uLnTx/>
                <a:uFillTx/>
                <a:latin typeface="Calibri Light" panose="020F0302020204030204"/>
                <a:ea typeface="Calibri Light" panose="020F0302020204030204" pitchFamily="34" charset="0"/>
                <a:cs typeface="Calibri Light" panose="020F0302020204030204" pitchFamily="34" charset="0"/>
              </a:rPr>
              <a:t>6</a:t>
            </a:r>
          </a:p>
        </p:txBody>
      </p:sp>
      <p:sp>
        <p:nvSpPr>
          <p:cNvPr id="34" name="Rectangle 33">
            <a:extLst>
              <a:ext uri="{FF2B5EF4-FFF2-40B4-BE49-F238E27FC236}">
                <a16:creationId xmlns:a16="http://schemas.microsoft.com/office/drawing/2014/main" id="{6C9BD1F8-7E54-073F-5EC4-235FEA64E935}"/>
              </a:ext>
            </a:extLst>
          </p:cNvPr>
          <p:cNvSpPr/>
          <p:nvPr/>
        </p:nvSpPr>
        <p:spPr bwMode="auto">
          <a:xfrm>
            <a:off x="539326" y="5508509"/>
            <a:ext cx="864000" cy="922834"/>
          </a:xfrm>
          <a:prstGeom prst="rect">
            <a:avLst/>
          </a:prstGeom>
          <a:solidFill>
            <a:schemeClr val="accent4"/>
          </a:solidFill>
          <a:ln w="9525" cap="flat" cmpd="sng" algn="ctr">
            <a:noFill/>
            <a:prstDash val="solid"/>
            <a:round/>
            <a:headEnd type="none" w="med" len="med"/>
            <a:tailEnd type="none" w="med" len="med"/>
          </a:ln>
          <a:effectLst/>
        </p:spPr>
        <p:txBody>
          <a:bodyPr rot="0" spcFirstLastPara="0" vertOverflow="overflow" horzOverflow="overflow" vert="horz" wrap="square" lIns="36000" tIns="0" rIns="36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rgbClr val="FFFFFF"/>
                </a:solidFill>
                <a:effectLst/>
                <a:uLnTx/>
                <a:uFillTx/>
                <a:latin typeface="Calibri Light" panose="020F0302020204030204"/>
                <a:ea typeface="Calibri Light" panose="020F0302020204030204" pitchFamily="34" charset="0"/>
                <a:cs typeface="Calibri Light" panose="020F0302020204030204" pitchFamily="34" charset="0"/>
              </a:rPr>
              <a:t>Stage Gates (Approvals)</a:t>
            </a:r>
          </a:p>
        </p:txBody>
      </p:sp>
      <p:sp>
        <p:nvSpPr>
          <p:cNvPr id="35" name="Rectangle 34">
            <a:extLst>
              <a:ext uri="{FF2B5EF4-FFF2-40B4-BE49-F238E27FC236}">
                <a16:creationId xmlns:a16="http://schemas.microsoft.com/office/drawing/2014/main" id="{0ECBC8CE-C008-1CC2-BBBB-43651DC3848B}"/>
              </a:ext>
            </a:extLst>
          </p:cNvPr>
          <p:cNvSpPr/>
          <p:nvPr/>
        </p:nvSpPr>
        <p:spPr bwMode="auto">
          <a:xfrm>
            <a:off x="4066529" y="5925783"/>
            <a:ext cx="1070346" cy="550582"/>
          </a:xfrm>
          <a:prstGeom prst="rect">
            <a:avLst/>
          </a:prstGeom>
          <a:noFill/>
          <a:ln w="9525" cap="flat" cmpd="sng" algn="ctr">
            <a:solidFill>
              <a:schemeClr val="bg2">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tx2">
                    <a:lumMod val="20000"/>
                    <a:lumOff val="80000"/>
                  </a:schemeClr>
                </a:solidFill>
              </a14:hiddenFill>
            </a:ex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lumMod val="100000"/>
                  </a:srgbClr>
                </a:solidFill>
                <a:effectLst/>
                <a:uLnTx/>
                <a:uFillTx/>
                <a:latin typeface="Calibri Light" panose="020F0302020204030204"/>
                <a:ea typeface="Calibri Light" panose="020F0302020204030204" pitchFamily="34" charset="0"/>
                <a:cs typeface="Calibri Light" panose="020F0302020204030204" pitchFamily="34" charset="0"/>
              </a:rPr>
              <a:t>Business Design Authority (BDA) </a:t>
            </a:r>
            <a:r>
              <a:rPr kumimoji="0" lang="en-US" sz="800" b="0" i="1" u="none" strike="noStrike" kern="1200" cap="none" spc="0" normalizeH="0" baseline="0" noProof="0">
                <a:ln>
                  <a:noFill/>
                </a:ln>
                <a:solidFill>
                  <a:srgbClr val="000000">
                    <a:lumMod val="100000"/>
                  </a:srgbClr>
                </a:solidFill>
                <a:effectLst/>
                <a:uLnTx/>
                <a:uFillTx/>
                <a:latin typeface="Calibri Light" panose="020F0302020204030204"/>
                <a:ea typeface="Calibri Light" panose="020F0302020204030204" pitchFamily="34" charset="0"/>
                <a:cs typeface="Calibri Light" panose="020F0302020204030204" pitchFamily="34" charset="0"/>
              </a:rPr>
              <a:t>for indicative approval</a:t>
            </a:r>
            <a:r>
              <a:rPr kumimoji="0" lang="en-US" sz="800" b="1" i="0" u="none" strike="noStrike" kern="1200" cap="none" spc="0" normalizeH="0" baseline="0" noProof="0">
                <a:ln>
                  <a:noFill/>
                </a:ln>
                <a:solidFill>
                  <a:srgbClr val="000000">
                    <a:lumMod val="100000"/>
                  </a:srgbClr>
                </a:solidFill>
                <a:effectLst/>
                <a:uLnTx/>
                <a:uFillTx/>
                <a:latin typeface="Calibri Light" panose="020F0302020204030204"/>
                <a:ea typeface="Calibri Light" panose="020F0302020204030204" pitchFamily="34" charset="0"/>
                <a:cs typeface="Calibri Light" panose="020F0302020204030204" pitchFamily="34" charset="0"/>
              </a:rPr>
              <a:t> </a:t>
            </a:r>
            <a:endParaRPr kumimoji="0" lang="en-GB" sz="800" b="0" i="0" u="none" strike="noStrike" kern="1200" cap="none" spc="0" normalizeH="0" baseline="30000" noProof="0">
              <a:ln>
                <a:noFill/>
              </a:ln>
              <a:solidFill>
                <a:srgbClr val="000000">
                  <a:lumMod val="100000"/>
                </a:srgbClr>
              </a:solidFill>
              <a:effectLst/>
              <a:uLnTx/>
              <a:uFillTx/>
              <a:latin typeface="Calibri Light" panose="020F0302020204030204"/>
              <a:ea typeface="Calibri Light" panose="020F0302020204030204" pitchFamily="34" charset="0"/>
              <a:cs typeface="Calibri Light" panose="020F0302020204030204" pitchFamily="34" charset="0"/>
            </a:endParaRPr>
          </a:p>
        </p:txBody>
      </p:sp>
      <p:sp>
        <p:nvSpPr>
          <p:cNvPr id="36" name="Isosceles Triangle 35">
            <a:extLst>
              <a:ext uri="{FF2B5EF4-FFF2-40B4-BE49-F238E27FC236}">
                <a16:creationId xmlns:a16="http://schemas.microsoft.com/office/drawing/2014/main" id="{BB918D75-3F8B-4DEB-B338-0346895DBAD1}"/>
              </a:ext>
            </a:extLst>
          </p:cNvPr>
          <p:cNvSpPr/>
          <p:nvPr/>
        </p:nvSpPr>
        <p:spPr bwMode="auto">
          <a:xfrm>
            <a:off x="4525676" y="5505959"/>
            <a:ext cx="209202" cy="179647"/>
          </a:xfrm>
          <a:prstGeom prst="triangle">
            <a:avLst/>
          </a:prstGeom>
          <a:solidFill>
            <a:srgbClr val="FB4D0A"/>
          </a:solidFill>
          <a:ln>
            <a:solidFill>
              <a:srgbClr val="FB4D0A"/>
            </a:solidFill>
          </a:ln>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FFFFFF"/>
              </a:solidFill>
              <a:effectLst/>
              <a:uLnTx/>
              <a:uFillTx/>
              <a:latin typeface="Calibri Light" panose="020F0302020204030204"/>
              <a:ea typeface="Calibri Light" panose="020F0302020204030204" pitchFamily="34" charset="0"/>
              <a:cs typeface="Calibri Light" panose="020F0302020204030204" pitchFamily="34" charset="0"/>
            </a:endParaRPr>
          </a:p>
        </p:txBody>
      </p:sp>
      <p:sp>
        <p:nvSpPr>
          <p:cNvPr id="37" name="Flowchart: Connector 36">
            <a:extLst>
              <a:ext uri="{FF2B5EF4-FFF2-40B4-BE49-F238E27FC236}">
                <a16:creationId xmlns:a16="http://schemas.microsoft.com/office/drawing/2014/main" id="{C7238F23-70BE-0FB7-0842-0CF0AA8E99DB}"/>
              </a:ext>
            </a:extLst>
          </p:cNvPr>
          <p:cNvSpPr>
            <a:spLocks/>
          </p:cNvSpPr>
          <p:nvPr/>
        </p:nvSpPr>
        <p:spPr bwMode="auto">
          <a:xfrm>
            <a:off x="4540277" y="5719060"/>
            <a:ext cx="180000" cy="179647"/>
          </a:xfrm>
          <a:prstGeom prst="flowChartConnector">
            <a:avLst/>
          </a:prstGeom>
          <a:solidFill>
            <a:srgbClr val="FB4D0A"/>
          </a:solidFill>
          <a:ln w="19050" cap="flat" cmpd="sng" algn="ctr">
            <a:solidFill>
              <a:srgbClr val="FB4D0A"/>
            </a:solid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a:ln>
                  <a:noFill/>
                </a:ln>
                <a:solidFill>
                  <a:srgbClr val="FFFFFF"/>
                </a:solidFill>
                <a:effectLst/>
                <a:uLnTx/>
                <a:uFillTx/>
                <a:latin typeface="Calibri Light" panose="020F0302020204030204"/>
                <a:ea typeface="Calibri Light" panose="020F0302020204030204" pitchFamily="34" charset="0"/>
                <a:cs typeface="Calibri Light" panose="020F0302020204030204" pitchFamily="34" charset="0"/>
              </a:rPr>
              <a:t>A</a:t>
            </a:r>
          </a:p>
        </p:txBody>
      </p:sp>
      <p:grpSp>
        <p:nvGrpSpPr>
          <p:cNvPr id="38" name="Group 37">
            <a:extLst>
              <a:ext uri="{FF2B5EF4-FFF2-40B4-BE49-F238E27FC236}">
                <a16:creationId xmlns:a16="http://schemas.microsoft.com/office/drawing/2014/main" id="{16DB84A3-0E61-9FEB-535D-B999C425CB3C}"/>
              </a:ext>
            </a:extLst>
          </p:cNvPr>
          <p:cNvGrpSpPr/>
          <p:nvPr/>
        </p:nvGrpSpPr>
        <p:grpSpPr>
          <a:xfrm>
            <a:off x="6528645" y="2528626"/>
            <a:ext cx="561987" cy="2727736"/>
            <a:chOff x="6125340" y="2095890"/>
            <a:chExt cx="740292" cy="2621794"/>
          </a:xfrm>
        </p:grpSpPr>
        <p:sp>
          <p:nvSpPr>
            <p:cNvPr id="39" name="Arrow: Pentagon 38">
              <a:extLst>
                <a:ext uri="{FF2B5EF4-FFF2-40B4-BE49-F238E27FC236}">
                  <a16:creationId xmlns:a16="http://schemas.microsoft.com/office/drawing/2014/main" id="{A490011D-D083-7B89-75CA-0549EFCCC6FE}"/>
                </a:ext>
              </a:extLst>
            </p:cNvPr>
            <p:cNvSpPr/>
            <p:nvPr/>
          </p:nvSpPr>
          <p:spPr bwMode="auto">
            <a:xfrm>
              <a:off x="6144390" y="2095890"/>
              <a:ext cx="721242" cy="2621794"/>
            </a:xfrm>
            <a:prstGeom prst="homePlate">
              <a:avLst/>
            </a:prstGeom>
            <a:solidFill>
              <a:schemeClr val="bg1">
                <a:lumMod val="75000"/>
              </a:schemeClr>
            </a:solidFill>
            <a:ln>
              <a:noFill/>
            </a:ln>
            <a:effectLst/>
          </p:spPr>
          <p:txBody>
            <a:bodyPr rot="0" spcFirstLastPara="0" vertOverflow="overflow" horzOverflow="overflow" vert="vert270" wrap="square" lIns="182880" tIns="0" rIns="18288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FFFFFF"/>
                </a:solidFill>
                <a:effectLst/>
                <a:uLnTx/>
                <a:uFillTx/>
                <a:latin typeface="Calibri Light" panose="020F0302020204030204"/>
                <a:ea typeface="Calibri Light" panose="020F0302020204030204" pitchFamily="34" charset="0"/>
                <a:cs typeface="Calibri Light" panose="020F0302020204030204" pitchFamily="34" charset="0"/>
              </a:endParaRPr>
            </a:p>
          </p:txBody>
        </p:sp>
        <p:sp>
          <p:nvSpPr>
            <p:cNvPr id="40" name="Rectangle 39">
              <a:extLst>
                <a:ext uri="{FF2B5EF4-FFF2-40B4-BE49-F238E27FC236}">
                  <a16:creationId xmlns:a16="http://schemas.microsoft.com/office/drawing/2014/main" id="{58045E66-EA74-17D7-A20B-E57B9830C646}"/>
                </a:ext>
              </a:extLst>
            </p:cNvPr>
            <p:cNvSpPr/>
            <p:nvPr/>
          </p:nvSpPr>
          <p:spPr bwMode="auto">
            <a:xfrm>
              <a:off x="6125340" y="3136900"/>
              <a:ext cx="733689" cy="412166"/>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a:ln>
                    <a:noFill/>
                  </a:ln>
                  <a:solidFill>
                    <a:srgbClr val="000000"/>
                  </a:solidFill>
                  <a:effectLst/>
                  <a:uLnTx/>
                  <a:uFillTx/>
                  <a:latin typeface="Calibri Light" panose="020F0302020204030204"/>
                  <a:ea typeface="Calibri Light" panose="020F0302020204030204" pitchFamily="34" charset="0"/>
                  <a:cs typeface="Calibri Light" panose="020F0302020204030204" pitchFamily="34" charset="0"/>
                </a:rPr>
                <a:t>Build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a:ln>
                    <a:noFill/>
                  </a:ln>
                  <a:solidFill>
                    <a:srgbClr val="000000"/>
                  </a:solidFill>
                  <a:effectLst/>
                  <a:uLnTx/>
                  <a:uFillTx/>
                  <a:latin typeface="Calibri Light" panose="020F0302020204030204"/>
                  <a:ea typeface="Calibri Light" panose="020F0302020204030204" pitchFamily="34" charset="0"/>
                  <a:cs typeface="Calibri Light" panose="020F0302020204030204" pitchFamily="34" charset="0"/>
                </a:rPr>
                <a:t>Team mobilised</a:t>
              </a:r>
            </a:p>
          </p:txBody>
        </p:sp>
      </p:grpSp>
      <p:sp>
        <p:nvSpPr>
          <p:cNvPr id="41" name="Rectangle 40">
            <a:extLst>
              <a:ext uri="{FF2B5EF4-FFF2-40B4-BE49-F238E27FC236}">
                <a16:creationId xmlns:a16="http://schemas.microsoft.com/office/drawing/2014/main" id="{9F72377E-7223-CE64-9D0E-998307D43589}"/>
              </a:ext>
            </a:extLst>
          </p:cNvPr>
          <p:cNvSpPr/>
          <p:nvPr/>
        </p:nvSpPr>
        <p:spPr bwMode="auto">
          <a:xfrm>
            <a:off x="5874914" y="5925783"/>
            <a:ext cx="1070346" cy="550582"/>
          </a:xfrm>
          <a:prstGeom prst="rect">
            <a:avLst/>
          </a:prstGeom>
          <a:noFill/>
          <a:ln w="9525" cap="flat" cmpd="sng" algn="ctr">
            <a:solidFill>
              <a:schemeClr val="bg2">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tx2">
                    <a:lumMod val="20000"/>
                    <a:lumOff val="80000"/>
                  </a:schemeClr>
                </a:solidFill>
              </a14:hiddenFill>
            </a:ex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srgbClr val="000000">
                    <a:lumMod val="100000"/>
                  </a:srgbClr>
                </a:solidFill>
                <a:effectLst/>
                <a:uLnTx/>
                <a:uFillTx/>
                <a:latin typeface="Calibri Light" panose="020F0302020204030204"/>
                <a:ea typeface="Calibri Light" panose="020F0302020204030204" pitchFamily="34" charset="0"/>
                <a:cs typeface="Calibri Light" panose="020F0302020204030204" pitchFamily="34" charset="0"/>
              </a:rPr>
              <a:t>BDA </a:t>
            </a:r>
            <a:r>
              <a:rPr kumimoji="0" lang="en-GB" sz="800" b="0" i="1" u="none" strike="noStrike" kern="1200" cap="none" spc="0" normalizeH="0" baseline="0" noProof="0">
                <a:ln>
                  <a:noFill/>
                </a:ln>
                <a:solidFill>
                  <a:srgbClr val="000000">
                    <a:lumMod val="100000"/>
                  </a:srgbClr>
                </a:solidFill>
                <a:effectLst/>
                <a:uLnTx/>
                <a:uFillTx/>
                <a:latin typeface="Calibri Light" panose="020F0302020204030204"/>
                <a:ea typeface="Calibri Light" panose="020F0302020204030204" pitchFamily="34" charset="0"/>
                <a:cs typeface="Calibri Light" panose="020F0302020204030204" pitchFamily="34" charset="0"/>
              </a:rPr>
              <a:t>for sign off to deploy </a:t>
            </a:r>
            <a:r>
              <a:rPr kumimoji="0" lang="en-GB" sz="800" b="1" i="0" u="none" strike="noStrike" kern="1200" cap="none" spc="0" normalizeH="0" baseline="0" noProof="0">
                <a:ln>
                  <a:noFill/>
                </a:ln>
                <a:solidFill>
                  <a:srgbClr val="000000">
                    <a:lumMod val="100000"/>
                  </a:srgbClr>
                </a:solidFill>
                <a:effectLst/>
                <a:uLnTx/>
                <a:uFillTx/>
                <a:latin typeface="Calibri Light" panose="020F0302020204030204"/>
                <a:ea typeface="Calibri Light" panose="020F0302020204030204" pitchFamily="34" charset="0"/>
                <a:cs typeface="Calibri Light" panose="020F0302020204030204" pitchFamily="34" charset="0"/>
              </a:rPr>
              <a:t>&amp; Technical Design Authority </a:t>
            </a:r>
            <a:r>
              <a:rPr kumimoji="0" lang="en-GB" sz="800" b="0" i="1" u="none" strike="noStrike" kern="1200" cap="none" spc="0" normalizeH="0" baseline="0" noProof="0">
                <a:ln>
                  <a:noFill/>
                </a:ln>
                <a:solidFill>
                  <a:srgbClr val="000000">
                    <a:lumMod val="100000"/>
                  </a:srgbClr>
                </a:solidFill>
                <a:effectLst/>
                <a:uLnTx/>
                <a:uFillTx/>
                <a:latin typeface="Calibri Light" panose="020F0302020204030204"/>
                <a:ea typeface="Calibri Light" panose="020F0302020204030204" pitchFamily="34" charset="0"/>
                <a:cs typeface="Calibri Light" panose="020F0302020204030204" pitchFamily="34" charset="0"/>
              </a:rPr>
              <a:t>(for Tech initiatives)</a:t>
            </a:r>
            <a:endParaRPr kumimoji="0" lang="en-GB" sz="800" b="0" i="1" u="none" strike="noStrike" kern="1200" cap="none" spc="0" normalizeH="0" baseline="30000" noProof="0">
              <a:ln>
                <a:noFill/>
              </a:ln>
              <a:solidFill>
                <a:srgbClr val="000000">
                  <a:lumMod val="100000"/>
                </a:srgbClr>
              </a:solidFill>
              <a:effectLst/>
              <a:uLnTx/>
              <a:uFillTx/>
              <a:latin typeface="Calibri Light" panose="020F0302020204030204"/>
              <a:ea typeface="Calibri Light" panose="020F0302020204030204" pitchFamily="34" charset="0"/>
              <a:cs typeface="Calibri Light" panose="020F0302020204030204" pitchFamily="34" charset="0"/>
            </a:endParaRPr>
          </a:p>
        </p:txBody>
      </p:sp>
      <p:sp>
        <p:nvSpPr>
          <p:cNvPr id="42" name="Isosceles Triangle 41">
            <a:extLst>
              <a:ext uri="{FF2B5EF4-FFF2-40B4-BE49-F238E27FC236}">
                <a16:creationId xmlns:a16="http://schemas.microsoft.com/office/drawing/2014/main" id="{50E70AF9-C018-C3DC-155C-4EA639DD8D0D}"/>
              </a:ext>
            </a:extLst>
          </p:cNvPr>
          <p:cNvSpPr/>
          <p:nvPr/>
        </p:nvSpPr>
        <p:spPr bwMode="auto">
          <a:xfrm>
            <a:off x="6305486" y="5505959"/>
            <a:ext cx="209202" cy="179647"/>
          </a:xfrm>
          <a:prstGeom prst="triangle">
            <a:avLst/>
          </a:prstGeom>
          <a:solidFill>
            <a:srgbClr val="FB4D0A"/>
          </a:solidFill>
          <a:ln>
            <a:solidFill>
              <a:srgbClr val="FB4D0A"/>
            </a:solidFill>
          </a:ln>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FFFFFF"/>
              </a:solidFill>
              <a:effectLst/>
              <a:uLnTx/>
              <a:uFillTx/>
              <a:latin typeface="Calibri Light" panose="020F0302020204030204"/>
              <a:ea typeface="Calibri Light" panose="020F0302020204030204" pitchFamily="34" charset="0"/>
              <a:cs typeface="Calibri Light" panose="020F0302020204030204" pitchFamily="34" charset="0"/>
            </a:endParaRPr>
          </a:p>
        </p:txBody>
      </p:sp>
      <p:sp>
        <p:nvSpPr>
          <p:cNvPr id="43" name="Flowchart: Connector 42">
            <a:extLst>
              <a:ext uri="{FF2B5EF4-FFF2-40B4-BE49-F238E27FC236}">
                <a16:creationId xmlns:a16="http://schemas.microsoft.com/office/drawing/2014/main" id="{6B414DA4-2DA1-4C54-4332-720ADAF553F5}"/>
              </a:ext>
            </a:extLst>
          </p:cNvPr>
          <p:cNvSpPr>
            <a:spLocks/>
          </p:cNvSpPr>
          <p:nvPr/>
        </p:nvSpPr>
        <p:spPr bwMode="auto">
          <a:xfrm>
            <a:off x="6320087" y="5719060"/>
            <a:ext cx="180000" cy="179647"/>
          </a:xfrm>
          <a:prstGeom prst="flowChartConnector">
            <a:avLst/>
          </a:prstGeom>
          <a:solidFill>
            <a:srgbClr val="FB4D0A"/>
          </a:solidFill>
          <a:ln w="19050" cap="flat" cmpd="sng" algn="ctr">
            <a:solidFill>
              <a:srgbClr val="FB4D0A"/>
            </a:solid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a:ln>
                  <a:noFill/>
                </a:ln>
                <a:solidFill>
                  <a:srgbClr val="FFFFFF"/>
                </a:solidFill>
                <a:effectLst/>
                <a:uLnTx/>
                <a:uFillTx/>
                <a:latin typeface="Calibri Light" panose="020F0302020204030204"/>
                <a:ea typeface="Calibri Light" panose="020F0302020204030204" pitchFamily="34" charset="0"/>
                <a:cs typeface="Calibri Light" panose="020F0302020204030204" pitchFamily="34" charset="0"/>
              </a:rPr>
              <a:t>B</a:t>
            </a:r>
          </a:p>
        </p:txBody>
      </p:sp>
      <p:sp>
        <p:nvSpPr>
          <p:cNvPr id="44" name="Rectangle 43">
            <a:extLst>
              <a:ext uri="{FF2B5EF4-FFF2-40B4-BE49-F238E27FC236}">
                <a16:creationId xmlns:a16="http://schemas.microsoft.com/office/drawing/2014/main" id="{8C0A17FC-0D89-5E35-8180-7363C213CFA1}"/>
              </a:ext>
            </a:extLst>
          </p:cNvPr>
          <p:cNvSpPr/>
          <p:nvPr/>
        </p:nvSpPr>
        <p:spPr bwMode="auto">
          <a:xfrm>
            <a:off x="8139343" y="5925783"/>
            <a:ext cx="1070346" cy="550582"/>
          </a:xfrm>
          <a:prstGeom prst="rect">
            <a:avLst/>
          </a:prstGeom>
          <a:noFill/>
          <a:ln w="9525" cap="flat" cmpd="sng" algn="ctr">
            <a:solidFill>
              <a:schemeClr val="bg2">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tx2">
                    <a:lumMod val="20000"/>
                    <a:lumOff val="80000"/>
                  </a:schemeClr>
                </a:solidFill>
              </a14:hiddenFill>
            </a:ex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lumMod val="100000"/>
                  </a:srgbClr>
                </a:solidFill>
                <a:effectLst/>
                <a:uLnTx/>
                <a:uFillTx/>
                <a:latin typeface="Calibri Light" panose="020F0302020204030204"/>
                <a:ea typeface="Calibri Light" panose="020F0302020204030204" pitchFamily="34" charset="0"/>
                <a:cs typeface="Calibri Light" panose="020F0302020204030204" pitchFamily="34" charset="0"/>
              </a:rPr>
              <a:t>BDA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a:ln>
                  <a:noFill/>
                </a:ln>
                <a:solidFill>
                  <a:srgbClr val="000000">
                    <a:lumMod val="100000"/>
                  </a:srgbClr>
                </a:solidFill>
                <a:effectLst/>
                <a:uLnTx/>
                <a:uFillTx/>
                <a:latin typeface="Calibri Light" panose="020F0302020204030204"/>
                <a:ea typeface="Calibri Light" panose="020F0302020204030204" pitchFamily="34" charset="0"/>
                <a:cs typeface="Calibri Light" panose="020F0302020204030204" pitchFamily="34" charset="0"/>
              </a:rPr>
              <a:t>for final sign off to implement</a:t>
            </a:r>
          </a:p>
        </p:txBody>
      </p:sp>
      <p:sp>
        <p:nvSpPr>
          <p:cNvPr id="45" name="Isosceles Triangle 44">
            <a:extLst>
              <a:ext uri="{FF2B5EF4-FFF2-40B4-BE49-F238E27FC236}">
                <a16:creationId xmlns:a16="http://schemas.microsoft.com/office/drawing/2014/main" id="{B336DA94-7F29-8F8E-1CE7-7AB67435994E}"/>
              </a:ext>
            </a:extLst>
          </p:cNvPr>
          <p:cNvSpPr/>
          <p:nvPr/>
        </p:nvSpPr>
        <p:spPr bwMode="auto">
          <a:xfrm>
            <a:off x="8569915" y="5505959"/>
            <a:ext cx="209202" cy="179647"/>
          </a:xfrm>
          <a:prstGeom prst="triangle">
            <a:avLst/>
          </a:prstGeom>
          <a:solidFill>
            <a:srgbClr val="FB4D0A"/>
          </a:solidFill>
          <a:ln>
            <a:solidFill>
              <a:srgbClr val="FB4D0A"/>
            </a:solidFill>
          </a:ln>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FFFFFF"/>
              </a:solidFill>
              <a:effectLst/>
              <a:uLnTx/>
              <a:uFillTx/>
              <a:latin typeface="Calibri Light" panose="020F0302020204030204"/>
              <a:ea typeface="Calibri Light" panose="020F0302020204030204" pitchFamily="34" charset="0"/>
              <a:cs typeface="Calibri Light" panose="020F0302020204030204" pitchFamily="34" charset="0"/>
            </a:endParaRPr>
          </a:p>
        </p:txBody>
      </p:sp>
      <p:sp>
        <p:nvSpPr>
          <p:cNvPr id="46" name="Flowchart: Connector 45">
            <a:extLst>
              <a:ext uri="{FF2B5EF4-FFF2-40B4-BE49-F238E27FC236}">
                <a16:creationId xmlns:a16="http://schemas.microsoft.com/office/drawing/2014/main" id="{17F57F56-33A2-F673-595E-17468840CE17}"/>
              </a:ext>
            </a:extLst>
          </p:cNvPr>
          <p:cNvSpPr>
            <a:spLocks/>
          </p:cNvSpPr>
          <p:nvPr/>
        </p:nvSpPr>
        <p:spPr bwMode="auto">
          <a:xfrm>
            <a:off x="8584516" y="5719060"/>
            <a:ext cx="180000" cy="179647"/>
          </a:xfrm>
          <a:prstGeom prst="flowChartConnector">
            <a:avLst/>
          </a:prstGeom>
          <a:solidFill>
            <a:srgbClr val="FB4D0A"/>
          </a:solidFill>
          <a:ln w="19050" cap="flat" cmpd="sng" algn="ctr">
            <a:solidFill>
              <a:srgbClr val="FB4D0A"/>
            </a:solid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a:ln>
                  <a:noFill/>
                </a:ln>
                <a:solidFill>
                  <a:srgbClr val="FFFFFF"/>
                </a:solidFill>
                <a:effectLst/>
                <a:uLnTx/>
                <a:uFillTx/>
                <a:latin typeface="Calibri Light" panose="020F0302020204030204"/>
                <a:ea typeface="Calibri Light" panose="020F0302020204030204" pitchFamily="34" charset="0"/>
                <a:cs typeface="Calibri Light" panose="020F0302020204030204" pitchFamily="34" charset="0"/>
              </a:rPr>
              <a:t>C</a:t>
            </a:r>
          </a:p>
        </p:txBody>
      </p:sp>
      <p:sp>
        <p:nvSpPr>
          <p:cNvPr id="47" name="Arrow: Left-Right 46">
            <a:extLst>
              <a:ext uri="{FF2B5EF4-FFF2-40B4-BE49-F238E27FC236}">
                <a16:creationId xmlns:a16="http://schemas.microsoft.com/office/drawing/2014/main" id="{BCA25C6D-C32B-5FEA-D9E6-9DFF44EC5CA2}"/>
              </a:ext>
            </a:extLst>
          </p:cNvPr>
          <p:cNvSpPr/>
          <p:nvPr/>
        </p:nvSpPr>
        <p:spPr bwMode="auto">
          <a:xfrm>
            <a:off x="1501886" y="1587905"/>
            <a:ext cx="10317220" cy="300749"/>
          </a:xfrm>
          <a:prstGeom prst="leftRightArrow">
            <a:avLst>
              <a:gd name="adj1" fmla="val 75685"/>
              <a:gd name="adj2" fmla="val 50000"/>
            </a:avLst>
          </a:prstGeom>
          <a:solidFill>
            <a:schemeClr val="accent1">
              <a:lumMod val="60000"/>
              <a:lumOff val="40000"/>
            </a:schemeClr>
          </a:solidFill>
          <a:ln>
            <a:noFill/>
          </a:ln>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Calibri Light" panose="020F0302020204030204"/>
                <a:ea typeface="Calibri Light" panose="020F0302020204030204" pitchFamily="34" charset="0"/>
                <a:cs typeface="Calibri Light" panose="020F0302020204030204" pitchFamily="34" charset="0"/>
              </a:rPr>
              <a:t>Agile Design &amp; Development Sprints</a:t>
            </a:r>
          </a:p>
        </p:txBody>
      </p:sp>
      <p:sp>
        <p:nvSpPr>
          <p:cNvPr id="4" name="Text Placeholder 2">
            <a:extLst>
              <a:ext uri="{FF2B5EF4-FFF2-40B4-BE49-F238E27FC236}">
                <a16:creationId xmlns:a16="http://schemas.microsoft.com/office/drawing/2014/main" id="{2804DC1B-F905-2DB2-06EC-21725335F582}"/>
              </a:ext>
            </a:extLst>
          </p:cNvPr>
          <p:cNvSpPr txBox="1">
            <a:spLocks/>
          </p:cNvSpPr>
          <p:nvPr/>
        </p:nvSpPr>
        <p:spPr>
          <a:xfrm>
            <a:off x="457200" y="54360"/>
            <a:ext cx="8308975" cy="227798"/>
          </a:xfrm>
          <a:prstGeom prst="rect">
            <a:avLst/>
          </a:prstGeom>
        </p:spPr>
        <p:txBody>
          <a:bodyPr vert="horz" lIns="0" tIns="0" rIns="0" bIns="0" rtlCol="0">
            <a:noAutofit/>
          </a:bodyPr>
          <a:lstStyle>
            <a:lvl1pPr indent="0" defTabSz="914400">
              <a:lnSpc>
                <a:spcPct val="90000"/>
              </a:lnSpc>
              <a:spcBef>
                <a:spcPts val="1000"/>
              </a:spcBef>
              <a:buClr>
                <a:schemeClr val="tx2"/>
              </a:buClr>
              <a:buFontTx/>
              <a:buNone/>
              <a:defRPr sz="1600" b="1">
                <a:solidFill>
                  <a:schemeClr val="accent3"/>
                </a:solidFill>
              </a:defRPr>
            </a:lvl1pPr>
            <a:lvl2pPr marL="290513" indent="0" defTabSz="914400">
              <a:lnSpc>
                <a:spcPct val="90000"/>
              </a:lnSpc>
              <a:spcBef>
                <a:spcPts val="500"/>
              </a:spcBef>
              <a:buFontTx/>
              <a:buNone/>
              <a:tabLst/>
              <a:defRPr>
                <a:solidFill>
                  <a:schemeClr val="accent3"/>
                </a:solidFill>
              </a:defRPr>
            </a:lvl2pPr>
            <a:lvl3pPr marL="582613" indent="0" defTabSz="914400">
              <a:lnSpc>
                <a:spcPct val="90000"/>
              </a:lnSpc>
              <a:spcBef>
                <a:spcPts val="500"/>
              </a:spcBef>
              <a:buFontTx/>
              <a:buNone/>
              <a:tabLst/>
              <a:defRPr>
                <a:solidFill>
                  <a:schemeClr val="accent3"/>
                </a:solidFill>
              </a:defRPr>
            </a:lvl3pPr>
            <a:lvl4pPr marL="855663" indent="0" defTabSz="914400">
              <a:lnSpc>
                <a:spcPct val="90000"/>
              </a:lnSpc>
              <a:spcBef>
                <a:spcPts val="500"/>
              </a:spcBef>
              <a:buFontTx/>
              <a:buNone/>
              <a:tabLst/>
              <a:defRPr>
                <a:solidFill>
                  <a:schemeClr val="accent3"/>
                </a:solidFill>
              </a:defRPr>
            </a:lvl4pPr>
            <a:lvl5pPr marL="1100138" indent="0" defTabSz="914400">
              <a:lnSpc>
                <a:spcPct val="90000"/>
              </a:lnSpc>
              <a:spcBef>
                <a:spcPts val="500"/>
              </a:spcBef>
              <a:buFontTx/>
              <a:buNone/>
              <a:tabLst/>
              <a:defRPr>
                <a:solidFill>
                  <a:schemeClr val="accent3"/>
                </a:solidFill>
              </a:defRP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a:latin typeface="+mj-lt"/>
              </a:rPr>
              <a:t>Consulting &amp; Implementation</a:t>
            </a:r>
          </a:p>
        </p:txBody>
      </p:sp>
    </p:spTree>
    <p:extLst>
      <p:ext uri="{BB962C8B-B14F-4D97-AF65-F5344CB8AC3E}">
        <p14:creationId xmlns:p14="http://schemas.microsoft.com/office/powerpoint/2010/main" val="423964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03932A-7A60-9BC8-E06B-44FD23D892B1}"/>
              </a:ext>
            </a:extLst>
          </p:cNvPr>
          <p:cNvSpPr txBox="1"/>
          <p:nvPr/>
        </p:nvSpPr>
        <p:spPr>
          <a:xfrm>
            <a:off x="6483825" y="2540183"/>
            <a:ext cx="1559016" cy="877318"/>
          </a:xfrm>
          <a:prstGeom prst="rect">
            <a:avLst/>
          </a:prstGeom>
          <a:noFill/>
          <a:ln>
            <a:noFill/>
          </a:ln>
        </p:spPr>
        <p:txBody>
          <a:bodyPr wrap="square" lIns="0" tIns="45720" rIns="0" bIns="0" rtlCol="0" anchor="t">
            <a:normAutofit/>
          </a:bodyPr>
          <a:lstStyle/>
          <a:p>
            <a:pPr marL="0" marR="0" lvl="0" indent="-3657600" algn="ctr" defTabSz="914400" rtl="0" eaLnBrk="1" fontAlgn="auto" latinLnBrk="0" hangingPunct="1">
              <a:lnSpc>
                <a:spcPct val="100000"/>
              </a:lnSpc>
              <a:spcBef>
                <a:spcPts val="0"/>
              </a:spcBef>
              <a:spcAft>
                <a:spcPts val="600"/>
              </a:spcAft>
              <a:buClrTx/>
              <a:buSzTx/>
              <a:buFontTx/>
              <a:buNone/>
              <a:tabLst/>
              <a:defRPr/>
            </a:pPr>
            <a:r>
              <a:rPr kumimoji="0" lang="en-GB" sz="1000" b="1" i="0" u="none" strike="noStrike" kern="1200" cap="none" spc="0" normalizeH="0" baseline="0" noProof="0">
                <a:ln>
                  <a:noFill/>
                </a:ln>
                <a:solidFill>
                  <a:srgbClr val="000000"/>
                </a:solidFill>
                <a:effectLst/>
                <a:uLnTx/>
                <a:uFillTx/>
                <a:latin typeface="Calibri Light" panose="020F0302020204030204"/>
                <a:ea typeface="Roboto" panose="02000000000000000000" pitchFamily="2" charset="0"/>
                <a:cs typeface="Times New Roman" panose="02020603050405020304" pitchFamily="18" charset="0"/>
              </a:rPr>
              <a:t>Reference Pack &amp; Other Relevant Playbooks</a:t>
            </a:r>
          </a:p>
        </p:txBody>
      </p:sp>
      <p:sp>
        <p:nvSpPr>
          <p:cNvPr id="4" name="TextBox 3">
            <a:extLst>
              <a:ext uri="{FF2B5EF4-FFF2-40B4-BE49-F238E27FC236}">
                <a16:creationId xmlns:a16="http://schemas.microsoft.com/office/drawing/2014/main" id="{74442575-5D8B-D46E-E7DD-769FDDAABBD2}"/>
              </a:ext>
            </a:extLst>
          </p:cNvPr>
          <p:cNvSpPr txBox="1"/>
          <p:nvPr/>
        </p:nvSpPr>
        <p:spPr>
          <a:xfrm>
            <a:off x="9793946" y="2540183"/>
            <a:ext cx="1551527" cy="882360"/>
          </a:xfrm>
          <a:prstGeom prst="rect">
            <a:avLst/>
          </a:prstGeom>
          <a:noFill/>
          <a:ln>
            <a:noFill/>
          </a:ln>
        </p:spPr>
        <p:txBody>
          <a:bodyPr wrap="square" lIns="0" tIns="45720" rIns="0" bIns="0" rtlCol="0" anchor="t">
            <a:normAutofit/>
          </a:bodyPr>
          <a:lstStyle/>
          <a:p>
            <a:pPr marL="0" marR="0" lvl="0" indent="-365760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Calibri Light" panose="020F0302020204030204"/>
                <a:ea typeface="Roboto" panose="02000000000000000000" pitchFamily="2" charset="0"/>
                <a:cs typeface="Times New Roman" panose="02020603050405020304" pitchFamily="18" charset="0"/>
              </a:rPr>
              <a:t>Benefits Tracking</a:t>
            </a:r>
          </a:p>
          <a:p>
            <a:pPr marL="0" marR="0" lvl="0" indent="-3657600" algn="ctr" defTabSz="914400" rtl="0" eaLnBrk="1" fontAlgn="auto" latinLnBrk="0" hangingPunct="1">
              <a:lnSpc>
                <a:spcPct val="100000"/>
              </a:lnSpc>
              <a:spcBef>
                <a:spcPts val="300"/>
              </a:spcBef>
              <a:spcAft>
                <a:spcPts val="0"/>
              </a:spcAft>
              <a:buClrTx/>
              <a:buSzTx/>
              <a:buFontTx/>
              <a:buNone/>
              <a:tabLst/>
              <a:defRPr/>
            </a:pPr>
            <a:r>
              <a:rPr kumimoji="0" lang="en-GB" sz="800" b="1" i="1" u="none" strike="noStrike" kern="1200" cap="none" spc="0" normalizeH="0" baseline="0" noProof="0">
                <a:ln>
                  <a:noFill/>
                </a:ln>
                <a:solidFill>
                  <a:srgbClr val="000000"/>
                </a:solidFill>
                <a:effectLst/>
                <a:uLnTx/>
                <a:uFillTx/>
                <a:latin typeface="Calibri Light" panose="020F0302020204030204"/>
                <a:ea typeface="Roboto" panose="02000000000000000000" pitchFamily="2" charset="0"/>
                <a:cs typeface="Times New Roman" panose="02020603050405020304" pitchFamily="18" charset="0"/>
              </a:rPr>
              <a:t>(incl. incident mgmt., benefits monitoring &amp; CI)</a:t>
            </a:r>
          </a:p>
          <a:p>
            <a:pPr marL="0" marR="0" lvl="0" indent="-3657600" algn="ctr" defTabSz="914400" rtl="0" eaLnBrk="1" fontAlgn="auto" latinLnBrk="0" hangingPunct="1">
              <a:lnSpc>
                <a:spcPct val="100000"/>
              </a:lnSpc>
              <a:spcBef>
                <a:spcPts val="0"/>
              </a:spcBef>
              <a:spcAft>
                <a:spcPts val="600"/>
              </a:spcAft>
              <a:buClrTx/>
              <a:buSzTx/>
              <a:buFontTx/>
              <a:buNone/>
              <a:tabLst/>
              <a:defRPr/>
            </a:pPr>
            <a:endParaRPr kumimoji="0" lang="en-GB" sz="1050" b="1" i="0" u="none" strike="noStrike" kern="1200" cap="none" spc="0" normalizeH="0" baseline="0" noProof="0">
              <a:ln>
                <a:noFill/>
              </a:ln>
              <a:solidFill>
                <a:srgbClr val="000000"/>
              </a:solidFill>
              <a:effectLst/>
              <a:uLnTx/>
              <a:uFillTx/>
              <a:latin typeface="Calibri Light" panose="020F0302020204030204"/>
              <a:ea typeface="Roboto" panose="02000000000000000000" pitchFamily="2" charset="0"/>
              <a:cs typeface="Times New Roman" panose="02020603050405020304" pitchFamily="18" charset="0"/>
            </a:endParaRPr>
          </a:p>
        </p:txBody>
      </p:sp>
      <p:sp>
        <p:nvSpPr>
          <p:cNvPr id="49" name="TextBox 48">
            <a:extLst>
              <a:ext uri="{FF2B5EF4-FFF2-40B4-BE49-F238E27FC236}">
                <a16:creationId xmlns:a16="http://schemas.microsoft.com/office/drawing/2014/main" id="{A06DBA7C-BBD5-D891-9F6E-172B583C134F}"/>
              </a:ext>
            </a:extLst>
          </p:cNvPr>
          <p:cNvSpPr txBox="1"/>
          <p:nvPr/>
        </p:nvSpPr>
        <p:spPr>
          <a:xfrm>
            <a:off x="1538936" y="2540183"/>
            <a:ext cx="1539004" cy="876343"/>
          </a:xfrm>
          <a:prstGeom prst="rect">
            <a:avLst/>
          </a:prstGeom>
          <a:noFill/>
          <a:ln>
            <a:noFill/>
          </a:ln>
        </p:spPr>
        <p:txBody>
          <a:bodyPr wrap="square" lIns="0" tIns="45720" rIns="0" bIns="0" rtlCol="0" anchor="t">
            <a:normAutofit/>
          </a:bodyPr>
          <a:lstStyle/>
          <a:p>
            <a:pPr marL="0" marR="0" lvl="0" indent="-3657600" algn="ctr" defTabSz="914400" rtl="0" eaLnBrk="1" fontAlgn="auto" latinLnBrk="0" hangingPunct="1">
              <a:lnSpc>
                <a:spcPct val="100000"/>
              </a:lnSpc>
              <a:spcBef>
                <a:spcPts val="0"/>
              </a:spcBef>
              <a:spcAft>
                <a:spcPts val="600"/>
              </a:spcAft>
              <a:buClrTx/>
              <a:buSzTx/>
              <a:buFontTx/>
              <a:buNone/>
              <a:tabLst/>
              <a:defRPr/>
            </a:pPr>
            <a:r>
              <a:rPr kumimoji="0" lang="en-GB" sz="1000" b="1" i="0" u="none" strike="noStrike" kern="1200" cap="none" spc="0" normalizeH="0" baseline="0" noProof="0">
                <a:ln>
                  <a:noFill/>
                </a:ln>
                <a:solidFill>
                  <a:srgbClr val="000000"/>
                </a:solidFill>
                <a:effectLst/>
                <a:uLnTx/>
                <a:uFillTx/>
                <a:latin typeface="Calibri Light" panose="020F0302020204030204"/>
                <a:ea typeface="Roboto" panose="02000000000000000000" pitchFamily="2" charset="0"/>
                <a:cs typeface="Times New Roman" panose="02020603050405020304" pitchFamily="18" charset="0"/>
              </a:rPr>
              <a:t>Control Panel</a:t>
            </a:r>
          </a:p>
        </p:txBody>
      </p:sp>
      <p:sp>
        <p:nvSpPr>
          <p:cNvPr id="50" name="TextBox 49">
            <a:extLst>
              <a:ext uri="{FF2B5EF4-FFF2-40B4-BE49-F238E27FC236}">
                <a16:creationId xmlns:a16="http://schemas.microsoft.com/office/drawing/2014/main" id="{175D4CE7-566D-D827-586D-0347BB907C32}"/>
              </a:ext>
            </a:extLst>
          </p:cNvPr>
          <p:cNvSpPr txBox="1"/>
          <p:nvPr/>
        </p:nvSpPr>
        <p:spPr>
          <a:xfrm>
            <a:off x="4833023" y="2540183"/>
            <a:ext cx="1542968" cy="871064"/>
          </a:xfrm>
          <a:prstGeom prst="rect">
            <a:avLst/>
          </a:prstGeom>
          <a:noFill/>
          <a:ln>
            <a:noFill/>
          </a:ln>
        </p:spPr>
        <p:txBody>
          <a:bodyPr wrap="square" lIns="0" tIns="45720" rIns="0" bIns="0" rtlCol="0" anchor="t">
            <a:normAutofit/>
          </a:bodyPr>
          <a:lstStyle/>
          <a:p>
            <a:pPr marL="0" marR="0" lvl="0" indent="-3657600" algn="ctr" defTabSz="914400" rtl="0" eaLnBrk="1" fontAlgn="auto" latinLnBrk="0" hangingPunct="1">
              <a:lnSpc>
                <a:spcPts val="11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Calibri Light" panose="020F0302020204030204"/>
                <a:ea typeface="Roboto" panose="02000000000000000000" pitchFamily="2" charset="0"/>
                <a:cs typeface="Times New Roman" panose="02020603050405020304" pitchFamily="18" charset="0"/>
              </a:rPr>
              <a:t>Detailed Scoping Templates &amp; Deployment Plan</a:t>
            </a:r>
            <a:endParaRPr kumimoji="0" lang="en-GB" sz="700" b="1" i="1" u="none" strike="noStrike" kern="1200" cap="none" spc="0" normalizeH="0" baseline="0" noProof="0">
              <a:ln>
                <a:noFill/>
              </a:ln>
              <a:solidFill>
                <a:srgbClr val="000000"/>
              </a:solidFill>
              <a:effectLst/>
              <a:uLnTx/>
              <a:uFillTx/>
              <a:latin typeface="Calibri Light" panose="020F0302020204030204"/>
              <a:ea typeface="+mn-ea"/>
              <a:cs typeface="Times New Roman" panose="02020603050405020304" pitchFamily="18" charset="0"/>
            </a:endParaRPr>
          </a:p>
        </p:txBody>
      </p:sp>
      <p:sp>
        <p:nvSpPr>
          <p:cNvPr id="51" name="TextBox 50">
            <a:extLst>
              <a:ext uri="{FF2B5EF4-FFF2-40B4-BE49-F238E27FC236}">
                <a16:creationId xmlns:a16="http://schemas.microsoft.com/office/drawing/2014/main" id="{EBFF4A42-A817-8040-728A-5D7F53A17B49}"/>
              </a:ext>
            </a:extLst>
          </p:cNvPr>
          <p:cNvSpPr txBox="1"/>
          <p:nvPr/>
        </p:nvSpPr>
        <p:spPr>
          <a:xfrm>
            <a:off x="8141206" y="2540183"/>
            <a:ext cx="1554480" cy="882360"/>
          </a:xfrm>
          <a:prstGeom prst="rect">
            <a:avLst/>
          </a:prstGeom>
          <a:noFill/>
          <a:ln>
            <a:noFill/>
          </a:ln>
        </p:spPr>
        <p:txBody>
          <a:bodyPr wrap="square" lIns="0" tIns="45720" rIns="0" bIns="91440" rtlCol="0" anchor="t">
            <a:normAutofit lnSpcReduction="10000"/>
          </a:bodyPr>
          <a:lstStyle/>
          <a:p>
            <a:pPr marL="0" marR="0" lvl="0" indent="-3657600" algn="ctr" defTabSz="914400" rtl="0" eaLnBrk="1" fontAlgn="auto" latinLnBrk="0" hangingPunct="1">
              <a:lnSpc>
                <a:spcPct val="100000"/>
              </a:lnSpc>
              <a:spcBef>
                <a:spcPts val="0"/>
              </a:spcBef>
              <a:spcAft>
                <a:spcPts val="600"/>
              </a:spcAft>
              <a:buClrTx/>
              <a:buSzTx/>
              <a:buFontTx/>
              <a:buNone/>
              <a:tabLst/>
              <a:defRPr/>
            </a:pPr>
            <a:r>
              <a:rPr kumimoji="0" lang="en-GB" sz="1000" b="1" i="0" u="none" strike="noStrike" kern="1200" cap="none" spc="0" normalizeH="0" baseline="0" noProof="0">
                <a:ln>
                  <a:noFill/>
                </a:ln>
                <a:solidFill>
                  <a:srgbClr val="000000"/>
                </a:solidFill>
                <a:effectLst/>
                <a:uLnTx/>
                <a:uFillTx/>
                <a:latin typeface="Calibri Light" panose="020F0302020204030204"/>
                <a:ea typeface="Roboto" panose="02000000000000000000" pitchFamily="2" charset="0"/>
                <a:cs typeface="Times New Roman" panose="02020603050405020304" pitchFamily="18" charset="0"/>
              </a:rPr>
              <a:t>Training Plan</a:t>
            </a:r>
          </a:p>
          <a:p>
            <a:pPr marL="0" marR="0" lvl="0" indent="-3657600" algn="ctr" defTabSz="914400" rtl="0" eaLnBrk="1" fontAlgn="auto" latinLnBrk="0" hangingPunct="1">
              <a:lnSpc>
                <a:spcPct val="100000"/>
              </a:lnSpc>
              <a:spcBef>
                <a:spcPts val="0"/>
              </a:spcBef>
              <a:spcAft>
                <a:spcPts val="600"/>
              </a:spcAft>
              <a:buClrTx/>
              <a:buSzTx/>
              <a:buFontTx/>
              <a:buNone/>
              <a:tabLst/>
              <a:defRPr/>
            </a:pPr>
            <a:r>
              <a:rPr kumimoji="0" lang="en-GB" sz="1000" b="1" i="0" u="none" strike="noStrike" kern="1200" cap="none" spc="0" normalizeH="0" baseline="0" noProof="0">
                <a:ln>
                  <a:noFill/>
                </a:ln>
                <a:solidFill>
                  <a:srgbClr val="000000"/>
                </a:solidFill>
                <a:effectLst/>
                <a:uLnTx/>
                <a:uFillTx/>
                <a:latin typeface="Calibri Light" panose="020F0302020204030204"/>
                <a:ea typeface="Roboto" panose="02000000000000000000" pitchFamily="2" charset="0"/>
                <a:cs typeface="Times New Roman" panose="02020603050405020304" pitchFamily="18" charset="0"/>
              </a:rPr>
              <a:t>Change Mgmt. &amp; Communication Plan</a:t>
            </a:r>
          </a:p>
          <a:p>
            <a:pPr marL="0" marR="0" lvl="0" indent="-3657600" algn="ctr" defTabSz="914400" rtl="0" eaLnBrk="1" fontAlgn="auto" latinLnBrk="0" hangingPunct="1">
              <a:lnSpc>
                <a:spcPct val="100000"/>
              </a:lnSpc>
              <a:spcBef>
                <a:spcPts val="0"/>
              </a:spcBef>
              <a:spcAft>
                <a:spcPts val="600"/>
              </a:spcAft>
              <a:buClrTx/>
              <a:buSzTx/>
              <a:buFontTx/>
              <a:buNone/>
              <a:tabLst/>
              <a:defRPr/>
            </a:pPr>
            <a:r>
              <a:rPr kumimoji="0" lang="en-GB" sz="1000" b="1" i="0" u="none" strike="noStrike" kern="1200" cap="none" spc="0" normalizeH="0" baseline="0" noProof="0">
                <a:ln>
                  <a:noFill/>
                </a:ln>
                <a:solidFill>
                  <a:srgbClr val="000000"/>
                </a:solidFill>
                <a:effectLst/>
                <a:uLnTx/>
                <a:uFillTx/>
                <a:latin typeface="Calibri Light" panose="020F0302020204030204"/>
                <a:ea typeface="Roboto" panose="02000000000000000000" pitchFamily="2" charset="0"/>
                <a:cs typeface="Times New Roman" panose="02020603050405020304" pitchFamily="18" charset="0"/>
              </a:rPr>
              <a:t>Readiness Assessment</a:t>
            </a:r>
          </a:p>
        </p:txBody>
      </p:sp>
      <p:sp>
        <p:nvSpPr>
          <p:cNvPr id="52" name="TextBox 51">
            <a:extLst>
              <a:ext uri="{FF2B5EF4-FFF2-40B4-BE49-F238E27FC236}">
                <a16:creationId xmlns:a16="http://schemas.microsoft.com/office/drawing/2014/main" id="{F659844C-9AAC-926E-8626-692E90F11C24}"/>
              </a:ext>
            </a:extLst>
          </p:cNvPr>
          <p:cNvSpPr txBox="1"/>
          <p:nvPr/>
        </p:nvSpPr>
        <p:spPr>
          <a:xfrm>
            <a:off x="3181193" y="2540183"/>
            <a:ext cx="1551527" cy="877318"/>
          </a:xfrm>
          <a:prstGeom prst="rect">
            <a:avLst/>
          </a:prstGeom>
          <a:noFill/>
          <a:ln>
            <a:noFill/>
          </a:ln>
        </p:spPr>
        <p:txBody>
          <a:bodyPr wrap="square" lIns="0" tIns="45720" rIns="0" bIns="0" rtlCol="0" anchor="t">
            <a:normAutofit/>
          </a:bodyPr>
          <a:lstStyle/>
          <a:p>
            <a:pPr marL="0" marR="0" lvl="0" indent="-3657600" algn="ctr" defTabSz="914400" rtl="0" eaLnBrk="1" fontAlgn="auto" latinLnBrk="0" hangingPunct="1">
              <a:lnSpc>
                <a:spcPct val="100000"/>
              </a:lnSpc>
              <a:spcBef>
                <a:spcPts val="0"/>
              </a:spcBef>
              <a:spcAft>
                <a:spcPts val="600"/>
              </a:spcAft>
              <a:buClrTx/>
              <a:buSzTx/>
              <a:buFontTx/>
              <a:buNone/>
              <a:tabLst/>
              <a:defRPr/>
            </a:pPr>
            <a:r>
              <a:rPr kumimoji="0" lang="en-GB" sz="1000" b="1" i="0" u="none" strike="noStrike" kern="1200" cap="none" spc="0" normalizeH="0" baseline="0" noProof="0">
                <a:ln>
                  <a:noFill/>
                </a:ln>
                <a:solidFill>
                  <a:srgbClr val="000000"/>
                </a:solidFill>
                <a:effectLst/>
                <a:uLnTx/>
                <a:uFillTx/>
                <a:latin typeface="Calibri Light" panose="020F0302020204030204"/>
                <a:ea typeface="Roboto" panose="02000000000000000000" pitchFamily="2" charset="0"/>
                <a:cs typeface="Times New Roman" panose="02020603050405020304" pitchFamily="18" charset="0"/>
              </a:rPr>
              <a:t>Rapid Scoping Templates</a:t>
            </a:r>
          </a:p>
        </p:txBody>
      </p:sp>
      <p:sp>
        <p:nvSpPr>
          <p:cNvPr id="53" name="Arrow: Pentagon 52">
            <a:extLst>
              <a:ext uri="{FF2B5EF4-FFF2-40B4-BE49-F238E27FC236}">
                <a16:creationId xmlns:a16="http://schemas.microsoft.com/office/drawing/2014/main" id="{DE2C9F95-7270-0F3B-C444-7C7B2E25CB0D}"/>
              </a:ext>
            </a:extLst>
          </p:cNvPr>
          <p:cNvSpPr/>
          <p:nvPr/>
        </p:nvSpPr>
        <p:spPr bwMode="auto">
          <a:xfrm>
            <a:off x="1523460" y="2114327"/>
            <a:ext cx="1554480" cy="365760"/>
          </a:xfrm>
          <a:prstGeom prst="homePlate">
            <a:avLst/>
          </a:prstGeom>
          <a:solidFill>
            <a:schemeClr val="accent3"/>
          </a:solidFill>
          <a:ln w="9525" cap="flat" cmpd="sng" algn="ctr">
            <a:noFill/>
            <a:prstDash val="solid"/>
            <a:round/>
            <a:headEnd type="none" w="med" len="med"/>
            <a:tailEnd type="none" w="med" len="med"/>
          </a:ln>
          <a:effectLst/>
        </p:spPr>
        <p:txBody>
          <a:bodyPr rot="0" spcFirstLastPara="0" vertOverflow="overflow" horzOverflow="overflow" vert="horz" wrap="square" lIns="182880" tIns="0" rIns="720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Calibri Light" panose="020F0302020204030204"/>
                <a:ea typeface="+mn-ea"/>
                <a:cs typeface="Calibri Light" panose="020F0302020204030204" pitchFamily="34" charset="0"/>
              </a:rPr>
              <a:t>Identification &amp; Intake</a:t>
            </a:r>
          </a:p>
        </p:txBody>
      </p:sp>
      <p:sp>
        <p:nvSpPr>
          <p:cNvPr id="54" name="Arrow: Pentagon 53">
            <a:extLst>
              <a:ext uri="{FF2B5EF4-FFF2-40B4-BE49-F238E27FC236}">
                <a16:creationId xmlns:a16="http://schemas.microsoft.com/office/drawing/2014/main" id="{668D2EF7-3985-9939-31F4-13B4FEA2667A}"/>
              </a:ext>
            </a:extLst>
          </p:cNvPr>
          <p:cNvSpPr/>
          <p:nvPr/>
        </p:nvSpPr>
        <p:spPr bwMode="auto">
          <a:xfrm>
            <a:off x="3178427" y="2114327"/>
            <a:ext cx="1554480" cy="365760"/>
          </a:xfrm>
          <a:prstGeom prst="homePlate">
            <a:avLst/>
          </a:prstGeom>
          <a:solidFill>
            <a:schemeClr val="accent3"/>
          </a:solidFill>
          <a:ln w="9525" cap="flat" cmpd="sng" algn="ctr">
            <a:noFill/>
            <a:prstDash val="solid"/>
            <a:round/>
            <a:headEnd type="none" w="med" len="med"/>
            <a:tailEnd type="none" w="med" len="med"/>
          </a:ln>
          <a:effectLst/>
        </p:spPr>
        <p:txBody>
          <a:bodyPr rot="0" spcFirstLastPara="0" vertOverflow="overflow" horzOverflow="overflow" vert="horz" wrap="square" lIns="182880" tIns="0" rIns="720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Calibri Light" panose="020F0302020204030204"/>
                <a:ea typeface="+mn-ea"/>
                <a:cs typeface="Calibri Light" panose="020F0302020204030204" pitchFamily="34" charset="0"/>
              </a:rPr>
              <a:t>Rapid Scoping</a:t>
            </a:r>
          </a:p>
        </p:txBody>
      </p:sp>
      <p:sp>
        <p:nvSpPr>
          <p:cNvPr id="55" name="Arrow: Pentagon 54">
            <a:extLst>
              <a:ext uri="{FF2B5EF4-FFF2-40B4-BE49-F238E27FC236}">
                <a16:creationId xmlns:a16="http://schemas.microsoft.com/office/drawing/2014/main" id="{D6879D1F-97D5-D47B-FE5C-DBCCC9D4ECE0}"/>
              </a:ext>
            </a:extLst>
          </p:cNvPr>
          <p:cNvSpPr>
            <a:spLocks/>
          </p:cNvSpPr>
          <p:nvPr/>
        </p:nvSpPr>
        <p:spPr bwMode="auto">
          <a:xfrm>
            <a:off x="4833394" y="2114327"/>
            <a:ext cx="1554480" cy="365760"/>
          </a:xfrm>
          <a:prstGeom prst="homePlate">
            <a:avLst/>
          </a:prstGeom>
          <a:solidFill>
            <a:schemeClr val="accent3"/>
          </a:solidFill>
          <a:ln w="9525" cap="flat" cmpd="sng" algn="ctr">
            <a:noFill/>
            <a:prstDash val="solid"/>
            <a:round/>
            <a:headEnd type="none" w="med" len="med"/>
            <a:tailEnd type="none" w="med" len="med"/>
          </a:ln>
          <a:effectLst/>
        </p:spPr>
        <p:txBody>
          <a:bodyPr rot="0" spcFirstLastPara="0" vertOverflow="overflow" horzOverflow="overflow" vert="horz" wrap="square" lIns="182880" tIns="0" rIns="720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Calibri Light" panose="020F0302020204030204"/>
                <a:ea typeface="+mn-ea"/>
                <a:cs typeface="Calibri Light" panose="020F0302020204030204" pitchFamily="34" charset="0"/>
              </a:rPr>
              <a:t>Detailed Scoping &amp; Sequencing</a:t>
            </a:r>
          </a:p>
        </p:txBody>
      </p:sp>
      <p:sp>
        <p:nvSpPr>
          <p:cNvPr id="56" name="Arrow: Pentagon 55">
            <a:extLst>
              <a:ext uri="{FF2B5EF4-FFF2-40B4-BE49-F238E27FC236}">
                <a16:creationId xmlns:a16="http://schemas.microsoft.com/office/drawing/2014/main" id="{D474136A-90ED-BDBA-8DEC-6C9438EDD62E}"/>
              </a:ext>
            </a:extLst>
          </p:cNvPr>
          <p:cNvSpPr/>
          <p:nvPr/>
        </p:nvSpPr>
        <p:spPr bwMode="auto">
          <a:xfrm>
            <a:off x="8143328" y="2114327"/>
            <a:ext cx="1554480" cy="365760"/>
          </a:xfrm>
          <a:prstGeom prst="homePlate">
            <a:avLst/>
          </a:prstGeom>
          <a:solidFill>
            <a:schemeClr val="accent3"/>
          </a:solidFill>
          <a:ln w="9525" cap="flat" cmpd="sng" algn="ctr">
            <a:noFill/>
            <a:prstDash val="solid"/>
            <a:round/>
            <a:headEnd type="none" w="med" len="med"/>
            <a:tailEnd type="none" w="med" len="med"/>
          </a:ln>
          <a:effectLst/>
        </p:spPr>
        <p:txBody>
          <a:bodyPr rot="0" spcFirstLastPara="0" vertOverflow="overflow" horzOverflow="overflow" vert="horz" wrap="square" lIns="182880" tIns="0" rIns="720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Calibri Light" panose="020F0302020204030204"/>
                <a:ea typeface="+mn-ea"/>
                <a:cs typeface="Calibri Light" panose="020F0302020204030204" pitchFamily="34" charset="0"/>
              </a:rPr>
              <a:t>Deployment &amp; Adoption</a:t>
            </a:r>
          </a:p>
        </p:txBody>
      </p:sp>
      <p:sp>
        <p:nvSpPr>
          <p:cNvPr id="57" name="Arrow: Pentagon 56">
            <a:extLst>
              <a:ext uri="{FF2B5EF4-FFF2-40B4-BE49-F238E27FC236}">
                <a16:creationId xmlns:a16="http://schemas.microsoft.com/office/drawing/2014/main" id="{912F8A82-35C4-A5CF-F91C-21A2BB90502C}"/>
              </a:ext>
            </a:extLst>
          </p:cNvPr>
          <p:cNvSpPr/>
          <p:nvPr/>
        </p:nvSpPr>
        <p:spPr bwMode="auto">
          <a:xfrm>
            <a:off x="6488361" y="2114327"/>
            <a:ext cx="1554480" cy="365760"/>
          </a:xfrm>
          <a:prstGeom prst="homePlate">
            <a:avLst/>
          </a:prstGeom>
          <a:solidFill>
            <a:schemeClr val="accent3"/>
          </a:solidFill>
          <a:ln w="9525" cap="flat" cmpd="sng" algn="ctr">
            <a:noFill/>
            <a:prstDash val="solid"/>
            <a:round/>
            <a:headEnd type="none" w="med" len="med"/>
            <a:tailEnd type="none" w="med" len="med"/>
          </a:ln>
          <a:effectLst/>
        </p:spPr>
        <p:txBody>
          <a:bodyPr rot="0" spcFirstLastPara="0" vertOverflow="overflow" horzOverflow="overflow" vert="horz" wrap="square" lIns="182880" tIns="0" rIns="720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Calibri Light" panose="020F0302020204030204"/>
                <a:ea typeface="+mn-ea"/>
                <a:cs typeface="Calibri Light" panose="020F0302020204030204" pitchFamily="34" charset="0"/>
              </a:rPr>
              <a:t>Detailed Design &amp; Development</a:t>
            </a:r>
          </a:p>
        </p:txBody>
      </p:sp>
      <p:sp>
        <p:nvSpPr>
          <p:cNvPr id="58" name="Arrow: Pentagon 57">
            <a:extLst>
              <a:ext uri="{FF2B5EF4-FFF2-40B4-BE49-F238E27FC236}">
                <a16:creationId xmlns:a16="http://schemas.microsoft.com/office/drawing/2014/main" id="{2185806E-9BC1-8331-3556-7A7E05C6C9BD}"/>
              </a:ext>
            </a:extLst>
          </p:cNvPr>
          <p:cNvSpPr/>
          <p:nvPr/>
        </p:nvSpPr>
        <p:spPr bwMode="auto">
          <a:xfrm>
            <a:off x="9798294" y="2114327"/>
            <a:ext cx="1554480" cy="365760"/>
          </a:xfrm>
          <a:prstGeom prst="homePlate">
            <a:avLst/>
          </a:prstGeom>
          <a:solidFill>
            <a:schemeClr val="accent3"/>
          </a:solidFill>
          <a:ln w="9525" cap="flat" cmpd="sng" algn="ctr">
            <a:noFill/>
            <a:prstDash val="solid"/>
            <a:round/>
            <a:headEnd type="none" w="med" len="med"/>
            <a:tailEnd type="none" w="med" len="med"/>
          </a:ln>
          <a:effectLst/>
        </p:spPr>
        <p:txBody>
          <a:bodyPr rot="0" spcFirstLastPara="0" vertOverflow="overflow" horzOverflow="overflow" vert="horz" wrap="square" lIns="182880" tIns="0" rIns="720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Calibri Light" panose="020F0302020204030204"/>
                <a:ea typeface="+mn-ea"/>
                <a:cs typeface="Calibri Light" panose="020F0302020204030204" pitchFamily="34" charset="0"/>
              </a:rPr>
              <a:t>BAU &amp; Benefits realisation, &amp; CI</a:t>
            </a:r>
          </a:p>
        </p:txBody>
      </p:sp>
      <p:sp>
        <p:nvSpPr>
          <p:cNvPr id="59" name="TextBox 58">
            <a:extLst>
              <a:ext uri="{FF2B5EF4-FFF2-40B4-BE49-F238E27FC236}">
                <a16:creationId xmlns:a16="http://schemas.microsoft.com/office/drawing/2014/main" id="{3442325B-B7DA-624F-C2E7-F056A239EA70}"/>
              </a:ext>
            </a:extLst>
          </p:cNvPr>
          <p:cNvSpPr txBox="1"/>
          <p:nvPr/>
        </p:nvSpPr>
        <p:spPr>
          <a:xfrm>
            <a:off x="1537922" y="4246629"/>
            <a:ext cx="9814851" cy="276932"/>
          </a:xfrm>
          <a:prstGeom prst="rect">
            <a:avLst/>
          </a:prstGeom>
          <a:noFill/>
          <a:ln>
            <a:noFill/>
          </a:ln>
        </p:spPr>
        <p:txBody>
          <a:bodyPr wrap="square" lIns="0" tIns="0" rIns="0" bIns="0" rtlCol="0" anchor="ctr">
            <a:normAutofit/>
          </a:bodyPr>
          <a:lstStyle/>
          <a:p>
            <a:pPr marL="0" marR="0" lvl="0" indent="-3657600" algn="ctr" defTabSz="914400" rtl="0" eaLnBrk="1" fontAlgn="auto" latinLnBrk="0" hangingPunct="1">
              <a:lnSpc>
                <a:spcPct val="100000"/>
              </a:lnSpc>
              <a:spcBef>
                <a:spcPts val="0"/>
              </a:spcBef>
              <a:spcAft>
                <a:spcPts val="600"/>
              </a:spcAft>
              <a:buClrTx/>
              <a:buSzTx/>
              <a:buFontTx/>
              <a:buNone/>
              <a:tabLst/>
              <a:defRPr/>
            </a:pPr>
            <a:r>
              <a:rPr kumimoji="0" lang="en-GB" sz="1050" b="1" i="0" u="none" strike="noStrike" kern="1200" cap="none" spc="0" normalizeH="0" baseline="0" noProof="0">
                <a:ln>
                  <a:noFill/>
                </a:ln>
                <a:solidFill>
                  <a:srgbClr val="000000"/>
                </a:solidFill>
                <a:effectLst/>
                <a:uLnTx/>
                <a:uFillTx/>
                <a:latin typeface="Calibri Light" panose="020F0302020204030204"/>
                <a:ea typeface="Roboto" panose="02000000000000000000" pitchFamily="2" charset="0"/>
                <a:cs typeface="Times New Roman" panose="02020603050405020304" pitchFamily="18" charset="0"/>
              </a:rPr>
              <a:t>Control Panel – ‘</a:t>
            </a:r>
            <a:r>
              <a:rPr kumimoji="0" lang="en-GB" sz="1050" b="1" i="1" u="none" strike="noStrike" kern="1200" cap="none" spc="0" normalizeH="0" baseline="0" noProof="0">
                <a:ln>
                  <a:noFill/>
                </a:ln>
                <a:solidFill>
                  <a:srgbClr val="000000"/>
                </a:solidFill>
                <a:effectLst/>
                <a:uLnTx/>
                <a:uFillTx/>
                <a:latin typeface="Calibri Light" panose="020F0302020204030204"/>
                <a:ea typeface="Roboto" panose="02000000000000000000" pitchFamily="2" charset="0"/>
                <a:cs typeface="Times New Roman" panose="02020603050405020304" pitchFamily="18" charset="0"/>
              </a:rPr>
              <a:t>Single Source of Truth’</a:t>
            </a:r>
          </a:p>
        </p:txBody>
      </p:sp>
      <p:sp>
        <p:nvSpPr>
          <p:cNvPr id="60" name="TextBox 59">
            <a:extLst>
              <a:ext uri="{FF2B5EF4-FFF2-40B4-BE49-F238E27FC236}">
                <a16:creationId xmlns:a16="http://schemas.microsoft.com/office/drawing/2014/main" id="{CE3CBBED-EEF3-FD5B-337C-A43ED074FA49}"/>
              </a:ext>
            </a:extLst>
          </p:cNvPr>
          <p:cNvSpPr txBox="1"/>
          <p:nvPr/>
        </p:nvSpPr>
        <p:spPr>
          <a:xfrm>
            <a:off x="1527261" y="4565086"/>
            <a:ext cx="3182557" cy="1234440"/>
          </a:xfrm>
          <a:prstGeom prst="rect">
            <a:avLst/>
          </a:prstGeom>
          <a:noFill/>
          <a:ln>
            <a:noFill/>
          </a:ln>
        </p:spPr>
        <p:txBody>
          <a:bodyPr wrap="square" lIns="0" tIns="91440" rIns="0" bIns="0" rtlCol="0" anchor="t">
            <a:normAutofit/>
          </a:bodyPr>
          <a:lstStyle/>
          <a:p>
            <a:pPr marL="0" marR="0" lvl="0" indent="-3657600" algn="ctr" defTabSz="914400" rtl="0" eaLnBrk="1" fontAlgn="auto" latinLnBrk="0" hangingPunct="1">
              <a:lnSpc>
                <a:spcPct val="100000"/>
              </a:lnSpc>
              <a:spcBef>
                <a:spcPts val="0"/>
              </a:spcBef>
              <a:spcAft>
                <a:spcPts val="600"/>
              </a:spcAft>
              <a:buClrTx/>
              <a:buSzTx/>
              <a:buFontTx/>
              <a:buNone/>
              <a:tabLst/>
              <a:defRPr/>
            </a:pPr>
            <a:r>
              <a:rPr kumimoji="0" lang="en-GB" sz="900" b="0" i="1" u="none" strike="noStrike" kern="1200" cap="none" spc="0" normalizeH="0" baseline="0" noProof="0">
                <a:ln>
                  <a:noFill/>
                </a:ln>
                <a:solidFill>
                  <a:srgbClr val="000000"/>
                </a:solidFill>
                <a:effectLst/>
                <a:uLnTx/>
                <a:uFillTx/>
                <a:latin typeface="Calibri Light" panose="020F0302020204030204"/>
                <a:ea typeface="Roboto" panose="02000000000000000000" pitchFamily="2" charset="0"/>
                <a:cs typeface="Times New Roman" panose="02020603050405020304" pitchFamily="18" charset="0"/>
              </a:rPr>
              <a:t>Newly identified initiatives are recorded in the Control Panel</a:t>
            </a:r>
          </a:p>
        </p:txBody>
      </p:sp>
      <p:pic>
        <p:nvPicPr>
          <p:cNvPr id="61" name="Picture 60">
            <a:extLst>
              <a:ext uri="{FF2B5EF4-FFF2-40B4-BE49-F238E27FC236}">
                <a16:creationId xmlns:a16="http://schemas.microsoft.com/office/drawing/2014/main" id="{7110026F-B881-CA65-F048-744F737EE807}"/>
              </a:ext>
            </a:extLst>
          </p:cNvPr>
          <p:cNvPicPr>
            <a:picLocks noChangeAspect="1"/>
          </p:cNvPicPr>
          <p:nvPr/>
        </p:nvPicPr>
        <p:blipFill>
          <a:blip r:embed="rId3">
            <a:duotone>
              <a:schemeClr val="accent3">
                <a:shade val="45000"/>
                <a:satMod val="135000"/>
              </a:schemeClr>
              <a:prstClr val="white"/>
            </a:duotone>
          </a:blip>
          <a:stretch>
            <a:fillRect/>
          </a:stretch>
        </p:blipFill>
        <p:spPr>
          <a:xfrm>
            <a:off x="6677199" y="3128775"/>
            <a:ext cx="1162800" cy="657642"/>
          </a:xfrm>
          <a:prstGeom prst="rect">
            <a:avLst/>
          </a:prstGeom>
          <a:ln>
            <a:solidFill>
              <a:schemeClr val="accent1"/>
            </a:solidFill>
          </a:ln>
        </p:spPr>
      </p:pic>
      <p:pic>
        <p:nvPicPr>
          <p:cNvPr id="62" name="Picture 61">
            <a:extLst>
              <a:ext uri="{FF2B5EF4-FFF2-40B4-BE49-F238E27FC236}">
                <a16:creationId xmlns:a16="http://schemas.microsoft.com/office/drawing/2014/main" id="{DC84C80F-81E3-B705-F755-1D2256D564EC}"/>
              </a:ext>
            </a:extLst>
          </p:cNvPr>
          <p:cNvPicPr>
            <a:picLocks/>
          </p:cNvPicPr>
          <p:nvPr/>
        </p:nvPicPr>
        <p:blipFill>
          <a:blip r:embed="rId4">
            <a:duotone>
              <a:schemeClr val="accent3">
                <a:shade val="45000"/>
                <a:satMod val="135000"/>
              </a:schemeClr>
              <a:prstClr val="white"/>
            </a:duotone>
          </a:blip>
          <a:stretch>
            <a:fillRect/>
          </a:stretch>
        </p:blipFill>
        <p:spPr>
          <a:xfrm>
            <a:off x="9975349" y="3128775"/>
            <a:ext cx="1188720" cy="708399"/>
          </a:xfrm>
          <a:prstGeom prst="rect">
            <a:avLst/>
          </a:prstGeom>
          <a:ln>
            <a:solidFill>
              <a:schemeClr val="accent1"/>
            </a:solidFill>
          </a:ln>
        </p:spPr>
      </p:pic>
      <p:pic>
        <p:nvPicPr>
          <p:cNvPr id="63" name="Picture 62">
            <a:extLst>
              <a:ext uri="{FF2B5EF4-FFF2-40B4-BE49-F238E27FC236}">
                <a16:creationId xmlns:a16="http://schemas.microsoft.com/office/drawing/2014/main" id="{AEBA6313-1AD1-2D4F-E084-C88A8A2B3248}"/>
              </a:ext>
            </a:extLst>
          </p:cNvPr>
          <p:cNvPicPr>
            <a:picLocks noChangeAspect="1"/>
          </p:cNvPicPr>
          <p:nvPr/>
        </p:nvPicPr>
        <p:blipFill rotWithShape="1">
          <a:blip r:embed="rId5">
            <a:duotone>
              <a:schemeClr val="accent4">
                <a:shade val="45000"/>
                <a:satMod val="135000"/>
              </a:schemeClr>
              <a:prstClr val="white"/>
            </a:duotone>
          </a:blip>
          <a:srcRect t="1" b="7352"/>
          <a:stretch/>
        </p:blipFill>
        <p:spPr>
          <a:xfrm>
            <a:off x="1991712" y="4879814"/>
            <a:ext cx="2373121" cy="863171"/>
          </a:xfrm>
          <a:prstGeom prst="rect">
            <a:avLst/>
          </a:prstGeom>
          <a:ln>
            <a:solidFill>
              <a:schemeClr val="accent3"/>
            </a:solidFill>
          </a:ln>
        </p:spPr>
      </p:pic>
      <p:sp>
        <p:nvSpPr>
          <p:cNvPr id="64" name="TextBox 63">
            <a:extLst>
              <a:ext uri="{FF2B5EF4-FFF2-40B4-BE49-F238E27FC236}">
                <a16:creationId xmlns:a16="http://schemas.microsoft.com/office/drawing/2014/main" id="{16730703-A980-A8AD-41B4-F4813F04CE73}"/>
              </a:ext>
            </a:extLst>
          </p:cNvPr>
          <p:cNvSpPr txBox="1"/>
          <p:nvPr/>
        </p:nvSpPr>
        <p:spPr>
          <a:xfrm>
            <a:off x="4890264" y="4565086"/>
            <a:ext cx="6455209" cy="1234440"/>
          </a:xfrm>
          <a:prstGeom prst="rect">
            <a:avLst/>
          </a:prstGeom>
          <a:noFill/>
          <a:ln>
            <a:noFill/>
          </a:ln>
        </p:spPr>
        <p:txBody>
          <a:bodyPr wrap="square" lIns="0" tIns="91440" rIns="0" bIns="0" rtlCol="0" anchor="t">
            <a:normAutofit/>
          </a:bodyPr>
          <a:lstStyle/>
          <a:p>
            <a:pPr marL="0" marR="0" lvl="0" indent="-3657600" algn="ctr" defTabSz="914400" rtl="0" eaLnBrk="1" fontAlgn="auto" latinLnBrk="0" hangingPunct="1">
              <a:lnSpc>
                <a:spcPct val="100000"/>
              </a:lnSpc>
              <a:spcBef>
                <a:spcPts val="0"/>
              </a:spcBef>
              <a:spcAft>
                <a:spcPts val="600"/>
              </a:spcAft>
              <a:buClrTx/>
              <a:buSzTx/>
              <a:buFontTx/>
              <a:buNone/>
              <a:tabLst/>
              <a:defRPr/>
            </a:pPr>
            <a:r>
              <a:rPr kumimoji="0" lang="en-GB" sz="900" b="0" i="1" u="none" strike="noStrike" kern="1200" cap="none" spc="0" normalizeH="0" baseline="0" noProof="0">
                <a:ln>
                  <a:noFill/>
                </a:ln>
                <a:solidFill>
                  <a:srgbClr val="000000"/>
                </a:solidFill>
                <a:effectLst/>
                <a:uLnTx/>
                <a:uFillTx/>
                <a:latin typeface="Calibri Light" panose="020F0302020204030204"/>
                <a:ea typeface="Roboto" panose="02000000000000000000" pitchFamily="2" charset="0"/>
                <a:cs typeface="Times New Roman" panose="02020603050405020304" pitchFamily="18" charset="0"/>
              </a:rPr>
              <a:t>As the initiative goes through the various stage gates, newly generated information will be added to the Control Panel</a:t>
            </a:r>
          </a:p>
        </p:txBody>
      </p:sp>
      <p:pic>
        <p:nvPicPr>
          <p:cNvPr id="65" name="Picture 64">
            <a:extLst>
              <a:ext uri="{FF2B5EF4-FFF2-40B4-BE49-F238E27FC236}">
                <a16:creationId xmlns:a16="http://schemas.microsoft.com/office/drawing/2014/main" id="{B04A5519-3B8A-916F-4B01-6FB728CA4289}"/>
              </a:ext>
            </a:extLst>
          </p:cNvPr>
          <p:cNvPicPr>
            <a:picLocks noChangeAspect="1"/>
          </p:cNvPicPr>
          <p:nvPr/>
        </p:nvPicPr>
        <p:blipFill>
          <a:blip r:embed="rId6">
            <a:duotone>
              <a:schemeClr val="accent4">
                <a:shade val="45000"/>
                <a:satMod val="135000"/>
              </a:schemeClr>
              <a:prstClr val="white"/>
            </a:duotone>
          </a:blip>
          <a:stretch>
            <a:fillRect/>
          </a:stretch>
        </p:blipFill>
        <p:spPr>
          <a:xfrm>
            <a:off x="5422269" y="4879814"/>
            <a:ext cx="2550244" cy="854722"/>
          </a:xfrm>
          <a:prstGeom prst="rect">
            <a:avLst/>
          </a:prstGeom>
          <a:ln>
            <a:solidFill>
              <a:schemeClr val="accent3"/>
            </a:solidFill>
          </a:ln>
        </p:spPr>
      </p:pic>
      <p:pic>
        <p:nvPicPr>
          <p:cNvPr id="66" name="Picture 65">
            <a:extLst>
              <a:ext uri="{FF2B5EF4-FFF2-40B4-BE49-F238E27FC236}">
                <a16:creationId xmlns:a16="http://schemas.microsoft.com/office/drawing/2014/main" id="{3806EDF8-62A9-99A8-0615-FE518F9C3789}"/>
              </a:ext>
            </a:extLst>
          </p:cNvPr>
          <p:cNvPicPr>
            <a:picLocks noChangeAspect="1"/>
          </p:cNvPicPr>
          <p:nvPr/>
        </p:nvPicPr>
        <p:blipFill>
          <a:blip r:embed="rId7">
            <a:duotone>
              <a:schemeClr val="accent4">
                <a:shade val="45000"/>
                <a:satMod val="135000"/>
              </a:schemeClr>
              <a:prstClr val="white"/>
            </a:duotone>
          </a:blip>
          <a:stretch>
            <a:fillRect/>
          </a:stretch>
        </p:blipFill>
        <p:spPr>
          <a:xfrm>
            <a:off x="8278650" y="4879814"/>
            <a:ext cx="2818692" cy="854722"/>
          </a:xfrm>
          <a:prstGeom prst="rect">
            <a:avLst/>
          </a:prstGeom>
          <a:ln>
            <a:solidFill>
              <a:schemeClr val="accent3"/>
            </a:solidFill>
          </a:ln>
        </p:spPr>
      </p:pic>
      <p:cxnSp>
        <p:nvCxnSpPr>
          <p:cNvPr id="67" name="Straight Arrow Connector 66">
            <a:extLst>
              <a:ext uri="{FF2B5EF4-FFF2-40B4-BE49-F238E27FC236}">
                <a16:creationId xmlns:a16="http://schemas.microsoft.com/office/drawing/2014/main" id="{9666BD52-B3CC-974B-AFD8-375BB0435CEE}"/>
              </a:ext>
            </a:extLst>
          </p:cNvPr>
          <p:cNvCxnSpPr>
            <a:cxnSpLocks/>
          </p:cNvCxnSpPr>
          <p:nvPr/>
        </p:nvCxnSpPr>
        <p:spPr>
          <a:xfrm>
            <a:off x="10708252" y="4507515"/>
            <a:ext cx="0" cy="320040"/>
          </a:xfrm>
          <a:prstGeom prst="straightConnector1">
            <a:avLst/>
          </a:prstGeom>
          <a:ln w="9525">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2D73258B-5931-8BA2-F099-5D7DD1DBAE96}"/>
              </a:ext>
            </a:extLst>
          </p:cNvPr>
          <p:cNvGrpSpPr/>
          <p:nvPr/>
        </p:nvGrpSpPr>
        <p:grpSpPr>
          <a:xfrm>
            <a:off x="3294027" y="3125073"/>
            <a:ext cx="1325496" cy="855748"/>
            <a:chOff x="3194073" y="2677942"/>
            <a:chExt cx="1325496" cy="855748"/>
          </a:xfrm>
        </p:grpSpPr>
        <p:pic>
          <p:nvPicPr>
            <p:cNvPr id="69" name="Picture 68">
              <a:extLst>
                <a:ext uri="{FF2B5EF4-FFF2-40B4-BE49-F238E27FC236}">
                  <a16:creationId xmlns:a16="http://schemas.microsoft.com/office/drawing/2014/main" id="{79A0504C-ECA9-92B7-99C5-7FC808029052}"/>
                </a:ext>
              </a:extLst>
            </p:cNvPr>
            <p:cNvPicPr>
              <a:picLocks/>
            </p:cNvPicPr>
            <p:nvPr/>
          </p:nvPicPr>
          <p:blipFill>
            <a:blip r:embed="rId8"/>
            <a:stretch>
              <a:fillRect/>
            </a:stretch>
          </p:blipFill>
          <p:spPr>
            <a:xfrm>
              <a:off x="3194073" y="2677942"/>
              <a:ext cx="1162798" cy="586800"/>
            </a:xfrm>
            <a:prstGeom prst="rect">
              <a:avLst/>
            </a:prstGeom>
            <a:ln>
              <a:solidFill>
                <a:schemeClr val="accent1"/>
              </a:solidFill>
            </a:ln>
          </p:spPr>
        </p:pic>
        <p:pic>
          <p:nvPicPr>
            <p:cNvPr id="70" name="Picture 69">
              <a:extLst>
                <a:ext uri="{FF2B5EF4-FFF2-40B4-BE49-F238E27FC236}">
                  <a16:creationId xmlns:a16="http://schemas.microsoft.com/office/drawing/2014/main" id="{CA89CA99-CA1F-2DAF-F363-737B919320DB}"/>
                </a:ext>
              </a:extLst>
            </p:cNvPr>
            <p:cNvPicPr>
              <a:picLocks/>
            </p:cNvPicPr>
            <p:nvPr/>
          </p:nvPicPr>
          <p:blipFill>
            <a:blip r:embed="rId9">
              <a:duotone>
                <a:schemeClr val="accent3">
                  <a:shade val="45000"/>
                  <a:satMod val="135000"/>
                </a:schemeClr>
                <a:prstClr val="white"/>
              </a:duotone>
            </a:blip>
            <a:stretch>
              <a:fillRect/>
            </a:stretch>
          </p:blipFill>
          <p:spPr>
            <a:xfrm>
              <a:off x="3263826" y="2778727"/>
              <a:ext cx="1162800" cy="586800"/>
            </a:xfrm>
            <a:prstGeom prst="rect">
              <a:avLst/>
            </a:prstGeom>
            <a:ln>
              <a:solidFill>
                <a:schemeClr val="accent1"/>
              </a:solidFill>
            </a:ln>
          </p:spPr>
        </p:pic>
        <p:pic>
          <p:nvPicPr>
            <p:cNvPr id="71" name="Picture 70">
              <a:extLst>
                <a:ext uri="{FF2B5EF4-FFF2-40B4-BE49-F238E27FC236}">
                  <a16:creationId xmlns:a16="http://schemas.microsoft.com/office/drawing/2014/main" id="{EA48D745-5A29-5CF5-75CA-E7A747DA192F}"/>
                </a:ext>
              </a:extLst>
            </p:cNvPr>
            <p:cNvPicPr>
              <a:picLocks noChangeAspect="1"/>
            </p:cNvPicPr>
            <p:nvPr/>
          </p:nvPicPr>
          <p:blipFill>
            <a:blip r:embed="rId10">
              <a:duotone>
                <a:schemeClr val="accent3">
                  <a:shade val="45000"/>
                  <a:satMod val="135000"/>
                </a:schemeClr>
                <a:prstClr val="white"/>
              </a:duotone>
            </a:blip>
            <a:stretch>
              <a:fillRect/>
            </a:stretch>
          </p:blipFill>
          <p:spPr>
            <a:xfrm>
              <a:off x="3356769" y="2879615"/>
              <a:ext cx="1162800" cy="654075"/>
            </a:xfrm>
            <a:prstGeom prst="rect">
              <a:avLst/>
            </a:prstGeom>
            <a:ln>
              <a:solidFill>
                <a:schemeClr val="tx1"/>
              </a:solidFill>
            </a:ln>
          </p:spPr>
        </p:pic>
      </p:grpSp>
      <p:grpSp>
        <p:nvGrpSpPr>
          <p:cNvPr id="72" name="Group 71">
            <a:extLst>
              <a:ext uri="{FF2B5EF4-FFF2-40B4-BE49-F238E27FC236}">
                <a16:creationId xmlns:a16="http://schemas.microsoft.com/office/drawing/2014/main" id="{53FEFAE8-40B9-1977-1790-69143E560F83}"/>
              </a:ext>
            </a:extLst>
          </p:cNvPr>
          <p:cNvGrpSpPr/>
          <p:nvPr/>
        </p:nvGrpSpPr>
        <p:grpSpPr>
          <a:xfrm>
            <a:off x="4926821" y="3119632"/>
            <a:ext cx="1346499" cy="871064"/>
            <a:chOff x="4886836" y="2679390"/>
            <a:chExt cx="1346499" cy="871064"/>
          </a:xfrm>
        </p:grpSpPr>
        <p:pic>
          <p:nvPicPr>
            <p:cNvPr id="73" name="Picture 72">
              <a:extLst>
                <a:ext uri="{FF2B5EF4-FFF2-40B4-BE49-F238E27FC236}">
                  <a16:creationId xmlns:a16="http://schemas.microsoft.com/office/drawing/2014/main" id="{DFB62B29-ACD5-1F77-D156-452BEC586654}"/>
                </a:ext>
              </a:extLst>
            </p:cNvPr>
            <p:cNvPicPr>
              <a:picLocks/>
            </p:cNvPicPr>
            <p:nvPr/>
          </p:nvPicPr>
          <p:blipFill>
            <a:blip r:embed="rId11">
              <a:duotone>
                <a:schemeClr val="accent3">
                  <a:shade val="45000"/>
                  <a:satMod val="135000"/>
                </a:schemeClr>
                <a:prstClr val="white"/>
              </a:duotone>
            </a:blip>
            <a:stretch>
              <a:fillRect/>
            </a:stretch>
          </p:blipFill>
          <p:spPr>
            <a:xfrm>
              <a:off x="4886836" y="2679390"/>
              <a:ext cx="1162800" cy="586800"/>
            </a:xfrm>
            <a:prstGeom prst="rect">
              <a:avLst/>
            </a:prstGeom>
            <a:ln>
              <a:solidFill>
                <a:schemeClr val="accent1"/>
              </a:solidFill>
            </a:ln>
          </p:spPr>
        </p:pic>
        <p:pic>
          <p:nvPicPr>
            <p:cNvPr id="74" name="Picture 73">
              <a:extLst>
                <a:ext uri="{FF2B5EF4-FFF2-40B4-BE49-F238E27FC236}">
                  <a16:creationId xmlns:a16="http://schemas.microsoft.com/office/drawing/2014/main" id="{F93558E4-DF87-FC99-13E2-CDCA7B49A479}"/>
                </a:ext>
              </a:extLst>
            </p:cNvPr>
            <p:cNvPicPr>
              <a:picLocks/>
            </p:cNvPicPr>
            <p:nvPr/>
          </p:nvPicPr>
          <p:blipFill>
            <a:blip r:embed="rId12">
              <a:duotone>
                <a:schemeClr val="accent3">
                  <a:shade val="45000"/>
                  <a:satMod val="135000"/>
                </a:schemeClr>
                <a:prstClr val="white"/>
              </a:duotone>
            </a:blip>
            <a:stretch>
              <a:fillRect/>
            </a:stretch>
          </p:blipFill>
          <p:spPr>
            <a:xfrm>
              <a:off x="4966804" y="2789927"/>
              <a:ext cx="1162800" cy="586800"/>
            </a:xfrm>
            <a:prstGeom prst="rect">
              <a:avLst/>
            </a:prstGeom>
            <a:ln>
              <a:solidFill>
                <a:schemeClr val="accent1"/>
              </a:solidFill>
            </a:ln>
          </p:spPr>
        </p:pic>
        <p:pic>
          <p:nvPicPr>
            <p:cNvPr id="75" name="Picture 74">
              <a:extLst>
                <a:ext uri="{FF2B5EF4-FFF2-40B4-BE49-F238E27FC236}">
                  <a16:creationId xmlns:a16="http://schemas.microsoft.com/office/drawing/2014/main" id="{B3B3823F-7843-DB87-2B38-F61E016CE6FF}"/>
                </a:ext>
              </a:extLst>
            </p:cNvPr>
            <p:cNvPicPr>
              <a:picLocks noChangeAspect="1"/>
            </p:cNvPicPr>
            <p:nvPr/>
          </p:nvPicPr>
          <p:blipFill>
            <a:blip r:embed="rId13">
              <a:duotone>
                <a:schemeClr val="accent3">
                  <a:shade val="45000"/>
                  <a:satMod val="135000"/>
                </a:schemeClr>
                <a:prstClr val="white"/>
              </a:duotone>
            </a:blip>
            <a:stretch>
              <a:fillRect/>
            </a:stretch>
          </p:blipFill>
          <p:spPr>
            <a:xfrm>
              <a:off x="5070535" y="2905514"/>
              <a:ext cx="1162800" cy="644940"/>
            </a:xfrm>
            <a:prstGeom prst="rect">
              <a:avLst/>
            </a:prstGeom>
            <a:ln>
              <a:solidFill>
                <a:schemeClr val="accent1"/>
              </a:solidFill>
            </a:ln>
          </p:spPr>
        </p:pic>
      </p:grpSp>
      <p:pic>
        <p:nvPicPr>
          <p:cNvPr id="76" name="Picture 75">
            <a:extLst>
              <a:ext uri="{FF2B5EF4-FFF2-40B4-BE49-F238E27FC236}">
                <a16:creationId xmlns:a16="http://schemas.microsoft.com/office/drawing/2014/main" id="{8E682521-9BEB-38C7-9C52-FA22B4428F4F}"/>
              </a:ext>
            </a:extLst>
          </p:cNvPr>
          <p:cNvPicPr>
            <a:picLocks noChangeAspect="1"/>
          </p:cNvPicPr>
          <p:nvPr/>
        </p:nvPicPr>
        <p:blipFill rotWithShape="1">
          <a:blip r:embed="rId5">
            <a:duotone>
              <a:schemeClr val="accent3">
                <a:shade val="45000"/>
                <a:satMod val="135000"/>
              </a:schemeClr>
              <a:prstClr val="white"/>
            </a:duotone>
          </a:blip>
          <a:srcRect t="1" b="7352"/>
          <a:stretch/>
        </p:blipFill>
        <p:spPr>
          <a:xfrm>
            <a:off x="1737907" y="3124673"/>
            <a:ext cx="1147431" cy="665845"/>
          </a:xfrm>
          <a:prstGeom prst="rect">
            <a:avLst/>
          </a:prstGeom>
          <a:ln>
            <a:solidFill>
              <a:schemeClr val="tx1"/>
            </a:solidFill>
          </a:ln>
        </p:spPr>
      </p:pic>
      <p:sp>
        <p:nvSpPr>
          <p:cNvPr id="77" name="Rectangle 76">
            <a:extLst>
              <a:ext uri="{FF2B5EF4-FFF2-40B4-BE49-F238E27FC236}">
                <a16:creationId xmlns:a16="http://schemas.microsoft.com/office/drawing/2014/main" id="{CFB35AE9-18EE-4FBF-7084-519215A33398}"/>
              </a:ext>
            </a:extLst>
          </p:cNvPr>
          <p:cNvSpPr/>
          <p:nvPr/>
        </p:nvSpPr>
        <p:spPr bwMode="auto">
          <a:xfrm>
            <a:off x="539326" y="2112144"/>
            <a:ext cx="864000" cy="365760"/>
          </a:xfrm>
          <a:prstGeom prst="rect">
            <a:avLst/>
          </a:prstGeom>
          <a:solidFill>
            <a:schemeClr val="accent4"/>
          </a:solidFill>
          <a:ln w="9525" cap="flat" cmpd="sng" algn="ctr">
            <a:noFill/>
            <a:prstDash val="solid"/>
            <a:round/>
            <a:headEnd type="none" w="med" len="med"/>
            <a:tailEnd type="none" w="med" len="med"/>
          </a:ln>
          <a:effectLst/>
        </p:spPr>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rgbClr val="FFFFFF"/>
                </a:solidFill>
                <a:effectLst/>
                <a:uLnTx/>
                <a:uFillTx/>
                <a:latin typeface="Calibri Light" panose="020F0302020204030204"/>
                <a:ea typeface="Calibri Light" panose="020F0302020204030204" pitchFamily="34" charset="0"/>
                <a:cs typeface="Calibri Light" panose="020F0302020204030204" pitchFamily="34" charset="0"/>
              </a:rPr>
              <a:t>Stages</a:t>
            </a:r>
          </a:p>
        </p:txBody>
      </p:sp>
      <p:sp>
        <p:nvSpPr>
          <p:cNvPr id="78" name="Rectangle 77">
            <a:extLst>
              <a:ext uri="{FF2B5EF4-FFF2-40B4-BE49-F238E27FC236}">
                <a16:creationId xmlns:a16="http://schemas.microsoft.com/office/drawing/2014/main" id="{2BFB159A-4043-86AD-31C4-356A2DB321FB}"/>
              </a:ext>
            </a:extLst>
          </p:cNvPr>
          <p:cNvSpPr/>
          <p:nvPr/>
        </p:nvSpPr>
        <p:spPr bwMode="auto">
          <a:xfrm>
            <a:off x="539326" y="2535656"/>
            <a:ext cx="864000" cy="3361391"/>
          </a:xfrm>
          <a:prstGeom prst="rect">
            <a:avLst/>
          </a:prstGeom>
          <a:solidFill>
            <a:schemeClr val="accent4"/>
          </a:solidFill>
          <a:ln w="9525" cap="flat" cmpd="sng" algn="ctr">
            <a:noFill/>
            <a:prstDash val="solid"/>
            <a:round/>
            <a:headEnd type="none" w="med" len="med"/>
            <a:tailEnd type="none" w="med" len="med"/>
          </a:ln>
          <a:effectLst/>
        </p:spPr>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rgbClr val="FFFFFF"/>
                </a:solidFill>
                <a:effectLst/>
                <a:uLnTx/>
                <a:uFillTx/>
                <a:latin typeface="Calibri Light" panose="020F0302020204030204"/>
                <a:ea typeface="Calibri Light" panose="020F0302020204030204" pitchFamily="34" charset="0"/>
                <a:cs typeface="Calibri Light" panose="020F0302020204030204" pitchFamily="34" charset="0"/>
              </a:rPr>
              <a:t>Supporting Tools</a:t>
            </a:r>
          </a:p>
        </p:txBody>
      </p:sp>
      <p:sp>
        <p:nvSpPr>
          <p:cNvPr id="79" name="Rectangle 78">
            <a:extLst>
              <a:ext uri="{FF2B5EF4-FFF2-40B4-BE49-F238E27FC236}">
                <a16:creationId xmlns:a16="http://schemas.microsoft.com/office/drawing/2014/main" id="{E46FC72F-5F10-0A15-DFA3-D61948FE7861}"/>
              </a:ext>
            </a:extLst>
          </p:cNvPr>
          <p:cNvSpPr/>
          <p:nvPr/>
        </p:nvSpPr>
        <p:spPr bwMode="auto">
          <a:xfrm>
            <a:off x="1537922" y="2535656"/>
            <a:ext cx="9814852" cy="3361391"/>
          </a:xfrm>
          <a:prstGeom prst="rect">
            <a:avLst/>
          </a:prstGeom>
          <a:noFill/>
          <a:ln w="9525" cap="flat" cmpd="sng" algn="ctr">
            <a:solidFill>
              <a:schemeClr val="bg2">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tx2">
                    <a:lumMod val="20000"/>
                    <a:lumOff val="80000"/>
                  </a:schemeClr>
                </a:solidFill>
              </a14:hiddenFill>
            </a:ext>
          </a:extLst>
        </p:spPr>
        <p:txBody>
          <a:bodyPr rot="0" spcFirstLastPara="0" vertOverflow="overflow" horzOverflow="overflow" vert="horz" wrap="square" lIns="36000" tIns="9144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0"/>
              </a:spcAft>
              <a:buClr>
                <a:srgbClr val="FB4D0A"/>
              </a:buClr>
              <a:buSzTx/>
              <a:buFontTx/>
              <a:buNone/>
              <a:tabLst/>
              <a:defRPr/>
            </a:pPr>
            <a:endParaRPr kumimoji="0" lang="en-GB" sz="900" b="0" i="0" u="none" strike="noStrike" kern="1200" cap="none" spc="0" normalizeH="0" baseline="0" noProof="0">
              <a:ln>
                <a:noFill/>
              </a:ln>
              <a:solidFill>
                <a:srgbClr val="000000"/>
              </a:solidFill>
              <a:effectLst/>
              <a:uLnTx/>
              <a:uFillTx/>
              <a:latin typeface="Calibri Light" panose="020F0302020204030204"/>
              <a:ea typeface="Calibri Light" panose="020F0302020204030204" pitchFamily="34" charset="0"/>
              <a:cs typeface="Calibri Light" panose="020F0302020204030204" pitchFamily="34" charset="0"/>
            </a:endParaRPr>
          </a:p>
        </p:txBody>
      </p:sp>
      <p:sp>
        <p:nvSpPr>
          <p:cNvPr id="80" name="Isosceles Triangle 79">
            <a:extLst>
              <a:ext uri="{FF2B5EF4-FFF2-40B4-BE49-F238E27FC236}">
                <a16:creationId xmlns:a16="http://schemas.microsoft.com/office/drawing/2014/main" id="{58725894-0C01-298E-39AA-6EF08164CBE6}"/>
              </a:ext>
            </a:extLst>
          </p:cNvPr>
          <p:cNvSpPr/>
          <p:nvPr/>
        </p:nvSpPr>
        <p:spPr bwMode="auto">
          <a:xfrm rot="10800000">
            <a:off x="4619523" y="1934100"/>
            <a:ext cx="209202" cy="179647"/>
          </a:xfrm>
          <a:prstGeom prst="triangle">
            <a:avLst/>
          </a:prstGeom>
          <a:solidFill>
            <a:srgbClr val="FB4D0A"/>
          </a:solidFill>
          <a:ln>
            <a:solidFill>
              <a:srgbClr val="FB4D0A"/>
            </a:solidFill>
          </a:ln>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FFFFFF"/>
              </a:solidFill>
              <a:effectLst/>
              <a:uLnTx/>
              <a:uFillTx/>
              <a:latin typeface="Calibri Light" panose="020F0302020204030204"/>
              <a:ea typeface="Calibri Light" panose="020F0302020204030204" pitchFamily="34" charset="0"/>
              <a:cs typeface="Calibri Light" panose="020F0302020204030204" pitchFamily="34" charset="0"/>
            </a:endParaRPr>
          </a:p>
        </p:txBody>
      </p:sp>
      <p:sp>
        <p:nvSpPr>
          <p:cNvPr id="81" name="Flowchart: Connector 80">
            <a:extLst>
              <a:ext uri="{FF2B5EF4-FFF2-40B4-BE49-F238E27FC236}">
                <a16:creationId xmlns:a16="http://schemas.microsoft.com/office/drawing/2014/main" id="{68510958-66D4-D9F4-CC33-6DBB26AD732E}"/>
              </a:ext>
            </a:extLst>
          </p:cNvPr>
          <p:cNvSpPr>
            <a:spLocks/>
          </p:cNvSpPr>
          <p:nvPr/>
        </p:nvSpPr>
        <p:spPr bwMode="auto">
          <a:xfrm>
            <a:off x="4634124" y="1734450"/>
            <a:ext cx="180000" cy="179647"/>
          </a:xfrm>
          <a:prstGeom prst="flowChartConnector">
            <a:avLst/>
          </a:prstGeom>
          <a:solidFill>
            <a:srgbClr val="FB4D0A"/>
          </a:solidFill>
          <a:ln w="19050" cap="flat" cmpd="sng" algn="ctr">
            <a:solidFill>
              <a:srgbClr val="FB4D0A"/>
            </a:solid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a:ln>
                  <a:noFill/>
                </a:ln>
                <a:solidFill>
                  <a:srgbClr val="FFFFFF"/>
                </a:solidFill>
                <a:effectLst/>
                <a:uLnTx/>
                <a:uFillTx/>
                <a:latin typeface="Calibri Light" panose="020F0302020204030204"/>
                <a:ea typeface="Calibri Light" panose="020F0302020204030204" pitchFamily="34" charset="0"/>
                <a:cs typeface="Calibri Light" panose="020F0302020204030204" pitchFamily="34" charset="0"/>
              </a:rPr>
              <a:t>A</a:t>
            </a:r>
          </a:p>
        </p:txBody>
      </p:sp>
      <p:sp>
        <p:nvSpPr>
          <p:cNvPr id="82" name="Isosceles Triangle 81">
            <a:extLst>
              <a:ext uri="{FF2B5EF4-FFF2-40B4-BE49-F238E27FC236}">
                <a16:creationId xmlns:a16="http://schemas.microsoft.com/office/drawing/2014/main" id="{0B7C01F6-00DB-124D-92BC-25BC9C2C6042}"/>
              </a:ext>
            </a:extLst>
          </p:cNvPr>
          <p:cNvSpPr/>
          <p:nvPr/>
        </p:nvSpPr>
        <p:spPr bwMode="auto">
          <a:xfrm rot="10800000">
            <a:off x="6277988" y="1899299"/>
            <a:ext cx="209202" cy="179647"/>
          </a:xfrm>
          <a:prstGeom prst="triangle">
            <a:avLst/>
          </a:prstGeom>
          <a:solidFill>
            <a:srgbClr val="FB4D0A"/>
          </a:solidFill>
          <a:ln>
            <a:solidFill>
              <a:srgbClr val="FB4D0A"/>
            </a:solidFill>
          </a:ln>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FFFFFF"/>
              </a:solidFill>
              <a:effectLst/>
              <a:uLnTx/>
              <a:uFillTx/>
              <a:latin typeface="Calibri Light" panose="020F0302020204030204"/>
              <a:ea typeface="Calibri Light" panose="020F0302020204030204" pitchFamily="34" charset="0"/>
              <a:cs typeface="Calibri Light" panose="020F0302020204030204" pitchFamily="34" charset="0"/>
            </a:endParaRPr>
          </a:p>
        </p:txBody>
      </p:sp>
      <p:sp>
        <p:nvSpPr>
          <p:cNvPr id="83" name="Flowchart: Connector 82">
            <a:extLst>
              <a:ext uri="{FF2B5EF4-FFF2-40B4-BE49-F238E27FC236}">
                <a16:creationId xmlns:a16="http://schemas.microsoft.com/office/drawing/2014/main" id="{0F53998E-20B5-44B5-3EA5-0CA60FCF44C7}"/>
              </a:ext>
            </a:extLst>
          </p:cNvPr>
          <p:cNvSpPr>
            <a:spLocks/>
          </p:cNvSpPr>
          <p:nvPr/>
        </p:nvSpPr>
        <p:spPr bwMode="auto">
          <a:xfrm>
            <a:off x="6292589" y="1699649"/>
            <a:ext cx="180000" cy="179647"/>
          </a:xfrm>
          <a:prstGeom prst="flowChartConnector">
            <a:avLst/>
          </a:prstGeom>
          <a:solidFill>
            <a:srgbClr val="FB4D0A"/>
          </a:solidFill>
          <a:ln w="19050" cap="flat" cmpd="sng" algn="ctr">
            <a:solidFill>
              <a:srgbClr val="FB4D0A"/>
            </a:solid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a:ln>
                  <a:noFill/>
                </a:ln>
                <a:solidFill>
                  <a:srgbClr val="FFFFFF"/>
                </a:solidFill>
                <a:effectLst/>
                <a:uLnTx/>
                <a:uFillTx/>
                <a:latin typeface="Calibri Light" panose="020F0302020204030204"/>
                <a:ea typeface="Calibri Light" panose="020F0302020204030204" pitchFamily="34" charset="0"/>
                <a:cs typeface="Calibri Light" panose="020F0302020204030204" pitchFamily="34" charset="0"/>
              </a:rPr>
              <a:t>B</a:t>
            </a:r>
          </a:p>
        </p:txBody>
      </p:sp>
      <p:sp>
        <p:nvSpPr>
          <p:cNvPr id="84" name="Isosceles Triangle 83">
            <a:extLst>
              <a:ext uri="{FF2B5EF4-FFF2-40B4-BE49-F238E27FC236}">
                <a16:creationId xmlns:a16="http://schemas.microsoft.com/office/drawing/2014/main" id="{64873065-440E-312D-97C7-286F1F9F5171}"/>
              </a:ext>
            </a:extLst>
          </p:cNvPr>
          <p:cNvSpPr/>
          <p:nvPr/>
        </p:nvSpPr>
        <p:spPr bwMode="auto">
          <a:xfrm rot="10800000">
            <a:off x="7926365" y="1934097"/>
            <a:ext cx="209202" cy="179647"/>
          </a:xfrm>
          <a:prstGeom prst="triangle">
            <a:avLst/>
          </a:prstGeom>
          <a:solidFill>
            <a:srgbClr val="FB4D0A"/>
          </a:solidFill>
          <a:ln>
            <a:solidFill>
              <a:srgbClr val="FB4D0A"/>
            </a:solidFill>
          </a:ln>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FFFFFF"/>
              </a:solidFill>
              <a:effectLst/>
              <a:uLnTx/>
              <a:uFillTx/>
              <a:latin typeface="Calibri Light" panose="020F0302020204030204"/>
              <a:ea typeface="Calibri Light" panose="020F0302020204030204" pitchFamily="34" charset="0"/>
              <a:cs typeface="Calibri Light" panose="020F0302020204030204" pitchFamily="34" charset="0"/>
            </a:endParaRPr>
          </a:p>
        </p:txBody>
      </p:sp>
      <p:sp>
        <p:nvSpPr>
          <p:cNvPr id="85" name="Flowchart: Connector 84">
            <a:extLst>
              <a:ext uri="{FF2B5EF4-FFF2-40B4-BE49-F238E27FC236}">
                <a16:creationId xmlns:a16="http://schemas.microsoft.com/office/drawing/2014/main" id="{2F49FE07-2B58-E6EB-CDC6-DEA766E3B6B8}"/>
              </a:ext>
            </a:extLst>
          </p:cNvPr>
          <p:cNvSpPr>
            <a:spLocks/>
          </p:cNvSpPr>
          <p:nvPr/>
        </p:nvSpPr>
        <p:spPr bwMode="auto">
          <a:xfrm>
            <a:off x="7940966" y="1734447"/>
            <a:ext cx="180000" cy="179647"/>
          </a:xfrm>
          <a:prstGeom prst="flowChartConnector">
            <a:avLst/>
          </a:prstGeom>
          <a:solidFill>
            <a:srgbClr val="FB4D0A"/>
          </a:solidFill>
          <a:ln w="19050" cap="flat" cmpd="sng" algn="ctr">
            <a:solidFill>
              <a:srgbClr val="FB4D0A"/>
            </a:solid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a:ln>
                  <a:noFill/>
                </a:ln>
                <a:solidFill>
                  <a:srgbClr val="FFFFFF"/>
                </a:solidFill>
                <a:effectLst/>
                <a:uLnTx/>
                <a:uFillTx/>
                <a:latin typeface="Calibri Light" panose="020F0302020204030204"/>
                <a:ea typeface="Calibri Light" panose="020F0302020204030204" pitchFamily="34" charset="0"/>
                <a:cs typeface="Calibri Light" panose="020F0302020204030204" pitchFamily="34" charset="0"/>
              </a:rPr>
              <a:t>C</a:t>
            </a:r>
          </a:p>
        </p:txBody>
      </p:sp>
      <p:cxnSp>
        <p:nvCxnSpPr>
          <p:cNvPr id="86" name="Straight Connector 85">
            <a:extLst>
              <a:ext uri="{FF2B5EF4-FFF2-40B4-BE49-F238E27FC236}">
                <a16:creationId xmlns:a16="http://schemas.microsoft.com/office/drawing/2014/main" id="{CC382DAF-689B-7236-5425-A9040A71CCBD}"/>
              </a:ext>
            </a:extLst>
          </p:cNvPr>
          <p:cNvCxnSpPr>
            <a:cxnSpLocks/>
          </p:cNvCxnSpPr>
          <p:nvPr/>
        </p:nvCxnSpPr>
        <p:spPr>
          <a:xfrm>
            <a:off x="3077940" y="2606372"/>
            <a:ext cx="0" cy="1595832"/>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8BDBB36-DA24-CDFC-8E50-D68C1E3B67E3}"/>
              </a:ext>
            </a:extLst>
          </p:cNvPr>
          <p:cNvCxnSpPr>
            <a:cxnSpLocks/>
          </p:cNvCxnSpPr>
          <p:nvPr/>
        </p:nvCxnSpPr>
        <p:spPr>
          <a:xfrm>
            <a:off x="4732376" y="2606372"/>
            <a:ext cx="0" cy="1595832"/>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F7F7A4C-117E-707C-8721-5C259597A8E1}"/>
              </a:ext>
            </a:extLst>
          </p:cNvPr>
          <p:cNvCxnSpPr>
            <a:cxnSpLocks/>
          </p:cNvCxnSpPr>
          <p:nvPr/>
        </p:nvCxnSpPr>
        <p:spPr>
          <a:xfrm>
            <a:off x="6386812" y="2606372"/>
            <a:ext cx="0" cy="1595832"/>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95ABDC6-B4FC-6860-C76B-0CC0EB89A172}"/>
              </a:ext>
            </a:extLst>
          </p:cNvPr>
          <p:cNvCxnSpPr>
            <a:cxnSpLocks/>
          </p:cNvCxnSpPr>
          <p:nvPr/>
        </p:nvCxnSpPr>
        <p:spPr>
          <a:xfrm>
            <a:off x="8041249" y="2606372"/>
            <a:ext cx="0" cy="1595832"/>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8F29A42-FDDA-4371-C19B-A380FAFF284C}"/>
              </a:ext>
            </a:extLst>
          </p:cNvPr>
          <p:cNvCxnSpPr>
            <a:cxnSpLocks/>
          </p:cNvCxnSpPr>
          <p:nvPr/>
        </p:nvCxnSpPr>
        <p:spPr>
          <a:xfrm>
            <a:off x="9695686" y="2606372"/>
            <a:ext cx="0" cy="1595832"/>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CE9D1CB2-D46A-B3D7-8577-638AA8E6ED51}"/>
              </a:ext>
            </a:extLst>
          </p:cNvPr>
          <p:cNvSpPr txBox="1"/>
          <p:nvPr/>
        </p:nvSpPr>
        <p:spPr>
          <a:xfrm>
            <a:off x="457200" y="455512"/>
            <a:ext cx="11277600" cy="672567"/>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a:t>EXL’s capability toolkit provides the right assets to aid E-2-E digital transformation lifecycle</a:t>
            </a:r>
          </a:p>
          <a:p>
            <a:endParaRPr lang="en-US" sz="2400"/>
          </a:p>
        </p:txBody>
      </p:sp>
      <p:sp>
        <p:nvSpPr>
          <p:cNvPr id="8" name="TextBox 7">
            <a:extLst>
              <a:ext uri="{FF2B5EF4-FFF2-40B4-BE49-F238E27FC236}">
                <a16:creationId xmlns:a16="http://schemas.microsoft.com/office/drawing/2014/main" id="{883D9012-AEF0-61AE-6DBD-ABCB461BB29F}"/>
              </a:ext>
            </a:extLst>
          </p:cNvPr>
          <p:cNvSpPr txBox="1"/>
          <p:nvPr/>
        </p:nvSpPr>
        <p:spPr>
          <a:xfrm>
            <a:off x="457200" y="1201755"/>
            <a:ext cx="11429999" cy="313932"/>
          </a:xfrm>
          <a:prstGeom prst="rect">
            <a:avLst/>
          </a:prstGeom>
          <a:noFill/>
          <a:ln>
            <a:noFill/>
          </a:ln>
          <a:effectLst/>
        </p:spPr>
        <p:txBody>
          <a:bodyPr wrap="square" lIns="0" rtlCol="0">
            <a:spAutoFit/>
          </a:bodyPr>
          <a:lstStyle/>
          <a:p>
            <a:pPr defTabSz="914400">
              <a:lnSpc>
                <a:spcPct val="90000"/>
              </a:lnSpc>
              <a:spcBef>
                <a:spcPts val="1000"/>
              </a:spcBef>
              <a:buClr>
                <a:srgbClr val="FB4D0A"/>
              </a:buClr>
              <a:defRPr/>
            </a:pPr>
            <a:r>
              <a:rPr lang="en-US" sz="1600" b="1">
                <a:latin typeface="Calibri Light" panose="020F0302020204030204" pitchFamily="34" charset="0"/>
                <a:ea typeface="Calibri Light" panose="020F0302020204030204" pitchFamily="34" charset="0"/>
                <a:cs typeface="Calibri Light" panose="020F0302020204030204" pitchFamily="34" charset="0"/>
              </a:rPr>
              <a:t>The control panel acts as ‘single source of truth’ to inform sequencing &amp; prioritization</a:t>
            </a:r>
          </a:p>
        </p:txBody>
      </p:sp>
      <p:sp>
        <p:nvSpPr>
          <p:cNvPr id="9" name="Text Placeholder 2">
            <a:extLst>
              <a:ext uri="{FF2B5EF4-FFF2-40B4-BE49-F238E27FC236}">
                <a16:creationId xmlns:a16="http://schemas.microsoft.com/office/drawing/2014/main" id="{C5313039-422C-297C-C03C-D6C1C8A47FA0}"/>
              </a:ext>
            </a:extLst>
          </p:cNvPr>
          <p:cNvSpPr txBox="1">
            <a:spLocks/>
          </p:cNvSpPr>
          <p:nvPr/>
        </p:nvSpPr>
        <p:spPr>
          <a:xfrm>
            <a:off x="457200" y="54360"/>
            <a:ext cx="8308975" cy="227798"/>
          </a:xfrm>
          <a:prstGeom prst="rect">
            <a:avLst/>
          </a:prstGeom>
        </p:spPr>
        <p:txBody>
          <a:bodyPr vert="horz" lIns="0" tIns="0" rIns="0" bIns="0" rtlCol="0">
            <a:noAutofit/>
          </a:bodyPr>
          <a:lstStyle>
            <a:lvl1pPr indent="0" defTabSz="914400">
              <a:lnSpc>
                <a:spcPct val="90000"/>
              </a:lnSpc>
              <a:spcBef>
                <a:spcPts val="1000"/>
              </a:spcBef>
              <a:buClr>
                <a:schemeClr val="tx2"/>
              </a:buClr>
              <a:buFontTx/>
              <a:buNone/>
              <a:defRPr sz="1600" b="1">
                <a:solidFill>
                  <a:schemeClr val="accent3"/>
                </a:solidFill>
              </a:defRPr>
            </a:lvl1pPr>
            <a:lvl2pPr marL="290513" indent="0" defTabSz="914400">
              <a:lnSpc>
                <a:spcPct val="90000"/>
              </a:lnSpc>
              <a:spcBef>
                <a:spcPts val="500"/>
              </a:spcBef>
              <a:buFontTx/>
              <a:buNone/>
              <a:tabLst/>
              <a:defRPr>
                <a:solidFill>
                  <a:schemeClr val="accent3"/>
                </a:solidFill>
              </a:defRPr>
            </a:lvl2pPr>
            <a:lvl3pPr marL="582613" indent="0" defTabSz="914400">
              <a:lnSpc>
                <a:spcPct val="90000"/>
              </a:lnSpc>
              <a:spcBef>
                <a:spcPts val="500"/>
              </a:spcBef>
              <a:buFontTx/>
              <a:buNone/>
              <a:tabLst/>
              <a:defRPr>
                <a:solidFill>
                  <a:schemeClr val="accent3"/>
                </a:solidFill>
              </a:defRPr>
            </a:lvl3pPr>
            <a:lvl4pPr marL="855663" indent="0" defTabSz="914400">
              <a:lnSpc>
                <a:spcPct val="90000"/>
              </a:lnSpc>
              <a:spcBef>
                <a:spcPts val="500"/>
              </a:spcBef>
              <a:buFontTx/>
              <a:buNone/>
              <a:tabLst/>
              <a:defRPr>
                <a:solidFill>
                  <a:schemeClr val="accent3"/>
                </a:solidFill>
              </a:defRPr>
            </a:lvl4pPr>
            <a:lvl5pPr marL="1100138" indent="0" defTabSz="914400">
              <a:lnSpc>
                <a:spcPct val="90000"/>
              </a:lnSpc>
              <a:spcBef>
                <a:spcPts val="500"/>
              </a:spcBef>
              <a:buFontTx/>
              <a:buNone/>
              <a:tabLst/>
              <a:defRPr>
                <a:solidFill>
                  <a:schemeClr val="accent3"/>
                </a:solidFill>
              </a:defRP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a:latin typeface="+mj-lt"/>
              </a:rPr>
              <a:t>Consulting &amp; Implementation</a:t>
            </a:r>
          </a:p>
        </p:txBody>
      </p:sp>
    </p:spTree>
    <p:extLst>
      <p:ext uri="{BB962C8B-B14F-4D97-AF65-F5344CB8AC3E}">
        <p14:creationId xmlns:p14="http://schemas.microsoft.com/office/powerpoint/2010/main" val="367041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017F2475-85DC-9BED-5AD0-C1036B413EDF}"/>
              </a:ext>
            </a:extLst>
          </p:cNvPr>
          <p:cNvGraphicFramePr>
            <a:graphicFrameLocks/>
          </p:cNvGraphicFramePr>
          <p:nvPr/>
        </p:nvGraphicFramePr>
        <p:xfrm>
          <a:off x="7244171" y="2765867"/>
          <a:ext cx="4645152" cy="2876411"/>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4">
            <a:extLst>
              <a:ext uri="{FF2B5EF4-FFF2-40B4-BE49-F238E27FC236}">
                <a16:creationId xmlns:a16="http://schemas.microsoft.com/office/drawing/2014/main" id="{9A398FB7-FFE3-6869-AE1B-9DA93E3D641B}"/>
              </a:ext>
            </a:extLst>
          </p:cNvPr>
          <p:cNvSpPr/>
          <p:nvPr/>
        </p:nvSpPr>
        <p:spPr>
          <a:xfrm>
            <a:off x="10517723" y="5174328"/>
            <a:ext cx="1371600" cy="246211"/>
          </a:xfrm>
          <a:prstGeom prst="rect">
            <a:avLst/>
          </a:prstGeom>
          <a:solidFill>
            <a:schemeClr val="accent4"/>
          </a:solidFill>
        </p:spPr>
        <p:txBody>
          <a:bodyPr wrap="square" lIns="91429" tIns="45715" rIns="91429" bIns="45715">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Calibri Light" panose="020F0302020204030204"/>
                <a:ea typeface="+mn-ea"/>
                <a:cs typeface="Arial" panose="020B0604020202020204" pitchFamily="34" charset="0"/>
              </a:rPr>
              <a:t>QUICK WINS</a:t>
            </a:r>
          </a:p>
        </p:txBody>
      </p:sp>
      <p:sp>
        <p:nvSpPr>
          <p:cNvPr id="7" name="Rectangle 6">
            <a:extLst>
              <a:ext uri="{FF2B5EF4-FFF2-40B4-BE49-F238E27FC236}">
                <a16:creationId xmlns:a16="http://schemas.microsoft.com/office/drawing/2014/main" id="{C6D0FF27-E995-1C95-EB38-D3B61425BC21}"/>
              </a:ext>
            </a:extLst>
          </p:cNvPr>
          <p:cNvSpPr/>
          <p:nvPr/>
        </p:nvSpPr>
        <p:spPr>
          <a:xfrm>
            <a:off x="10517723" y="2765867"/>
            <a:ext cx="1371600" cy="246211"/>
          </a:xfrm>
          <a:prstGeom prst="rect">
            <a:avLst/>
          </a:prstGeom>
          <a:solidFill>
            <a:schemeClr val="accent4"/>
          </a:solidFill>
        </p:spPr>
        <p:txBody>
          <a:bodyPr wrap="square" lIns="91429" tIns="45715" rIns="91429" bIns="45715">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Calibri Light" panose="020F0302020204030204"/>
                <a:ea typeface="+mn-ea"/>
                <a:cs typeface="Arial" panose="020B0604020202020204" pitchFamily="34" charset="0"/>
              </a:rPr>
              <a:t>STRATEGIC WINS</a:t>
            </a:r>
          </a:p>
        </p:txBody>
      </p:sp>
      <p:sp>
        <p:nvSpPr>
          <p:cNvPr id="8" name="Rectangle 7">
            <a:extLst>
              <a:ext uri="{FF2B5EF4-FFF2-40B4-BE49-F238E27FC236}">
                <a16:creationId xmlns:a16="http://schemas.microsoft.com/office/drawing/2014/main" id="{2CE8BD8A-A52E-A632-4E4C-8BC2ABAFF07B}"/>
              </a:ext>
            </a:extLst>
          </p:cNvPr>
          <p:cNvSpPr/>
          <p:nvPr/>
        </p:nvSpPr>
        <p:spPr>
          <a:xfrm>
            <a:off x="7673462" y="2762897"/>
            <a:ext cx="1371600" cy="246211"/>
          </a:xfrm>
          <a:prstGeom prst="rect">
            <a:avLst/>
          </a:prstGeom>
          <a:solidFill>
            <a:schemeClr val="accent4"/>
          </a:solidFill>
        </p:spPr>
        <p:txBody>
          <a:bodyPr wrap="square" lIns="91429" tIns="45715" rIns="91429" bIns="45715">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Calibri Light" panose="020F0302020204030204"/>
                <a:ea typeface="+mn-ea"/>
                <a:cs typeface="Arial" panose="020B0604020202020204" pitchFamily="34" charset="0"/>
              </a:rPr>
              <a:t>DEPRIORITISED</a:t>
            </a:r>
          </a:p>
        </p:txBody>
      </p:sp>
      <p:sp>
        <p:nvSpPr>
          <p:cNvPr id="9" name="Rectangle 8">
            <a:extLst>
              <a:ext uri="{FF2B5EF4-FFF2-40B4-BE49-F238E27FC236}">
                <a16:creationId xmlns:a16="http://schemas.microsoft.com/office/drawing/2014/main" id="{403FDF80-AF1E-AF3F-73F0-CCD56804A1AE}"/>
              </a:ext>
            </a:extLst>
          </p:cNvPr>
          <p:cNvSpPr/>
          <p:nvPr/>
        </p:nvSpPr>
        <p:spPr>
          <a:xfrm>
            <a:off x="7718713" y="5174328"/>
            <a:ext cx="1281098" cy="246211"/>
          </a:xfrm>
          <a:prstGeom prst="rect">
            <a:avLst/>
          </a:prstGeom>
          <a:solidFill>
            <a:schemeClr val="accent4"/>
          </a:solidFill>
        </p:spPr>
        <p:txBody>
          <a:bodyPr wrap="none" lIns="91429" tIns="45715" rIns="91429" bIns="45715">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Calibri Light" panose="020F0302020204030204"/>
                <a:ea typeface="+mn-ea"/>
                <a:cs typeface="Arial" panose="020B0604020202020204" pitchFamily="34" charset="0"/>
              </a:rPr>
              <a:t>LOW HANGING FRUIT</a:t>
            </a:r>
          </a:p>
        </p:txBody>
      </p:sp>
      <p:sp>
        <p:nvSpPr>
          <p:cNvPr id="10" name="TextBox 9">
            <a:extLst>
              <a:ext uri="{FF2B5EF4-FFF2-40B4-BE49-F238E27FC236}">
                <a16:creationId xmlns:a16="http://schemas.microsoft.com/office/drawing/2014/main" id="{5FFD2238-3A7B-05D1-D988-4A5790976D20}"/>
              </a:ext>
            </a:extLst>
          </p:cNvPr>
          <p:cNvSpPr txBox="1"/>
          <p:nvPr/>
        </p:nvSpPr>
        <p:spPr>
          <a:xfrm>
            <a:off x="6950050" y="3629797"/>
            <a:ext cx="384721" cy="1148550"/>
          </a:xfrm>
          <a:prstGeom prst="rect">
            <a:avLst/>
          </a:prstGeom>
          <a:noFill/>
        </p:spPr>
        <p:txBody>
          <a:bodyPr vert="vert270"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srgbClr val="424242"/>
                </a:solidFill>
                <a:effectLst/>
                <a:uLnTx/>
                <a:uFillTx/>
                <a:latin typeface="Calibri Light" panose="020F0302020204030204"/>
                <a:ea typeface="+mn-ea"/>
                <a:cs typeface="+mn-cs"/>
              </a:rPr>
              <a:t>Effort Score</a:t>
            </a:r>
          </a:p>
        </p:txBody>
      </p:sp>
      <p:sp>
        <p:nvSpPr>
          <p:cNvPr id="11" name="TextBox 10">
            <a:extLst>
              <a:ext uri="{FF2B5EF4-FFF2-40B4-BE49-F238E27FC236}">
                <a16:creationId xmlns:a16="http://schemas.microsoft.com/office/drawing/2014/main" id="{3DA576EE-35DD-20DD-859C-A3E96910AEBA}"/>
              </a:ext>
            </a:extLst>
          </p:cNvPr>
          <p:cNvSpPr txBox="1"/>
          <p:nvPr/>
        </p:nvSpPr>
        <p:spPr>
          <a:xfrm>
            <a:off x="8788321" y="5645248"/>
            <a:ext cx="1556852" cy="2923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srgbClr val="000000"/>
                </a:solidFill>
                <a:effectLst/>
                <a:uLnTx/>
                <a:uFillTx/>
                <a:latin typeface="Calibri Light" panose="020F0302020204030204"/>
                <a:ea typeface="+mn-ea"/>
                <a:cs typeface="+mn-cs"/>
              </a:rPr>
              <a:t>Benefit Score</a:t>
            </a:r>
          </a:p>
        </p:txBody>
      </p:sp>
      <p:sp>
        <p:nvSpPr>
          <p:cNvPr id="12" name="TextBox 11">
            <a:extLst>
              <a:ext uri="{FF2B5EF4-FFF2-40B4-BE49-F238E27FC236}">
                <a16:creationId xmlns:a16="http://schemas.microsoft.com/office/drawing/2014/main" id="{2E4E1074-224C-BC04-0455-19D662B1897B}"/>
              </a:ext>
            </a:extLst>
          </p:cNvPr>
          <p:cNvSpPr txBox="1"/>
          <p:nvPr/>
        </p:nvSpPr>
        <p:spPr>
          <a:xfrm>
            <a:off x="491146" y="2329516"/>
            <a:ext cx="6079018" cy="220316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5071"/>
                </a:solidFill>
                <a:effectLst/>
                <a:uLnTx/>
                <a:uFillTx/>
                <a:latin typeface="Calibri Light" panose="020F0302020204030204"/>
                <a:ea typeface="+mn-ea"/>
                <a:cs typeface="+mn-cs"/>
              </a:rPr>
              <a:t>Effort Score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Light" panose="020F0302020204030204"/>
                <a:ea typeface="+mn-ea"/>
                <a:cs typeface="+mn-cs"/>
              </a:rPr>
              <a:t>Design complexity:</a:t>
            </a:r>
          </a:p>
          <a:p>
            <a:pPr marL="285750" marR="0" lvl="0" indent="-285750" algn="l" defTabSz="914400" rtl="0" eaLnBrk="1" fontAlgn="auto" latinLnBrk="0" hangingPunct="1">
              <a:lnSpc>
                <a:spcPts val="1700"/>
              </a:lnSpc>
              <a:spcBef>
                <a:spcPts val="0"/>
              </a:spcBef>
              <a:spcAft>
                <a:spcPts val="0"/>
              </a:spcAft>
              <a:buClr>
                <a:srgbClr val="FB4D0A"/>
              </a:buClr>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Calibri Light" panose="020F0302020204030204"/>
                <a:ea typeface="+mn-ea"/>
                <a:cs typeface="+mn-cs"/>
              </a:rPr>
              <a:t>Inputs - Unique formats and intake sources, standardisation / streamlining potential</a:t>
            </a:r>
          </a:p>
          <a:p>
            <a:pPr marL="285750" marR="0" lvl="0" indent="-285750" algn="l" defTabSz="914400" rtl="0" eaLnBrk="1" fontAlgn="auto" latinLnBrk="0" hangingPunct="1">
              <a:lnSpc>
                <a:spcPts val="1700"/>
              </a:lnSpc>
              <a:spcBef>
                <a:spcPts val="0"/>
              </a:spcBef>
              <a:spcAft>
                <a:spcPts val="0"/>
              </a:spcAft>
              <a:buClr>
                <a:srgbClr val="FB4D0A"/>
              </a:buClr>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Calibri Light" panose="020F0302020204030204"/>
                <a:ea typeface="+mn-ea"/>
                <a:cs typeface="+mn-cs"/>
              </a:rPr>
              <a:t>Process characteristics – number of tasks, steps, roles etc.</a:t>
            </a:r>
          </a:p>
          <a:p>
            <a:pPr marL="285750" marR="0" lvl="0" indent="-285750" algn="l" defTabSz="914400" rtl="0" eaLnBrk="1" fontAlgn="auto" latinLnBrk="0" hangingPunct="1">
              <a:lnSpc>
                <a:spcPts val="1700"/>
              </a:lnSpc>
              <a:spcBef>
                <a:spcPts val="0"/>
              </a:spcBef>
              <a:spcAft>
                <a:spcPts val="0"/>
              </a:spcAft>
              <a:buClr>
                <a:srgbClr val="FB4D0A"/>
              </a:buClr>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Calibri Light" panose="020F0302020204030204"/>
                <a:ea typeface="+mn-ea"/>
                <a:cs typeface="+mn-cs"/>
              </a:rPr>
              <a:t>Output – number of reports, alerts etc. required</a:t>
            </a:r>
          </a:p>
          <a:p>
            <a:pPr marL="285750" marR="0" lvl="0" indent="-285750" algn="l" defTabSz="914400" rtl="0" eaLnBrk="1" fontAlgn="auto" latinLnBrk="0" hangingPunct="1">
              <a:lnSpc>
                <a:spcPts val="1700"/>
              </a:lnSpc>
              <a:spcBef>
                <a:spcPts val="0"/>
              </a:spcBef>
              <a:spcAft>
                <a:spcPts val="0"/>
              </a:spcAft>
              <a:buClr>
                <a:srgbClr val="FB4D0A"/>
              </a:buClr>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Calibri Light" panose="020F0302020204030204"/>
                <a:ea typeface="+mn-ea"/>
                <a:cs typeface="+mn-cs"/>
              </a:rPr>
              <a:t>Integration - number of systems to integrate</a:t>
            </a:r>
          </a:p>
          <a:p>
            <a:pPr marL="285750" marR="0" lvl="0" indent="-285750" algn="l" defTabSz="914400" rtl="0" eaLnBrk="1" fontAlgn="auto" latinLnBrk="0" hangingPunct="1">
              <a:lnSpc>
                <a:spcPts val="1700"/>
              </a:lnSpc>
              <a:spcBef>
                <a:spcPts val="0"/>
              </a:spcBef>
              <a:spcAft>
                <a:spcPts val="0"/>
              </a:spcAft>
              <a:buClr>
                <a:srgbClr val="FB4D0A"/>
              </a:buClr>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Calibri Light" panose="020F0302020204030204"/>
                <a:ea typeface="+mn-ea"/>
                <a:cs typeface="+mn-cs"/>
              </a:rPr>
              <a:t>Orchestration – number of screens</a:t>
            </a:r>
          </a:p>
          <a:p>
            <a:pPr marL="285750" marR="0" lvl="0" indent="-285750" algn="l" defTabSz="914400" rtl="0" eaLnBrk="1" fontAlgn="auto" latinLnBrk="0" hangingPunct="1">
              <a:lnSpc>
                <a:spcPts val="1700"/>
              </a:lnSpc>
              <a:spcBef>
                <a:spcPts val="0"/>
              </a:spcBef>
              <a:spcAft>
                <a:spcPts val="0"/>
              </a:spcAft>
              <a:buClr>
                <a:srgbClr val="FB4D0A"/>
              </a:buClr>
              <a:buSzTx/>
              <a:buFont typeface="Arial" panose="020B0604020202020204" pitchFamily="34" charset="0"/>
              <a:buChar char="•"/>
              <a:tabLst/>
              <a:defRPr/>
            </a:pPr>
            <a:endParaRPr kumimoji="0" lang="en-US" sz="1400" b="0" i="0" u="none" strike="noStrike" kern="1200" cap="none" spc="0" normalizeH="0" baseline="0" noProof="0">
              <a:ln>
                <a:noFill/>
              </a:ln>
              <a:solidFill>
                <a:srgbClr val="000000"/>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Light" panose="020F0302020204030204"/>
                <a:ea typeface="+mn-ea"/>
                <a:cs typeface="+mn-cs"/>
              </a:rPr>
              <a:t>Process affinity (ability to cross-leverage workflow components built for other tracks)</a:t>
            </a:r>
          </a:p>
        </p:txBody>
      </p:sp>
      <p:sp>
        <p:nvSpPr>
          <p:cNvPr id="14" name="TextBox 13">
            <a:extLst>
              <a:ext uri="{FF2B5EF4-FFF2-40B4-BE49-F238E27FC236}">
                <a16:creationId xmlns:a16="http://schemas.microsoft.com/office/drawing/2014/main" id="{BABF7DEF-CC03-9B2C-5661-B84C5BF090B4}"/>
              </a:ext>
            </a:extLst>
          </p:cNvPr>
          <p:cNvSpPr txBox="1"/>
          <p:nvPr/>
        </p:nvSpPr>
        <p:spPr>
          <a:xfrm>
            <a:off x="491146" y="4779820"/>
            <a:ext cx="6079018" cy="8931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5071"/>
                </a:solidFill>
                <a:effectLst/>
                <a:uLnTx/>
                <a:uFillTx/>
                <a:latin typeface="Calibri Light" panose="020F0302020204030204"/>
                <a:ea typeface="+mn-ea"/>
                <a:cs typeface="+mn-cs"/>
              </a:rPr>
              <a:t>Benefit Score</a:t>
            </a:r>
          </a:p>
          <a:p>
            <a:pPr marL="285750" marR="0" lvl="0" indent="-285750" algn="l" defTabSz="914400" rtl="0" eaLnBrk="1" fontAlgn="auto" latinLnBrk="0" hangingPunct="1">
              <a:lnSpc>
                <a:spcPts val="1700"/>
              </a:lnSpc>
              <a:spcBef>
                <a:spcPts val="0"/>
              </a:spcBef>
              <a:spcAft>
                <a:spcPts val="0"/>
              </a:spcAft>
              <a:buClr>
                <a:srgbClr val="FB4D0A"/>
              </a:buClr>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Calibri Light" panose="020F0302020204030204"/>
                <a:ea typeface="+mn-ea"/>
                <a:cs typeface="+mn-cs"/>
              </a:rPr>
              <a:t>Volumes, AHT and FTE size</a:t>
            </a:r>
          </a:p>
          <a:p>
            <a:pPr marL="285750" marR="0" lvl="0" indent="-285750" algn="l" defTabSz="914400" rtl="0" eaLnBrk="1" fontAlgn="auto" latinLnBrk="0" hangingPunct="1">
              <a:lnSpc>
                <a:spcPts val="1700"/>
              </a:lnSpc>
              <a:spcBef>
                <a:spcPts val="0"/>
              </a:spcBef>
              <a:spcAft>
                <a:spcPts val="0"/>
              </a:spcAft>
              <a:buClr>
                <a:srgbClr val="FB4D0A"/>
              </a:buClr>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Calibri Light" panose="020F0302020204030204"/>
                <a:ea typeface="+mn-ea"/>
                <a:cs typeface="+mn-cs"/>
              </a:rPr>
              <a:t>Expected efficiency gains</a:t>
            </a:r>
          </a:p>
          <a:p>
            <a:pPr marL="285750" marR="0" lvl="0" indent="-285750" algn="l" defTabSz="914400" rtl="0" eaLnBrk="1" fontAlgn="auto" latinLnBrk="0" hangingPunct="1">
              <a:lnSpc>
                <a:spcPts val="1700"/>
              </a:lnSpc>
              <a:spcBef>
                <a:spcPts val="0"/>
              </a:spcBef>
              <a:spcAft>
                <a:spcPts val="0"/>
              </a:spcAft>
              <a:buClr>
                <a:srgbClr val="FB4D0A"/>
              </a:buClr>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Calibri Light" panose="020F0302020204030204"/>
                <a:ea typeface="+mn-ea"/>
                <a:cs typeface="+mn-cs"/>
              </a:rPr>
              <a:t>Other potential gains – cycle time, quality, CSAT, conversion</a:t>
            </a:r>
          </a:p>
        </p:txBody>
      </p:sp>
      <p:sp>
        <p:nvSpPr>
          <p:cNvPr id="3" name="Arrow: Pentagon 2">
            <a:extLst>
              <a:ext uri="{FF2B5EF4-FFF2-40B4-BE49-F238E27FC236}">
                <a16:creationId xmlns:a16="http://schemas.microsoft.com/office/drawing/2014/main" id="{65268DF8-4D05-D770-95C1-FF444507ABB7}"/>
              </a:ext>
            </a:extLst>
          </p:cNvPr>
          <p:cNvSpPr/>
          <p:nvPr/>
        </p:nvSpPr>
        <p:spPr>
          <a:xfrm>
            <a:off x="486383" y="1028699"/>
            <a:ext cx="2908570" cy="1021405"/>
          </a:xfrm>
          <a:prstGeom prst="homePlate">
            <a:avLst>
              <a:gd name="adj" fmla="val 33725"/>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tIns="13716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Calibri Light" panose="020F0302020204030204"/>
                <a:ea typeface="+mn-ea"/>
                <a:cs typeface="+mn-cs"/>
              </a:rPr>
              <a:t>Process Clustering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Light" panose="020F0302020204030204"/>
                <a:ea typeface="+mn-ea"/>
                <a:cs typeface="+mn-cs"/>
              </a:rPr>
              <a:t>Identify and tag processes with similar characteristics</a:t>
            </a:r>
          </a:p>
        </p:txBody>
      </p:sp>
      <p:sp>
        <p:nvSpPr>
          <p:cNvPr id="4" name="Arrow: Chevron 3">
            <a:extLst>
              <a:ext uri="{FF2B5EF4-FFF2-40B4-BE49-F238E27FC236}">
                <a16:creationId xmlns:a16="http://schemas.microsoft.com/office/drawing/2014/main" id="{6EBF149E-1EF0-C6D1-BA3A-F91852FC9A1F}"/>
              </a:ext>
            </a:extLst>
          </p:cNvPr>
          <p:cNvSpPr/>
          <p:nvPr/>
        </p:nvSpPr>
        <p:spPr>
          <a:xfrm>
            <a:off x="3144194" y="1023835"/>
            <a:ext cx="3044758" cy="1031132"/>
          </a:xfrm>
          <a:prstGeom prst="chevron">
            <a:avLst>
              <a:gd name="adj" fmla="val 33184"/>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tIns="137160" r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Calibri Light" panose="020F0302020204030204"/>
                <a:ea typeface="+mn-ea"/>
                <a:cs typeface="+mn-cs"/>
              </a:rPr>
              <a:t>Process Reviews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Light" panose="020F0302020204030204"/>
                <a:ea typeface="+mn-ea"/>
                <a:cs typeface="+mn-cs"/>
              </a:rPr>
              <a:t>Process walkthroughs, data collection, re-engineering opportunity identification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Arrow: Chevron 12">
            <a:extLst>
              <a:ext uri="{FF2B5EF4-FFF2-40B4-BE49-F238E27FC236}">
                <a16:creationId xmlns:a16="http://schemas.microsoft.com/office/drawing/2014/main" id="{7A4A8645-B76B-A94D-7CC2-7D9132A00943}"/>
              </a:ext>
            </a:extLst>
          </p:cNvPr>
          <p:cNvSpPr/>
          <p:nvPr/>
        </p:nvSpPr>
        <p:spPr>
          <a:xfrm>
            <a:off x="5938193" y="1023835"/>
            <a:ext cx="3044758" cy="1031132"/>
          </a:xfrm>
          <a:prstGeom prst="chevron">
            <a:avLst>
              <a:gd name="adj" fmla="val 33184"/>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tIns="13716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Calibri Light" panose="020F0302020204030204"/>
                <a:ea typeface="+mn-ea"/>
                <a:cs typeface="+mn-cs"/>
              </a:rPr>
              <a:t>Process Scoring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Light" panose="020F0302020204030204"/>
                <a:ea typeface="+mn-ea"/>
                <a:cs typeface="+mn-cs"/>
              </a:rPr>
              <a:t>Scoring process (to-be state) on two key axis – Effort and benefits</a:t>
            </a:r>
          </a:p>
        </p:txBody>
      </p:sp>
      <p:sp>
        <p:nvSpPr>
          <p:cNvPr id="24" name="Arrow: Chevron 23">
            <a:extLst>
              <a:ext uri="{FF2B5EF4-FFF2-40B4-BE49-F238E27FC236}">
                <a16:creationId xmlns:a16="http://schemas.microsoft.com/office/drawing/2014/main" id="{E7431F14-2867-7CD8-DBE8-D3CFE1878DFD}"/>
              </a:ext>
            </a:extLst>
          </p:cNvPr>
          <p:cNvSpPr/>
          <p:nvPr/>
        </p:nvSpPr>
        <p:spPr>
          <a:xfrm>
            <a:off x="8732192" y="1023835"/>
            <a:ext cx="3044758" cy="1031132"/>
          </a:xfrm>
          <a:prstGeom prst="chevron">
            <a:avLst>
              <a:gd name="adj" fmla="val 33184"/>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tIns="13716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Calibri Light" panose="020F0302020204030204"/>
                <a:ea typeface="+mn-ea"/>
                <a:cs typeface="+mn-cs"/>
              </a:rPr>
              <a:t>Process Prioritization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Light" panose="020F0302020204030204"/>
                <a:ea typeface="+mn-ea"/>
                <a:cs typeface="+mn-cs"/>
              </a:rPr>
              <a:t>Based on the composite score and subjective inputs from BU</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25" name="Straight Connector 24">
            <a:extLst>
              <a:ext uri="{FF2B5EF4-FFF2-40B4-BE49-F238E27FC236}">
                <a16:creationId xmlns:a16="http://schemas.microsoft.com/office/drawing/2014/main" id="{F816DA4B-9D4B-06AB-E2DC-5D076182D805}"/>
              </a:ext>
            </a:extLst>
          </p:cNvPr>
          <p:cNvCxnSpPr>
            <a:cxnSpLocks/>
          </p:cNvCxnSpPr>
          <p:nvPr/>
        </p:nvCxnSpPr>
        <p:spPr>
          <a:xfrm>
            <a:off x="506961" y="4599711"/>
            <a:ext cx="5943600" cy="0"/>
          </a:xfrm>
          <a:prstGeom prst="line">
            <a:avLst/>
          </a:prstGeom>
          <a:ln w="9525" cap="flat" cmpd="sng" algn="ctr">
            <a:solidFill>
              <a:schemeClr val="bg1">
                <a:lumMod val="8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Title 1">
            <a:extLst>
              <a:ext uri="{FF2B5EF4-FFF2-40B4-BE49-F238E27FC236}">
                <a16:creationId xmlns:a16="http://schemas.microsoft.com/office/drawing/2014/main" id="{8AEBD2EB-DE2B-D464-6180-12D35E9E99C6}"/>
              </a:ext>
            </a:extLst>
          </p:cNvPr>
          <p:cNvSpPr txBox="1"/>
          <p:nvPr/>
        </p:nvSpPr>
        <p:spPr>
          <a:xfrm>
            <a:off x="457200" y="455512"/>
            <a:ext cx="11277600" cy="672567"/>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a:t>We adopt a structured methodology to prioritize automation opportunities</a:t>
            </a:r>
          </a:p>
        </p:txBody>
      </p:sp>
      <p:sp>
        <p:nvSpPr>
          <p:cNvPr id="17" name="Text Placeholder 2">
            <a:extLst>
              <a:ext uri="{FF2B5EF4-FFF2-40B4-BE49-F238E27FC236}">
                <a16:creationId xmlns:a16="http://schemas.microsoft.com/office/drawing/2014/main" id="{E8F6BB7A-C22F-EC70-861B-350B1FE4BF31}"/>
              </a:ext>
            </a:extLst>
          </p:cNvPr>
          <p:cNvSpPr txBox="1">
            <a:spLocks/>
          </p:cNvSpPr>
          <p:nvPr/>
        </p:nvSpPr>
        <p:spPr>
          <a:xfrm>
            <a:off x="457200" y="54360"/>
            <a:ext cx="8308975" cy="227798"/>
          </a:xfrm>
          <a:prstGeom prst="rect">
            <a:avLst/>
          </a:prstGeom>
        </p:spPr>
        <p:txBody>
          <a:bodyPr vert="horz" lIns="0" tIns="0" rIns="0" bIns="0" rtlCol="0">
            <a:noAutofit/>
          </a:bodyPr>
          <a:lstStyle>
            <a:lvl1pPr indent="0" defTabSz="914400">
              <a:lnSpc>
                <a:spcPct val="90000"/>
              </a:lnSpc>
              <a:spcBef>
                <a:spcPts val="1000"/>
              </a:spcBef>
              <a:buClr>
                <a:schemeClr val="tx2"/>
              </a:buClr>
              <a:buFontTx/>
              <a:buNone/>
              <a:defRPr sz="1600" b="1">
                <a:solidFill>
                  <a:schemeClr val="accent3"/>
                </a:solidFill>
              </a:defRPr>
            </a:lvl1pPr>
            <a:lvl2pPr marL="290513" indent="0" defTabSz="914400">
              <a:lnSpc>
                <a:spcPct val="90000"/>
              </a:lnSpc>
              <a:spcBef>
                <a:spcPts val="500"/>
              </a:spcBef>
              <a:buFontTx/>
              <a:buNone/>
              <a:tabLst/>
              <a:defRPr>
                <a:solidFill>
                  <a:schemeClr val="accent3"/>
                </a:solidFill>
              </a:defRPr>
            </a:lvl2pPr>
            <a:lvl3pPr marL="582613" indent="0" defTabSz="914400">
              <a:lnSpc>
                <a:spcPct val="90000"/>
              </a:lnSpc>
              <a:spcBef>
                <a:spcPts val="500"/>
              </a:spcBef>
              <a:buFontTx/>
              <a:buNone/>
              <a:tabLst/>
              <a:defRPr>
                <a:solidFill>
                  <a:schemeClr val="accent3"/>
                </a:solidFill>
              </a:defRPr>
            </a:lvl3pPr>
            <a:lvl4pPr marL="855663" indent="0" defTabSz="914400">
              <a:lnSpc>
                <a:spcPct val="90000"/>
              </a:lnSpc>
              <a:spcBef>
                <a:spcPts val="500"/>
              </a:spcBef>
              <a:buFontTx/>
              <a:buNone/>
              <a:tabLst/>
              <a:defRPr>
                <a:solidFill>
                  <a:schemeClr val="accent3"/>
                </a:solidFill>
              </a:defRPr>
            </a:lvl4pPr>
            <a:lvl5pPr marL="1100138" indent="0" defTabSz="914400">
              <a:lnSpc>
                <a:spcPct val="90000"/>
              </a:lnSpc>
              <a:spcBef>
                <a:spcPts val="500"/>
              </a:spcBef>
              <a:buFontTx/>
              <a:buNone/>
              <a:tabLst/>
              <a:defRPr>
                <a:solidFill>
                  <a:schemeClr val="accent3"/>
                </a:solidFill>
              </a:defRP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a:latin typeface="+mj-lt"/>
              </a:rPr>
              <a:t>Consulting &amp; Implementation</a:t>
            </a:r>
          </a:p>
        </p:txBody>
      </p:sp>
    </p:spTree>
    <p:extLst>
      <p:ext uri="{BB962C8B-B14F-4D97-AF65-F5344CB8AC3E}">
        <p14:creationId xmlns:p14="http://schemas.microsoft.com/office/powerpoint/2010/main" val="497051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 Placeholder 4">
            <a:extLst>
              <a:ext uri="{FF2B5EF4-FFF2-40B4-BE49-F238E27FC236}">
                <a16:creationId xmlns:a16="http://schemas.microsoft.com/office/drawing/2014/main" id="{0E4D2039-6D6D-F14E-93E4-4F369F7ED8C7}"/>
              </a:ext>
            </a:extLst>
          </p:cNvPr>
          <p:cNvSpPr txBox="1">
            <a:spLocks/>
          </p:cNvSpPr>
          <p:nvPr/>
        </p:nvSpPr>
        <p:spPr>
          <a:xfrm>
            <a:off x="457200" y="124466"/>
            <a:ext cx="11536417" cy="327180"/>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buClr>
                <a:schemeClr val="tx1"/>
              </a:buClr>
              <a:buFont typeface="System Font Regular"/>
              <a:buNone/>
              <a:defRPr sz="1400" b="1" i="0" kern="1200">
                <a:solidFill>
                  <a:schemeClr val="tx2"/>
                </a:solidFill>
                <a:latin typeface="Calibri" panose="020F0502020204030204" pitchFamily="34" charset="0"/>
                <a:ea typeface="+mn-ea"/>
                <a:cs typeface="Calibri" panose="020F0502020204030204" pitchFamily="34" charset="0"/>
              </a:defRPr>
            </a:lvl1pPr>
            <a:lvl2pPr marL="290513" indent="0" algn="l" defTabSz="914400" rtl="0" eaLnBrk="1" latinLnBrk="0" hangingPunct="1">
              <a:lnSpc>
                <a:spcPct val="90000"/>
              </a:lnSpc>
              <a:spcBef>
                <a:spcPts val="500"/>
              </a:spcBef>
              <a:buFont typeface="System Font Regular"/>
              <a:buNone/>
              <a:tabLst/>
              <a:defRPr sz="2400" kern="1200">
                <a:solidFill>
                  <a:schemeClr val="tx2"/>
                </a:solidFill>
                <a:latin typeface="+mj-lt"/>
                <a:ea typeface="+mn-ea"/>
                <a:cs typeface="+mn-cs"/>
              </a:defRPr>
            </a:lvl2pPr>
            <a:lvl3pPr marL="582613" indent="0" algn="l" defTabSz="914400" rtl="0" eaLnBrk="1" latinLnBrk="0" hangingPunct="1">
              <a:lnSpc>
                <a:spcPct val="90000"/>
              </a:lnSpc>
              <a:spcBef>
                <a:spcPts val="500"/>
              </a:spcBef>
              <a:buFont typeface="System Font Regular"/>
              <a:buNone/>
              <a:tabLst/>
              <a:defRPr sz="2000" kern="1200">
                <a:solidFill>
                  <a:schemeClr val="tx2"/>
                </a:solidFill>
                <a:latin typeface="+mj-lt"/>
                <a:ea typeface="+mn-ea"/>
                <a:cs typeface="+mn-cs"/>
              </a:defRPr>
            </a:lvl3pPr>
            <a:lvl4pPr marL="855663" indent="0" algn="l" defTabSz="914400" rtl="0" eaLnBrk="1" latinLnBrk="0" hangingPunct="1">
              <a:lnSpc>
                <a:spcPct val="90000"/>
              </a:lnSpc>
              <a:spcBef>
                <a:spcPts val="500"/>
              </a:spcBef>
              <a:buFont typeface="System Font Regular"/>
              <a:buNone/>
              <a:tabLst/>
              <a:defRPr sz="1800" kern="1200">
                <a:solidFill>
                  <a:schemeClr val="tx2"/>
                </a:solidFill>
                <a:latin typeface="+mj-lt"/>
                <a:ea typeface="+mn-ea"/>
                <a:cs typeface="+mn-cs"/>
              </a:defRPr>
            </a:lvl4pPr>
            <a:lvl5pPr marL="1100138" indent="0" algn="l" defTabSz="914400" rtl="0" eaLnBrk="1" latinLnBrk="0" hangingPunct="1">
              <a:lnSpc>
                <a:spcPct val="90000"/>
              </a:lnSpc>
              <a:spcBef>
                <a:spcPts val="500"/>
              </a:spcBef>
              <a:buFont typeface="System Font Regular"/>
              <a:buNone/>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
                <a:srgbClr val="000000"/>
              </a:buClr>
              <a:buSzTx/>
              <a:buFont typeface="System Font Regular"/>
              <a:buNone/>
              <a:tabLst/>
              <a:defRPr/>
            </a:pPr>
            <a:endParaRPr kumimoji="0" lang="en-US" sz="1400" b="1" i="0" u="none" strike="noStrike" kern="0" cap="none" spc="0" normalizeH="0" baseline="0" noProof="0">
              <a:ln>
                <a:noFill/>
              </a:ln>
              <a:solidFill>
                <a:srgbClr val="005071"/>
              </a:solidFill>
              <a:effectLst/>
              <a:uLnTx/>
              <a:uFillTx/>
              <a:latin typeface="Calibri" panose="020F0502020204030204"/>
              <a:ea typeface="+mn-ea"/>
              <a:cs typeface="Calibri" panose="020F0502020204030204" pitchFamily="34" charset="0"/>
            </a:endParaRPr>
          </a:p>
        </p:txBody>
      </p:sp>
      <p:sp>
        <p:nvSpPr>
          <p:cNvPr id="32" name="Rectangle 31">
            <a:extLst>
              <a:ext uri="{FF2B5EF4-FFF2-40B4-BE49-F238E27FC236}">
                <a16:creationId xmlns:a16="http://schemas.microsoft.com/office/drawing/2014/main" id="{14DAB4EE-0956-4E52-1BF2-A8E8F4A54559}"/>
              </a:ext>
            </a:extLst>
          </p:cNvPr>
          <p:cNvSpPr/>
          <p:nvPr/>
        </p:nvSpPr>
        <p:spPr>
          <a:xfrm>
            <a:off x="5190942" y="3586476"/>
            <a:ext cx="1447240" cy="363804"/>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33" name="object 6">
            <a:extLst>
              <a:ext uri="{FF2B5EF4-FFF2-40B4-BE49-F238E27FC236}">
                <a16:creationId xmlns:a16="http://schemas.microsoft.com/office/drawing/2014/main" id="{D29C9D73-C0CF-390A-8155-2D023FE802FD}"/>
              </a:ext>
            </a:extLst>
          </p:cNvPr>
          <p:cNvSpPr/>
          <p:nvPr/>
        </p:nvSpPr>
        <p:spPr>
          <a:xfrm flipV="1">
            <a:off x="6630273" y="3386082"/>
            <a:ext cx="649993" cy="45719"/>
          </a:xfrm>
          <a:custGeom>
            <a:avLst/>
            <a:gdLst/>
            <a:ahLst/>
            <a:cxnLst/>
            <a:rect l="l" t="t" r="r" b="b"/>
            <a:pathLst>
              <a:path w="2361565">
                <a:moveTo>
                  <a:pt x="0" y="0"/>
                </a:moveTo>
                <a:lnTo>
                  <a:pt x="2361184" y="0"/>
                </a:lnTo>
              </a:path>
            </a:pathLst>
          </a:custGeom>
          <a:ln w="19050">
            <a:solidFill>
              <a:schemeClr val="accent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34" name="object 6">
            <a:extLst>
              <a:ext uri="{FF2B5EF4-FFF2-40B4-BE49-F238E27FC236}">
                <a16:creationId xmlns:a16="http://schemas.microsoft.com/office/drawing/2014/main" id="{E11D4402-6D25-EFC0-F559-2389745CDA65}"/>
              </a:ext>
            </a:extLst>
          </p:cNvPr>
          <p:cNvSpPr/>
          <p:nvPr/>
        </p:nvSpPr>
        <p:spPr>
          <a:xfrm>
            <a:off x="6627031" y="3778751"/>
            <a:ext cx="647766" cy="45719"/>
          </a:xfrm>
          <a:custGeom>
            <a:avLst/>
            <a:gdLst/>
            <a:ahLst/>
            <a:cxnLst/>
            <a:rect l="l" t="t" r="r" b="b"/>
            <a:pathLst>
              <a:path w="2361565">
                <a:moveTo>
                  <a:pt x="0" y="0"/>
                </a:moveTo>
                <a:lnTo>
                  <a:pt x="2361184" y="0"/>
                </a:lnTo>
              </a:path>
            </a:pathLst>
          </a:custGeom>
          <a:ln w="19050">
            <a:solidFill>
              <a:schemeClr val="accent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35" name="object 6">
            <a:extLst>
              <a:ext uri="{FF2B5EF4-FFF2-40B4-BE49-F238E27FC236}">
                <a16:creationId xmlns:a16="http://schemas.microsoft.com/office/drawing/2014/main" id="{A96491E7-8A51-B9A7-FAE3-F4E30F1D85D3}"/>
              </a:ext>
            </a:extLst>
          </p:cNvPr>
          <p:cNvSpPr/>
          <p:nvPr/>
        </p:nvSpPr>
        <p:spPr>
          <a:xfrm>
            <a:off x="6643243" y="4125706"/>
            <a:ext cx="631524" cy="45719"/>
          </a:xfrm>
          <a:custGeom>
            <a:avLst/>
            <a:gdLst/>
            <a:ahLst/>
            <a:cxnLst/>
            <a:rect l="l" t="t" r="r" b="b"/>
            <a:pathLst>
              <a:path w="2361565">
                <a:moveTo>
                  <a:pt x="0" y="0"/>
                </a:moveTo>
                <a:lnTo>
                  <a:pt x="2361184" y="0"/>
                </a:lnTo>
              </a:path>
            </a:pathLst>
          </a:custGeom>
          <a:ln w="19050">
            <a:solidFill>
              <a:schemeClr val="accent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36" name="object 35">
            <a:extLst>
              <a:ext uri="{FF2B5EF4-FFF2-40B4-BE49-F238E27FC236}">
                <a16:creationId xmlns:a16="http://schemas.microsoft.com/office/drawing/2014/main" id="{ED1C27AD-A9B9-D990-948D-CDD5CD8BD5F3}"/>
              </a:ext>
            </a:extLst>
          </p:cNvPr>
          <p:cNvSpPr/>
          <p:nvPr/>
        </p:nvSpPr>
        <p:spPr>
          <a:xfrm>
            <a:off x="2446316" y="4476000"/>
            <a:ext cx="182880" cy="0"/>
          </a:xfrm>
          <a:custGeom>
            <a:avLst/>
            <a:gdLst/>
            <a:ahLst/>
            <a:cxnLst/>
            <a:rect l="l" t="t" r="r" b="b"/>
            <a:pathLst>
              <a:path w="181610">
                <a:moveTo>
                  <a:pt x="181610" y="0"/>
                </a:moveTo>
                <a:lnTo>
                  <a:pt x="0" y="0"/>
                </a:lnTo>
              </a:path>
            </a:pathLst>
          </a:custGeom>
          <a:ln w="19050">
            <a:solidFill>
              <a:schemeClr val="accent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37" name="object 35">
            <a:extLst>
              <a:ext uri="{FF2B5EF4-FFF2-40B4-BE49-F238E27FC236}">
                <a16:creationId xmlns:a16="http://schemas.microsoft.com/office/drawing/2014/main" id="{D1261555-5088-FF9E-3F97-A87E2C1FF246}"/>
              </a:ext>
            </a:extLst>
          </p:cNvPr>
          <p:cNvSpPr/>
          <p:nvPr/>
        </p:nvSpPr>
        <p:spPr>
          <a:xfrm>
            <a:off x="2456476" y="3856240"/>
            <a:ext cx="182880" cy="0"/>
          </a:xfrm>
          <a:custGeom>
            <a:avLst/>
            <a:gdLst/>
            <a:ahLst/>
            <a:cxnLst/>
            <a:rect l="l" t="t" r="r" b="b"/>
            <a:pathLst>
              <a:path w="181610">
                <a:moveTo>
                  <a:pt x="181610" y="0"/>
                </a:moveTo>
                <a:lnTo>
                  <a:pt x="0" y="0"/>
                </a:lnTo>
              </a:path>
            </a:pathLst>
          </a:custGeom>
          <a:ln w="19050">
            <a:solidFill>
              <a:schemeClr val="accent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38" name="object 10">
            <a:extLst>
              <a:ext uri="{FF2B5EF4-FFF2-40B4-BE49-F238E27FC236}">
                <a16:creationId xmlns:a16="http://schemas.microsoft.com/office/drawing/2014/main" id="{FDC637EA-664A-6CFE-4047-43F6CA7FFFA5}"/>
              </a:ext>
            </a:extLst>
          </p:cNvPr>
          <p:cNvSpPr txBox="1"/>
          <p:nvPr/>
        </p:nvSpPr>
        <p:spPr>
          <a:xfrm>
            <a:off x="99633" y="1910915"/>
            <a:ext cx="2267086" cy="365760"/>
          </a:xfrm>
          <a:prstGeom prst="rect">
            <a:avLst/>
          </a:prstGeom>
          <a:noFill/>
        </p:spPr>
        <p:txBody>
          <a:bodyPr vert="horz" wrap="square" lIns="0" tIns="14604" rIns="0" bIns="0" rtlCol="0" anchor="ctr">
            <a:noAutofit/>
          </a:bodyPr>
          <a:lstStyle/>
          <a:p>
            <a:pPr marL="480059" marR="0" lvl="0" indent="0" algn="l" defTabSz="914400" rtl="0" eaLnBrk="1" fontAlgn="auto" latinLnBrk="0" hangingPunct="1">
              <a:lnSpc>
                <a:spcPct val="100000"/>
              </a:lnSpc>
              <a:spcBef>
                <a:spcPts val="114"/>
              </a:spcBef>
              <a:spcAft>
                <a:spcPts val="0"/>
              </a:spcAft>
              <a:buClrTx/>
              <a:buSzTx/>
              <a:buFontTx/>
              <a:buNone/>
              <a:tabLst/>
              <a:defRPr/>
            </a:pPr>
            <a:r>
              <a:rPr kumimoji="0" lang="en-US" sz="1400" b="1" i="0" u="none" strike="noStrike" kern="1200" cap="none" spc="-5" normalizeH="0" baseline="0" noProof="0">
                <a:ln>
                  <a:noFill/>
                </a:ln>
                <a:solidFill>
                  <a:srgbClr val="005071"/>
                </a:solidFill>
                <a:effectLst/>
                <a:uLnTx/>
                <a:uFillTx/>
                <a:latin typeface="Calibri" panose="020F0502020204030204" pitchFamily="34" charset="0"/>
                <a:ea typeface="+mn-ea"/>
                <a:cs typeface="Arial" panose="020B0604020202020204" pitchFamily="34" charset="0"/>
              </a:rPr>
              <a:t>1. Data led</a:t>
            </a:r>
            <a:r>
              <a:rPr kumimoji="0" lang="en-US" sz="1400" b="1" i="0" u="none" strike="noStrike" kern="1200" cap="none" spc="15" normalizeH="0" baseline="0" noProof="0">
                <a:ln>
                  <a:noFill/>
                </a:ln>
                <a:solidFill>
                  <a:srgbClr val="005071"/>
                </a:solidFill>
                <a:effectLst/>
                <a:uLnTx/>
                <a:uFillTx/>
                <a:latin typeface="Calibri" panose="020F0502020204030204" pitchFamily="34" charset="0"/>
                <a:ea typeface="+mn-ea"/>
                <a:cs typeface="Arial" panose="020B0604020202020204" pitchFamily="34" charset="0"/>
              </a:rPr>
              <a:t> </a:t>
            </a:r>
            <a:r>
              <a:rPr kumimoji="0" lang="en-US" sz="1400" b="1" i="0" u="none" strike="noStrike" kern="1200" cap="none" spc="-15" normalizeH="0" baseline="0" noProof="0">
                <a:ln>
                  <a:noFill/>
                </a:ln>
                <a:solidFill>
                  <a:srgbClr val="005071"/>
                </a:solidFill>
                <a:effectLst/>
                <a:uLnTx/>
                <a:uFillTx/>
                <a:latin typeface="Calibri" panose="020F0502020204030204" pitchFamily="34" charset="0"/>
                <a:ea typeface="+mn-ea"/>
                <a:cs typeface="Arial" panose="020B0604020202020204" pitchFamily="34" charset="0"/>
              </a:rPr>
              <a:t>discovery</a:t>
            </a:r>
            <a:endParaRPr kumimoji="0" lang="en-US" sz="1400" b="0" i="0" u="none" strike="noStrike" kern="1200" cap="none" spc="0" normalizeH="0" baseline="0" noProof="0">
              <a:ln>
                <a:noFill/>
              </a:ln>
              <a:solidFill>
                <a:srgbClr val="005071"/>
              </a:solidFill>
              <a:effectLst/>
              <a:uLnTx/>
              <a:uFillTx/>
              <a:latin typeface="Calibri" panose="020F0502020204030204" pitchFamily="34" charset="0"/>
              <a:ea typeface="+mn-ea"/>
              <a:cs typeface="Arial" panose="020B0604020202020204" pitchFamily="34" charset="0"/>
            </a:endParaRPr>
          </a:p>
        </p:txBody>
      </p:sp>
      <p:sp>
        <p:nvSpPr>
          <p:cNvPr id="39" name="object 11">
            <a:extLst>
              <a:ext uri="{FF2B5EF4-FFF2-40B4-BE49-F238E27FC236}">
                <a16:creationId xmlns:a16="http://schemas.microsoft.com/office/drawing/2014/main" id="{59B2205E-6917-EC94-96AB-E18CD0F1DF13}"/>
              </a:ext>
            </a:extLst>
          </p:cNvPr>
          <p:cNvSpPr txBox="1"/>
          <p:nvPr/>
        </p:nvSpPr>
        <p:spPr>
          <a:xfrm>
            <a:off x="4913050" y="1917074"/>
            <a:ext cx="1817634" cy="365760"/>
          </a:xfrm>
          <a:prstGeom prst="rect">
            <a:avLst/>
          </a:prstGeom>
          <a:noFill/>
        </p:spPr>
        <p:txBody>
          <a:bodyPr vert="horz" wrap="square" lIns="0" tIns="14604" rIns="0" bIns="0" rtlCol="0" anchor="ctr">
            <a:noAutofit/>
          </a:bodyPr>
          <a:lstStyle>
            <a:defPPr>
              <a:defRPr lang="en-US"/>
            </a:defPPr>
            <a:lvl1pPr marL="480059" marR="0" lvl="0" indent="0" fontAlgn="auto">
              <a:lnSpc>
                <a:spcPct val="100000"/>
              </a:lnSpc>
              <a:spcBef>
                <a:spcPts val="114"/>
              </a:spcBef>
              <a:spcAft>
                <a:spcPts val="0"/>
              </a:spcAft>
              <a:buClrTx/>
              <a:buSzTx/>
              <a:buFontTx/>
              <a:buNone/>
              <a:tabLst/>
              <a:defRPr kumimoji="0" sz="1400" b="1" i="0" u="none" strike="noStrike" cap="none" spc="-5" normalizeH="0" baseline="0">
                <a:ln>
                  <a:noFill/>
                </a:ln>
                <a:solidFill>
                  <a:schemeClr val="tx2"/>
                </a:solidFill>
                <a:effectLst/>
                <a:uLnTx/>
                <a:uFillTx/>
                <a:cs typeface="Arial" panose="020B0604020202020204" pitchFamily="34" charset="0"/>
              </a:defRPr>
            </a:lvl1pPr>
          </a:lstStyle>
          <a:p>
            <a:pPr marL="480059" marR="0" lvl="0" indent="0" algn="l" defTabSz="914400" rtl="0" eaLnBrk="1" fontAlgn="auto" latinLnBrk="0" hangingPunct="1">
              <a:lnSpc>
                <a:spcPct val="100000"/>
              </a:lnSpc>
              <a:spcBef>
                <a:spcPts val="114"/>
              </a:spcBef>
              <a:spcAft>
                <a:spcPts val="0"/>
              </a:spcAft>
              <a:buClrTx/>
              <a:buSzTx/>
              <a:buFontTx/>
              <a:buNone/>
              <a:tabLst/>
              <a:defRPr/>
            </a:pPr>
            <a:r>
              <a:rPr kumimoji="0" lang="en-US" sz="1400" b="1" i="0" u="none" strike="noStrike" kern="1200" cap="none" spc="-5" normalizeH="0" baseline="0" noProof="0">
                <a:ln>
                  <a:noFill/>
                </a:ln>
                <a:solidFill>
                  <a:srgbClr val="005071"/>
                </a:solidFill>
                <a:effectLst/>
                <a:uLnTx/>
                <a:uFillTx/>
                <a:latin typeface="Calibri" panose="020F0502020204030204" pitchFamily="34" charset="0"/>
                <a:ea typeface="+mn-ea"/>
                <a:cs typeface="Arial" panose="020B0604020202020204" pitchFamily="34" charset="0"/>
              </a:rPr>
              <a:t>3. Upstream AI</a:t>
            </a:r>
          </a:p>
        </p:txBody>
      </p:sp>
      <p:sp>
        <p:nvSpPr>
          <p:cNvPr id="40" name="object 12">
            <a:extLst>
              <a:ext uri="{FF2B5EF4-FFF2-40B4-BE49-F238E27FC236}">
                <a16:creationId xmlns:a16="http://schemas.microsoft.com/office/drawing/2014/main" id="{539FC2C3-FE50-BCDB-1AD6-1E5AF20F0C90}"/>
              </a:ext>
            </a:extLst>
          </p:cNvPr>
          <p:cNvSpPr txBox="1"/>
          <p:nvPr/>
        </p:nvSpPr>
        <p:spPr>
          <a:xfrm>
            <a:off x="2213312" y="1929527"/>
            <a:ext cx="2667533" cy="365760"/>
          </a:xfrm>
          <a:prstGeom prst="rect">
            <a:avLst/>
          </a:prstGeom>
          <a:noFill/>
        </p:spPr>
        <p:txBody>
          <a:bodyPr vert="horz" wrap="square" lIns="0" tIns="14604" rIns="0" bIns="0" rtlCol="0" anchor="ctr">
            <a:noAutofit/>
          </a:bodyPr>
          <a:lstStyle>
            <a:defPPr>
              <a:defRPr lang="en-US"/>
            </a:defPPr>
            <a:lvl1pPr marL="480059" marR="0" lvl="0" indent="0" fontAlgn="auto">
              <a:lnSpc>
                <a:spcPct val="100000"/>
              </a:lnSpc>
              <a:spcBef>
                <a:spcPts val="114"/>
              </a:spcBef>
              <a:spcAft>
                <a:spcPts val="0"/>
              </a:spcAft>
              <a:buClrTx/>
              <a:buSzTx/>
              <a:buFontTx/>
              <a:buNone/>
              <a:tabLst/>
              <a:defRPr kumimoji="0" sz="1400" b="1" i="0" u="none" strike="noStrike" cap="none" spc="-5" normalizeH="0" baseline="0">
                <a:ln>
                  <a:noFill/>
                </a:ln>
                <a:solidFill>
                  <a:schemeClr val="tx2"/>
                </a:solidFill>
                <a:effectLst/>
                <a:uLnTx/>
                <a:uFillTx/>
                <a:cs typeface="Arial" panose="020B0604020202020204" pitchFamily="34" charset="0"/>
              </a:defRPr>
            </a:lvl1pPr>
          </a:lstStyle>
          <a:p>
            <a:pPr marL="480059" marR="0" lvl="0" indent="0" algn="l" defTabSz="914400" rtl="0" eaLnBrk="1" fontAlgn="auto" latinLnBrk="0" hangingPunct="1">
              <a:lnSpc>
                <a:spcPct val="100000"/>
              </a:lnSpc>
              <a:spcBef>
                <a:spcPts val="114"/>
              </a:spcBef>
              <a:spcAft>
                <a:spcPts val="0"/>
              </a:spcAft>
              <a:buClrTx/>
              <a:buSzTx/>
              <a:buFontTx/>
              <a:buNone/>
              <a:tabLst/>
              <a:defRPr/>
            </a:pPr>
            <a:r>
              <a:rPr kumimoji="0" lang="en-US" sz="1400" b="1" i="0" u="none" strike="noStrike" kern="1200" cap="none" spc="-5" normalizeH="0" baseline="0" noProof="0">
                <a:ln>
                  <a:noFill/>
                </a:ln>
                <a:solidFill>
                  <a:srgbClr val="005071"/>
                </a:solidFill>
                <a:effectLst/>
                <a:uLnTx/>
                <a:uFillTx/>
                <a:latin typeface="Calibri" panose="020F0502020204030204" pitchFamily="34" charset="0"/>
                <a:ea typeface="+mn-ea"/>
                <a:cs typeface="Arial" panose="020B0604020202020204" pitchFamily="34" charset="0"/>
              </a:rPr>
              <a:t>2. Journey reimagination</a:t>
            </a:r>
          </a:p>
        </p:txBody>
      </p:sp>
      <p:sp>
        <p:nvSpPr>
          <p:cNvPr id="41" name="Rectangle 40">
            <a:extLst>
              <a:ext uri="{FF2B5EF4-FFF2-40B4-BE49-F238E27FC236}">
                <a16:creationId xmlns:a16="http://schemas.microsoft.com/office/drawing/2014/main" id="{11BDDE8C-51EB-3ACC-345D-B4565A725C10}"/>
              </a:ext>
            </a:extLst>
          </p:cNvPr>
          <p:cNvSpPr/>
          <p:nvPr/>
        </p:nvSpPr>
        <p:spPr>
          <a:xfrm>
            <a:off x="504048" y="1618032"/>
            <a:ext cx="11521440" cy="27432"/>
          </a:xfrm>
          <a:prstGeom prst="rect">
            <a:avLst/>
          </a:prstGeom>
          <a:solidFill>
            <a:schemeClr val="tx2"/>
          </a:solidFill>
          <a:ln>
            <a:noFill/>
          </a:ln>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42" name="Oval 41">
            <a:extLst>
              <a:ext uri="{FF2B5EF4-FFF2-40B4-BE49-F238E27FC236}">
                <a16:creationId xmlns:a16="http://schemas.microsoft.com/office/drawing/2014/main" id="{4345B072-9256-4003-E319-3A56AB874115}"/>
              </a:ext>
            </a:extLst>
          </p:cNvPr>
          <p:cNvSpPr/>
          <p:nvPr/>
        </p:nvSpPr>
        <p:spPr>
          <a:xfrm>
            <a:off x="1090083" y="1357428"/>
            <a:ext cx="548640" cy="548640"/>
          </a:xfrm>
          <a:prstGeom prst="ellipse">
            <a:avLst/>
          </a:prstGeom>
          <a:solidFill>
            <a:schemeClr val="accent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43" name="Oval 42">
            <a:extLst>
              <a:ext uri="{FF2B5EF4-FFF2-40B4-BE49-F238E27FC236}">
                <a16:creationId xmlns:a16="http://schemas.microsoft.com/office/drawing/2014/main" id="{CDE6C048-B205-AEB8-72D7-19948718D538}"/>
              </a:ext>
            </a:extLst>
          </p:cNvPr>
          <p:cNvSpPr/>
          <p:nvPr/>
        </p:nvSpPr>
        <p:spPr>
          <a:xfrm>
            <a:off x="3573764" y="1357428"/>
            <a:ext cx="548640" cy="548640"/>
          </a:xfrm>
          <a:prstGeom prst="ellipse">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44" name="Oval 43">
            <a:extLst>
              <a:ext uri="{FF2B5EF4-FFF2-40B4-BE49-F238E27FC236}">
                <a16:creationId xmlns:a16="http://schemas.microsoft.com/office/drawing/2014/main" id="{26FCC326-667F-9A7E-9AD8-F372E7F01034}"/>
              </a:ext>
            </a:extLst>
          </p:cNvPr>
          <p:cNvSpPr/>
          <p:nvPr/>
        </p:nvSpPr>
        <p:spPr>
          <a:xfrm>
            <a:off x="5722165" y="1357428"/>
            <a:ext cx="548640" cy="548640"/>
          </a:xfrm>
          <a:prstGeom prst="ellipse">
            <a:avLst/>
          </a:prstGeom>
          <a:solidFill>
            <a:schemeClr val="accent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45" name="Oval 44">
            <a:extLst>
              <a:ext uri="{FF2B5EF4-FFF2-40B4-BE49-F238E27FC236}">
                <a16:creationId xmlns:a16="http://schemas.microsoft.com/office/drawing/2014/main" id="{3F7D8995-CE9F-969A-9E6E-DA54860DDCDE}"/>
              </a:ext>
            </a:extLst>
          </p:cNvPr>
          <p:cNvSpPr/>
          <p:nvPr/>
        </p:nvSpPr>
        <p:spPr>
          <a:xfrm>
            <a:off x="8309350" y="1357428"/>
            <a:ext cx="548640" cy="548640"/>
          </a:xfrm>
          <a:prstGeom prst="ellipse">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46" name="object 29">
            <a:extLst>
              <a:ext uri="{FF2B5EF4-FFF2-40B4-BE49-F238E27FC236}">
                <a16:creationId xmlns:a16="http://schemas.microsoft.com/office/drawing/2014/main" id="{943E7150-68B9-0DF1-62E1-3DB9D1801A73}"/>
              </a:ext>
            </a:extLst>
          </p:cNvPr>
          <p:cNvSpPr txBox="1"/>
          <p:nvPr/>
        </p:nvSpPr>
        <p:spPr>
          <a:xfrm>
            <a:off x="218631" y="2229098"/>
            <a:ext cx="2385060" cy="330200"/>
          </a:xfrm>
          <a:prstGeom prst="rect">
            <a:avLst/>
          </a:prstGeom>
        </p:spPr>
        <p:txBody>
          <a:bodyPr vert="horz" wrap="square" lIns="0" tIns="12065" rIns="0" bIns="0" rtlCol="0">
            <a:spAutoFit/>
          </a:bodyPr>
          <a:lstStyle/>
          <a:p>
            <a:pPr marL="0" marR="0" lvl="0" indent="0" algn="ctr"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5"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Analysis of enterprise </a:t>
            </a:r>
            <a:r>
              <a:rPr kumimoji="0" sz="1000" b="0" i="0" u="none" strike="noStrike" kern="1200" cap="none" spc="-1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processes </a:t>
            </a:r>
            <a:r>
              <a:rPr kumimoji="0" sz="1000" b="0" i="0" u="none" strike="noStrike" kern="1200" cap="none" spc="-5"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(or</a:t>
            </a:r>
            <a:r>
              <a:rPr kumimoji="0" sz="1000" b="0" i="0" u="none" strike="noStrike" kern="1200" cap="none" spc="20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 </a:t>
            </a:r>
            <a:r>
              <a:rPr kumimoji="0" sz="1000" b="0" i="0" u="none" strike="noStrike" kern="1200" cap="none" spc="-5"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tasks)</a:t>
            </a:r>
            <a:endParaRPr kumimoji="0" sz="10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to create a baseline</a:t>
            </a:r>
            <a:endParaRPr kumimoji="0" sz="10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47" name="object 30">
            <a:extLst>
              <a:ext uri="{FF2B5EF4-FFF2-40B4-BE49-F238E27FC236}">
                <a16:creationId xmlns:a16="http://schemas.microsoft.com/office/drawing/2014/main" id="{A02DBC51-9FF1-C074-CCA3-D119AD709814}"/>
              </a:ext>
            </a:extLst>
          </p:cNvPr>
          <p:cNvSpPr txBox="1"/>
          <p:nvPr/>
        </p:nvSpPr>
        <p:spPr>
          <a:xfrm>
            <a:off x="4847608" y="2229098"/>
            <a:ext cx="2100698" cy="319959"/>
          </a:xfrm>
          <a:prstGeom prst="rect">
            <a:avLst/>
          </a:prstGeom>
        </p:spPr>
        <p:txBody>
          <a:bodyPr vert="horz" wrap="square" lIns="0" tIns="12065" rIns="0" bIns="0" rtlCol="0">
            <a:spAutoFit/>
          </a:bodyPr>
          <a:lstStyle/>
          <a:p>
            <a:pPr marL="0" marR="0" lvl="0" indent="0" algn="ctr"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5"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Converting unstructured /</a:t>
            </a:r>
            <a:r>
              <a:rPr kumimoji="0" sz="1000" b="0" i="0" u="none" strike="noStrike" kern="1200" cap="none" spc="-3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 </a:t>
            </a:r>
            <a:r>
              <a:rPr kumimoji="0" sz="1000" b="0" i="0" u="none" strike="noStrike" kern="1200" cap="none" spc="-5"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semi-structured</a:t>
            </a:r>
            <a:r>
              <a:rPr kumimoji="0" lang="en-US" sz="1000" b="0" i="0" u="none" strike="noStrike" kern="1200" cap="none" spc="-5"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 </a:t>
            </a:r>
            <a:r>
              <a:rPr kumimoji="0" sz="1000" b="0" i="0" u="none" strike="noStrike" kern="1200" cap="none" spc="-5"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data into structured</a:t>
            </a:r>
            <a:r>
              <a:rPr kumimoji="0" sz="1000" b="0" i="0" u="none" strike="noStrike" kern="1200" cap="none" spc="-15"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 </a:t>
            </a:r>
            <a:r>
              <a:rPr kumimoji="0" sz="1000" b="0" i="0" u="none" strike="noStrike" kern="1200" cap="none" spc="-5"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data</a:t>
            </a:r>
            <a:endParaRPr kumimoji="0" sz="10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48" name="object 32">
            <a:extLst>
              <a:ext uri="{FF2B5EF4-FFF2-40B4-BE49-F238E27FC236}">
                <a16:creationId xmlns:a16="http://schemas.microsoft.com/office/drawing/2014/main" id="{DFE67D8E-94BC-1B8C-D6F4-C114DFAAB054}"/>
              </a:ext>
            </a:extLst>
          </p:cNvPr>
          <p:cNvSpPr txBox="1"/>
          <p:nvPr/>
        </p:nvSpPr>
        <p:spPr>
          <a:xfrm>
            <a:off x="2516946" y="2229098"/>
            <a:ext cx="2417063" cy="319959"/>
          </a:xfrm>
          <a:prstGeom prst="rect">
            <a:avLst/>
          </a:prstGeom>
        </p:spPr>
        <p:txBody>
          <a:bodyPr vert="horz" wrap="square" lIns="0" tIns="12065" rIns="0" bIns="0" rtlCol="0">
            <a:spAutoFit/>
          </a:bodyPr>
          <a:lstStyle/>
          <a:p>
            <a:pPr marL="0" marR="0" lvl="0" indent="0" algn="ctr" defTabSz="914400" rtl="0" eaLnBrk="1" fontAlgn="auto" latinLnBrk="0" hangingPunct="1">
              <a:lnSpc>
                <a:spcPct val="100000"/>
              </a:lnSpc>
              <a:spcBef>
                <a:spcPts val="95"/>
              </a:spcBef>
              <a:spcAft>
                <a:spcPts val="0"/>
              </a:spcAft>
              <a:buClrTx/>
              <a:buSzTx/>
              <a:buFontTx/>
              <a:buNone/>
              <a:tabLst/>
              <a:defRPr/>
            </a:pPr>
            <a:r>
              <a:rPr kumimoji="0" lang="en-US" sz="1000" b="0" i="0" u="none" strike="noStrike" kern="1200" cap="none" spc="-5"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Customer led outside in approach to design right customer journey and process</a:t>
            </a:r>
            <a:endPar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49" name="object 19">
            <a:extLst>
              <a:ext uri="{FF2B5EF4-FFF2-40B4-BE49-F238E27FC236}">
                <a16:creationId xmlns:a16="http://schemas.microsoft.com/office/drawing/2014/main" id="{A9585CC3-F08F-D628-DA4E-658898898750}"/>
              </a:ext>
            </a:extLst>
          </p:cNvPr>
          <p:cNvSpPr/>
          <p:nvPr/>
        </p:nvSpPr>
        <p:spPr>
          <a:xfrm>
            <a:off x="4958986" y="3379089"/>
            <a:ext cx="0" cy="777240"/>
          </a:xfrm>
          <a:custGeom>
            <a:avLst/>
            <a:gdLst/>
            <a:ahLst/>
            <a:cxnLst/>
            <a:rect l="l" t="t" r="r" b="b"/>
            <a:pathLst>
              <a:path h="775970">
                <a:moveTo>
                  <a:pt x="0" y="0"/>
                </a:moveTo>
                <a:lnTo>
                  <a:pt x="0" y="775716"/>
                </a:lnTo>
              </a:path>
            </a:pathLst>
          </a:custGeom>
          <a:ln w="19050">
            <a:solidFill>
              <a:schemeClr val="accent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50" name="object 36">
            <a:extLst>
              <a:ext uri="{FF2B5EF4-FFF2-40B4-BE49-F238E27FC236}">
                <a16:creationId xmlns:a16="http://schemas.microsoft.com/office/drawing/2014/main" id="{D79487E5-CBE6-FACF-7D0B-FBF9AE3AF25A}"/>
              </a:ext>
            </a:extLst>
          </p:cNvPr>
          <p:cNvSpPr/>
          <p:nvPr/>
        </p:nvSpPr>
        <p:spPr>
          <a:xfrm>
            <a:off x="2445834" y="3193083"/>
            <a:ext cx="0" cy="1280160"/>
          </a:xfrm>
          <a:custGeom>
            <a:avLst/>
            <a:gdLst/>
            <a:ahLst/>
            <a:cxnLst/>
            <a:rect l="l" t="t" r="r" b="b"/>
            <a:pathLst>
              <a:path h="775970">
                <a:moveTo>
                  <a:pt x="0" y="0"/>
                </a:moveTo>
                <a:lnTo>
                  <a:pt x="0" y="775716"/>
                </a:lnTo>
              </a:path>
            </a:pathLst>
          </a:custGeom>
          <a:ln w="19050">
            <a:solidFill>
              <a:schemeClr val="accent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51" name="Rectangle 50">
            <a:extLst>
              <a:ext uri="{FF2B5EF4-FFF2-40B4-BE49-F238E27FC236}">
                <a16:creationId xmlns:a16="http://schemas.microsoft.com/office/drawing/2014/main" id="{61F5F2FD-4FC3-717A-6AAA-EA825B8A81D0}"/>
              </a:ext>
            </a:extLst>
          </p:cNvPr>
          <p:cNvSpPr/>
          <p:nvPr/>
        </p:nvSpPr>
        <p:spPr>
          <a:xfrm>
            <a:off x="5067596" y="2734334"/>
            <a:ext cx="1594125" cy="55399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5" normalizeH="0" baseline="0" noProof="0">
                <a:ln>
                  <a:noFill/>
                </a:ln>
                <a:solidFill>
                  <a:srgbClr val="005071"/>
                </a:solidFill>
                <a:effectLst/>
                <a:uLnTx/>
                <a:uFillTx/>
                <a:latin typeface="Calibri" panose="020F0502020204030204" pitchFamily="34" charset="0"/>
                <a:ea typeface="+mn-ea"/>
                <a:cs typeface="Arial" panose="020B0604020202020204" pitchFamily="34" charset="0"/>
              </a:rPr>
              <a:t>Structured / Unstructured </a:t>
            </a:r>
            <a:r>
              <a:rPr kumimoji="0" lang="en-US" sz="1000" b="1" i="0" u="none" strike="noStrike" kern="1200" cap="none" spc="0" normalizeH="0" baseline="0" noProof="0">
                <a:ln>
                  <a:noFill/>
                </a:ln>
                <a:solidFill>
                  <a:srgbClr val="005071"/>
                </a:solidFill>
                <a:effectLst/>
                <a:uLnTx/>
                <a:uFillTx/>
                <a:latin typeface="Calibri" panose="020F0502020204030204" pitchFamily="34" charset="0"/>
                <a:ea typeface="+mn-ea"/>
                <a:cs typeface="Arial" panose="020B0604020202020204" pitchFamily="34" charset="0"/>
              </a:rPr>
              <a:t>/ </a:t>
            </a:r>
            <a:r>
              <a:rPr kumimoji="0" lang="en-US" sz="1000" b="1" i="0" u="none" strike="noStrike" kern="1200" cap="none" spc="-5" normalizeH="0" baseline="0" noProof="0">
                <a:ln>
                  <a:noFill/>
                </a:ln>
                <a:solidFill>
                  <a:srgbClr val="005071"/>
                </a:solidFill>
                <a:effectLst/>
                <a:uLnTx/>
                <a:uFillTx/>
                <a:latin typeface="Calibri" panose="020F0502020204030204" pitchFamily="34" charset="0"/>
                <a:ea typeface="+mn-ea"/>
                <a:cs typeface="Arial" panose="020B0604020202020204" pitchFamily="34" charset="0"/>
              </a:rPr>
              <a:t>Semi-structured</a:t>
            </a:r>
            <a:endParaRPr kumimoji="0" lang="en-US" sz="1000" b="1" i="0" u="none" strike="noStrike" kern="1200" cap="none" spc="0" normalizeH="0" baseline="0" noProof="0">
              <a:ln>
                <a:noFill/>
              </a:ln>
              <a:solidFill>
                <a:srgbClr val="005071"/>
              </a:solidFill>
              <a:effectLst/>
              <a:uLnTx/>
              <a:uFillTx/>
              <a:latin typeface="Calibri" panose="020F050202020403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FB4D0A"/>
              </a:solidFill>
              <a:effectLst/>
              <a:uLnTx/>
              <a:uFillTx/>
              <a:latin typeface="Calibri" panose="020F0502020204030204" pitchFamily="34" charset="0"/>
              <a:ea typeface="+mn-ea"/>
              <a:cs typeface="+mn-cs"/>
            </a:endParaRPr>
          </a:p>
        </p:txBody>
      </p:sp>
      <p:sp>
        <p:nvSpPr>
          <p:cNvPr id="52" name="object 37">
            <a:extLst>
              <a:ext uri="{FF2B5EF4-FFF2-40B4-BE49-F238E27FC236}">
                <a16:creationId xmlns:a16="http://schemas.microsoft.com/office/drawing/2014/main" id="{8AC78982-9F3C-1589-4B26-E5A6BCEDB64D}"/>
              </a:ext>
            </a:extLst>
          </p:cNvPr>
          <p:cNvSpPr/>
          <p:nvPr/>
        </p:nvSpPr>
        <p:spPr>
          <a:xfrm>
            <a:off x="4560389" y="3018732"/>
            <a:ext cx="272347" cy="1618909"/>
          </a:xfrm>
          <a:custGeom>
            <a:avLst/>
            <a:gdLst/>
            <a:ahLst/>
            <a:cxnLst/>
            <a:rect l="l" t="t" r="r" b="b"/>
            <a:pathLst>
              <a:path w="233679" h="1210310">
                <a:moveTo>
                  <a:pt x="0" y="0"/>
                </a:moveTo>
                <a:lnTo>
                  <a:pt x="0" y="1210056"/>
                </a:lnTo>
                <a:lnTo>
                  <a:pt x="233172" y="605028"/>
                </a:lnTo>
                <a:lnTo>
                  <a:pt x="0" y="0"/>
                </a:lnTo>
                <a:close/>
              </a:path>
            </a:pathLst>
          </a:custGeom>
          <a:solidFill>
            <a:schemeClr val="tx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53" name="Rectangle: Top Corners Rounded 52">
            <a:extLst>
              <a:ext uri="{FF2B5EF4-FFF2-40B4-BE49-F238E27FC236}">
                <a16:creationId xmlns:a16="http://schemas.microsoft.com/office/drawing/2014/main" id="{FF390C33-4907-A345-6986-BDEA630AAC9E}"/>
              </a:ext>
            </a:extLst>
          </p:cNvPr>
          <p:cNvSpPr/>
          <p:nvPr/>
        </p:nvSpPr>
        <p:spPr>
          <a:xfrm>
            <a:off x="358550" y="3422042"/>
            <a:ext cx="1602364" cy="448603"/>
          </a:xfrm>
          <a:prstGeom prst="round2SameRect">
            <a:avLst>
              <a:gd name="adj1" fmla="val 30073"/>
              <a:gd name="adj2" fmla="val 0"/>
            </a:avLst>
          </a:prstGeom>
          <a:solidFill>
            <a:schemeClr val="accent4"/>
          </a:solidFill>
        </p:spPr>
        <p:txBody>
          <a:bodyPr vert="horz" wrap="square" lIns="0" tIns="0" rIns="0" bIns="0" rtlCol="0" anchor="ctr">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1000" b="1" i="0" u="none" strike="noStrike" kern="1200" cap="none" spc="-10" normalizeH="0" baseline="0" noProof="0">
              <a:ln>
                <a:noFill/>
              </a:ln>
              <a:solidFill>
                <a:srgbClr val="FFFFFF"/>
              </a:solidFill>
              <a:effectLst/>
              <a:uLnTx/>
              <a:uFillTx/>
              <a:latin typeface="Calibri" panose="020F0502020204030204" pitchFamily="34" charset="0"/>
              <a:ea typeface="+mn-ea"/>
              <a:cs typeface="Arial" panose="020B0604020202020204" pitchFamily="34" charset="0"/>
            </a:endParaRPr>
          </a:p>
        </p:txBody>
      </p:sp>
      <p:sp>
        <p:nvSpPr>
          <p:cNvPr id="54" name="Rectangle: Top Corners Rounded 53">
            <a:extLst>
              <a:ext uri="{FF2B5EF4-FFF2-40B4-BE49-F238E27FC236}">
                <a16:creationId xmlns:a16="http://schemas.microsoft.com/office/drawing/2014/main" id="{E20F3E88-7F9E-451E-49B1-2849557FDA64}"/>
              </a:ext>
            </a:extLst>
          </p:cNvPr>
          <p:cNvSpPr/>
          <p:nvPr/>
        </p:nvSpPr>
        <p:spPr>
          <a:xfrm rot="10800000">
            <a:off x="358546" y="3877957"/>
            <a:ext cx="1602364" cy="448603"/>
          </a:xfrm>
          <a:prstGeom prst="round2SameRect">
            <a:avLst>
              <a:gd name="adj1" fmla="val 30073"/>
              <a:gd name="adj2" fmla="val 0"/>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55" name="object 14">
            <a:extLst>
              <a:ext uri="{FF2B5EF4-FFF2-40B4-BE49-F238E27FC236}">
                <a16:creationId xmlns:a16="http://schemas.microsoft.com/office/drawing/2014/main" id="{61134717-A84F-F534-A142-A9C9A51B5509}"/>
              </a:ext>
            </a:extLst>
          </p:cNvPr>
          <p:cNvSpPr txBox="1"/>
          <p:nvPr/>
        </p:nvSpPr>
        <p:spPr>
          <a:xfrm>
            <a:off x="479654" y="3499766"/>
            <a:ext cx="1334248" cy="288082"/>
          </a:xfrm>
          <a:prstGeom prst="rect">
            <a:avLst/>
          </a:prstGeom>
          <a:solidFill>
            <a:srgbClr val="4D849B"/>
          </a:solidFill>
        </p:spPr>
        <p:txBody>
          <a:bodyPr vert="horz" wrap="square" lIns="0" tIns="0" rIns="0" bIns="0" rtlCol="0" anchor="ctr">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1" i="0" u="none" strike="noStrike" kern="1200" cap="none" spc="-10" normalizeH="0" baseline="0" noProof="0">
                <a:ln>
                  <a:noFill/>
                </a:ln>
                <a:solidFill>
                  <a:srgbClr val="FFFFFF"/>
                </a:solidFill>
                <a:effectLst/>
                <a:uLnTx/>
                <a:uFillTx/>
                <a:latin typeface="Calibri" panose="020F0502020204030204" pitchFamily="34" charset="0"/>
                <a:ea typeface="+mn-ea"/>
                <a:cs typeface="Arial" panose="020B0604020202020204" pitchFamily="34" charset="0"/>
              </a:rPr>
              <a:t>Domain expertise</a:t>
            </a:r>
            <a:endParaRPr kumimoji="0" lang="en-US" sz="1000" b="0" i="0" u="none" strike="noStrike" kern="1200" cap="none" spc="0" normalizeH="0" baseline="0" noProof="0">
              <a:ln>
                <a:noFill/>
              </a:ln>
              <a:solidFill>
                <a:srgbClr val="FFFFFF"/>
              </a:solidFill>
              <a:effectLst/>
              <a:uLnTx/>
              <a:uFillTx/>
              <a:latin typeface="Calibri" panose="020F0502020204030204" pitchFamily="34" charset="0"/>
              <a:ea typeface="+mn-ea"/>
              <a:cs typeface="Arial" panose="020B0604020202020204" pitchFamily="34" charset="0"/>
            </a:endParaRPr>
          </a:p>
        </p:txBody>
      </p:sp>
      <p:sp>
        <p:nvSpPr>
          <p:cNvPr id="56" name="object 14">
            <a:extLst>
              <a:ext uri="{FF2B5EF4-FFF2-40B4-BE49-F238E27FC236}">
                <a16:creationId xmlns:a16="http://schemas.microsoft.com/office/drawing/2014/main" id="{CF5B3BAC-E55E-C400-C8DC-D1B4BFBDF61C}"/>
              </a:ext>
            </a:extLst>
          </p:cNvPr>
          <p:cNvSpPr txBox="1"/>
          <p:nvPr/>
        </p:nvSpPr>
        <p:spPr>
          <a:xfrm>
            <a:off x="354584" y="3940570"/>
            <a:ext cx="1602365" cy="306234"/>
          </a:xfrm>
          <a:prstGeom prst="rect">
            <a:avLst/>
          </a:prstGeom>
          <a:noFill/>
        </p:spPr>
        <p:txBody>
          <a:bodyPr vert="horz" wrap="square" lIns="0" tIns="0" rIns="0" bIns="0" rtlCol="0" anchor="ctr">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1" i="0" u="none" strike="noStrike" kern="1200" cap="none" spc="-1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Process/Task </a:t>
            </a:r>
            <a:r>
              <a:rPr kumimoji="0" lang="en-US" sz="1000" b="1" i="0" u="none" strike="noStrike" kern="1200" cap="none" spc="-5"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mining &amp; monitoring</a:t>
            </a:r>
            <a:endPar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cxnSp>
        <p:nvCxnSpPr>
          <p:cNvPr id="57" name="Straight Connector 56">
            <a:extLst>
              <a:ext uri="{FF2B5EF4-FFF2-40B4-BE49-F238E27FC236}">
                <a16:creationId xmlns:a16="http://schemas.microsoft.com/office/drawing/2014/main" id="{872DAC11-3720-F7C7-03BE-EB3345BB556D}"/>
              </a:ext>
            </a:extLst>
          </p:cNvPr>
          <p:cNvCxnSpPr/>
          <p:nvPr/>
        </p:nvCxnSpPr>
        <p:spPr>
          <a:xfrm>
            <a:off x="358165" y="3867564"/>
            <a:ext cx="1600200" cy="0"/>
          </a:xfrm>
          <a:prstGeom prst="line">
            <a:avLst/>
          </a:prstGeom>
          <a:solidFill>
            <a:schemeClr val="bg1">
              <a:lumMod val="85000"/>
            </a:schemeClr>
          </a:solidFill>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8" name="Rectangle: Top Corners Rounded 57">
            <a:extLst>
              <a:ext uri="{FF2B5EF4-FFF2-40B4-BE49-F238E27FC236}">
                <a16:creationId xmlns:a16="http://schemas.microsoft.com/office/drawing/2014/main" id="{BE55F9E8-371E-34A0-1097-0D72E5319DF5}"/>
              </a:ext>
            </a:extLst>
          </p:cNvPr>
          <p:cNvSpPr/>
          <p:nvPr/>
        </p:nvSpPr>
        <p:spPr>
          <a:xfrm>
            <a:off x="5190942" y="3176735"/>
            <a:ext cx="1445113" cy="410710"/>
          </a:xfrm>
          <a:prstGeom prst="round2SameRect">
            <a:avLst>
              <a:gd name="adj1" fmla="val 30073"/>
              <a:gd name="adj2" fmla="val 0"/>
            </a:avLst>
          </a:prstGeom>
          <a:solidFill>
            <a:schemeClr val="accent4"/>
          </a:solidFill>
          <a:ln>
            <a:noFill/>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59" name="Rectangle: Top Corners Rounded 58">
            <a:extLst>
              <a:ext uri="{FF2B5EF4-FFF2-40B4-BE49-F238E27FC236}">
                <a16:creationId xmlns:a16="http://schemas.microsoft.com/office/drawing/2014/main" id="{73ED47D6-0395-116A-EA77-7CC39C0D0EFE}"/>
              </a:ext>
            </a:extLst>
          </p:cNvPr>
          <p:cNvSpPr/>
          <p:nvPr/>
        </p:nvSpPr>
        <p:spPr>
          <a:xfrm rot="10800000">
            <a:off x="5200666" y="3951148"/>
            <a:ext cx="1445113" cy="410710"/>
          </a:xfrm>
          <a:prstGeom prst="round2SameRect">
            <a:avLst>
              <a:gd name="adj1" fmla="val 30073"/>
              <a:gd name="adj2" fmla="val 0"/>
            </a:avLst>
          </a:prstGeom>
          <a:solidFill>
            <a:schemeClr val="accent4"/>
          </a:solidFill>
          <a:ln>
            <a:noFill/>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60" name="object 14">
            <a:extLst>
              <a:ext uri="{FF2B5EF4-FFF2-40B4-BE49-F238E27FC236}">
                <a16:creationId xmlns:a16="http://schemas.microsoft.com/office/drawing/2014/main" id="{D9A4BE59-B7A5-9A9E-79CF-FE3B7DC8BD75}"/>
              </a:ext>
            </a:extLst>
          </p:cNvPr>
          <p:cNvSpPr txBox="1"/>
          <p:nvPr/>
        </p:nvSpPr>
        <p:spPr>
          <a:xfrm>
            <a:off x="5379961" y="3232377"/>
            <a:ext cx="1102301" cy="304245"/>
          </a:xfrm>
          <a:prstGeom prst="rect">
            <a:avLst/>
          </a:prstGeom>
          <a:noFill/>
        </p:spPr>
        <p:txBody>
          <a:bodyPr vert="horz" wrap="square" lIns="0" tIns="0" rIns="0" bIns="0" rtlCol="0" anchor="ctr">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1" i="0" u="none" strike="noStrike" kern="1200" cap="none" spc="-10" normalizeH="0" baseline="0" noProof="0">
                <a:ln>
                  <a:noFill/>
                </a:ln>
                <a:solidFill>
                  <a:srgbClr val="FFFFFF"/>
                </a:solidFill>
                <a:effectLst/>
                <a:uLnTx/>
                <a:uFillTx/>
                <a:latin typeface="Calibri" panose="020F0502020204030204" pitchFamily="34" charset="0"/>
                <a:ea typeface="+mn-ea"/>
                <a:cs typeface="Arial" panose="020B0604020202020204" pitchFamily="34" charset="0"/>
              </a:rPr>
              <a:t>AI Powered content extraction</a:t>
            </a:r>
            <a:endParaRPr kumimoji="0" lang="en-US" sz="1000" b="0" i="0" u="none" strike="noStrike" kern="1200" cap="none" spc="0" normalizeH="0" baseline="0" noProof="0">
              <a:ln>
                <a:noFill/>
              </a:ln>
              <a:solidFill>
                <a:srgbClr val="FFFFFF"/>
              </a:solidFill>
              <a:effectLst/>
              <a:uLnTx/>
              <a:uFillTx/>
              <a:latin typeface="Calibri" panose="020F0502020204030204" pitchFamily="34" charset="0"/>
              <a:ea typeface="+mn-ea"/>
              <a:cs typeface="Arial" panose="020B0604020202020204" pitchFamily="34" charset="0"/>
            </a:endParaRPr>
          </a:p>
        </p:txBody>
      </p:sp>
      <p:sp>
        <p:nvSpPr>
          <p:cNvPr id="61" name="Rectangle: Rounded Corners 60">
            <a:extLst>
              <a:ext uri="{FF2B5EF4-FFF2-40B4-BE49-F238E27FC236}">
                <a16:creationId xmlns:a16="http://schemas.microsoft.com/office/drawing/2014/main" id="{B550DB07-8527-6647-1B81-00626C8EE030}"/>
              </a:ext>
            </a:extLst>
          </p:cNvPr>
          <p:cNvSpPr/>
          <p:nvPr/>
        </p:nvSpPr>
        <p:spPr>
          <a:xfrm>
            <a:off x="2581728" y="4295457"/>
            <a:ext cx="1778937" cy="352741"/>
          </a:xfrm>
          <a:prstGeom prst="roundRect">
            <a:avLst/>
          </a:prstGeom>
          <a:solidFill>
            <a:schemeClr val="accent4"/>
          </a:solidFill>
          <a:ln w="6350">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62" name="object 28">
            <a:extLst>
              <a:ext uri="{FF2B5EF4-FFF2-40B4-BE49-F238E27FC236}">
                <a16:creationId xmlns:a16="http://schemas.microsoft.com/office/drawing/2014/main" id="{39C7A675-815D-33EF-6872-8F1D4EDAEB90}"/>
              </a:ext>
            </a:extLst>
          </p:cNvPr>
          <p:cNvSpPr txBox="1"/>
          <p:nvPr/>
        </p:nvSpPr>
        <p:spPr>
          <a:xfrm>
            <a:off x="2694055" y="4384601"/>
            <a:ext cx="1609090" cy="167354"/>
          </a:xfrm>
          <a:prstGeom prst="rect">
            <a:avLst/>
          </a:prstGeom>
          <a:ln w="6350">
            <a:noFill/>
          </a:ln>
        </p:spPr>
        <p:txBody>
          <a:bodyPr vert="horz" wrap="square" lIns="0" tIns="13335" rIns="0" bIns="0"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1" i="0" u="none" strike="noStrike" kern="1200" cap="none" spc="-10" normalizeH="0" baseline="0" noProof="0">
                <a:ln>
                  <a:noFill/>
                </a:ln>
                <a:solidFill>
                  <a:srgbClr val="FFFFFF"/>
                </a:solidFill>
                <a:effectLst/>
                <a:uLnTx/>
                <a:uFillTx/>
                <a:latin typeface="Calibri" panose="020F0502020204030204" pitchFamily="34" charset="0"/>
                <a:ea typeface="+mn-ea"/>
                <a:cs typeface="Arial" panose="020B0604020202020204" pitchFamily="34" charset="0"/>
              </a:rPr>
              <a:t>Experience design (CX/UX)</a:t>
            </a:r>
          </a:p>
        </p:txBody>
      </p:sp>
      <p:sp>
        <p:nvSpPr>
          <p:cNvPr id="63" name="Rectangle: Rounded Corners 62">
            <a:extLst>
              <a:ext uri="{FF2B5EF4-FFF2-40B4-BE49-F238E27FC236}">
                <a16:creationId xmlns:a16="http://schemas.microsoft.com/office/drawing/2014/main" id="{ECDDC7C2-A872-9A1A-6EA8-70F6B42CF1A0}"/>
              </a:ext>
            </a:extLst>
          </p:cNvPr>
          <p:cNvSpPr/>
          <p:nvPr/>
        </p:nvSpPr>
        <p:spPr>
          <a:xfrm>
            <a:off x="2582937" y="3593503"/>
            <a:ext cx="1778937" cy="527409"/>
          </a:xfrm>
          <a:prstGeom prst="roundRect">
            <a:avLst/>
          </a:prstGeom>
          <a:solidFill>
            <a:schemeClr val="bg1">
              <a:lumMod val="95000"/>
            </a:schemeClr>
          </a:solidFill>
          <a:ln w="6350"/>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28" name="object 28">
            <a:extLst>
              <a:ext uri="{FF2B5EF4-FFF2-40B4-BE49-F238E27FC236}">
                <a16:creationId xmlns:a16="http://schemas.microsoft.com/office/drawing/2014/main" id="{5E374493-F1D5-1C18-0C67-39D06598C41C}"/>
              </a:ext>
            </a:extLst>
          </p:cNvPr>
          <p:cNvSpPr txBox="1"/>
          <p:nvPr/>
        </p:nvSpPr>
        <p:spPr>
          <a:xfrm>
            <a:off x="2652474" y="3698186"/>
            <a:ext cx="1609090" cy="321242"/>
          </a:xfrm>
          <a:prstGeom prst="rect">
            <a:avLst/>
          </a:prstGeom>
          <a:ln w="6350">
            <a:noFill/>
          </a:ln>
        </p:spPr>
        <p:txBody>
          <a:bodyPr vert="horz" wrap="square" lIns="0" tIns="13335" rIns="0" bIns="0"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1" i="0" u="none" strike="noStrike" kern="1200" cap="none" spc="-1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Business Process Reengineering</a:t>
            </a:r>
            <a:endParaRPr kumimoji="0" sz="1000" b="1" i="0" u="none" strike="noStrike" kern="1200" cap="none" spc="-1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pic>
        <p:nvPicPr>
          <p:cNvPr id="129" name="Picture 2">
            <a:extLst>
              <a:ext uri="{FF2B5EF4-FFF2-40B4-BE49-F238E27FC236}">
                <a16:creationId xmlns:a16="http://schemas.microsoft.com/office/drawing/2014/main" id="{7FE365EA-C025-FBEB-EE4D-9C316DDE16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2774" y="1490595"/>
            <a:ext cx="290643" cy="295069"/>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4">
            <a:extLst>
              <a:ext uri="{FF2B5EF4-FFF2-40B4-BE49-F238E27FC236}">
                <a16:creationId xmlns:a16="http://schemas.microsoft.com/office/drawing/2014/main" id="{965264AA-7E9C-4C79-5331-BAE9706657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6851" y="1464015"/>
            <a:ext cx="355592" cy="339467"/>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6">
            <a:extLst>
              <a:ext uri="{FF2B5EF4-FFF2-40B4-BE49-F238E27FC236}">
                <a16:creationId xmlns:a16="http://schemas.microsoft.com/office/drawing/2014/main" id="{18C7E328-43B1-941E-4AA5-8520A1FDB4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6625" y="1424812"/>
            <a:ext cx="313299" cy="370768"/>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8">
            <a:extLst>
              <a:ext uri="{FF2B5EF4-FFF2-40B4-BE49-F238E27FC236}">
                <a16:creationId xmlns:a16="http://schemas.microsoft.com/office/drawing/2014/main" id="{57AF21B5-F942-8E4D-BF70-43838C811C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30255" y="1487191"/>
            <a:ext cx="317618" cy="320614"/>
          </a:xfrm>
          <a:prstGeom prst="rect">
            <a:avLst/>
          </a:prstGeom>
          <a:noFill/>
          <a:extLst>
            <a:ext uri="{909E8E84-426E-40DD-AFC4-6F175D3DCCD1}">
              <a14:hiddenFill xmlns:a14="http://schemas.microsoft.com/office/drawing/2010/main">
                <a:solidFill>
                  <a:srgbClr val="FFFFFF"/>
                </a:solidFill>
              </a14:hiddenFill>
            </a:ext>
          </a:extLst>
        </p:spPr>
      </p:pic>
      <p:sp>
        <p:nvSpPr>
          <p:cNvPr id="133" name="Arrow: Chevron 132">
            <a:extLst>
              <a:ext uri="{FF2B5EF4-FFF2-40B4-BE49-F238E27FC236}">
                <a16:creationId xmlns:a16="http://schemas.microsoft.com/office/drawing/2014/main" id="{A812B68B-975C-F444-8116-8C1078B8F7F4}"/>
              </a:ext>
            </a:extLst>
          </p:cNvPr>
          <p:cNvSpPr/>
          <p:nvPr/>
        </p:nvSpPr>
        <p:spPr>
          <a:xfrm>
            <a:off x="2057400" y="1468563"/>
            <a:ext cx="252430" cy="336001"/>
          </a:xfrm>
          <a:prstGeom prst="chevron">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34" name="Arrow: Chevron 133">
            <a:extLst>
              <a:ext uri="{FF2B5EF4-FFF2-40B4-BE49-F238E27FC236}">
                <a16:creationId xmlns:a16="http://schemas.microsoft.com/office/drawing/2014/main" id="{46496029-2837-C6C6-14B4-B2C7F56FC5BA}"/>
              </a:ext>
            </a:extLst>
          </p:cNvPr>
          <p:cNvSpPr/>
          <p:nvPr/>
        </p:nvSpPr>
        <p:spPr>
          <a:xfrm>
            <a:off x="4495800" y="1436972"/>
            <a:ext cx="252430" cy="336001"/>
          </a:xfrm>
          <a:prstGeom prst="chevron">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35" name="Arrow: Chevron 134">
            <a:extLst>
              <a:ext uri="{FF2B5EF4-FFF2-40B4-BE49-F238E27FC236}">
                <a16:creationId xmlns:a16="http://schemas.microsoft.com/office/drawing/2014/main" id="{BFC4C8AB-EF35-EA7B-51B4-11C2F4FFD88A}"/>
              </a:ext>
            </a:extLst>
          </p:cNvPr>
          <p:cNvSpPr/>
          <p:nvPr/>
        </p:nvSpPr>
        <p:spPr>
          <a:xfrm>
            <a:off x="10189666" y="1459579"/>
            <a:ext cx="252430" cy="336001"/>
          </a:xfrm>
          <a:prstGeom prst="chevron">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36" name="object 11">
            <a:extLst>
              <a:ext uri="{FF2B5EF4-FFF2-40B4-BE49-F238E27FC236}">
                <a16:creationId xmlns:a16="http://schemas.microsoft.com/office/drawing/2014/main" id="{450B0F12-B448-868E-E6B9-28254B714D76}"/>
              </a:ext>
            </a:extLst>
          </p:cNvPr>
          <p:cNvSpPr txBox="1"/>
          <p:nvPr/>
        </p:nvSpPr>
        <p:spPr>
          <a:xfrm>
            <a:off x="354584" y="5350470"/>
            <a:ext cx="11648651" cy="349066"/>
          </a:xfrm>
          <a:prstGeom prst="rect">
            <a:avLst/>
          </a:prstGeom>
          <a:solidFill>
            <a:schemeClr val="bg1">
              <a:lumMod val="95000"/>
            </a:schemeClr>
          </a:solidFill>
          <a:ln>
            <a:solidFill>
              <a:schemeClr val="bg1">
                <a:lumMod val="65000"/>
              </a:schemeClr>
            </a:solidFill>
          </a:ln>
        </p:spPr>
        <p:txBody>
          <a:bodyPr vert="horz" wrap="square" lIns="0" tIns="14604" rIns="0" bIns="0" rtlCol="0" anchor="ctr">
            <a:noAutofit/>
          </a:bodyPr>
          <a:lstStyle/>
          <a:p>
            <a:pPr marL="0" marR="0" lvl="0" indent="0" algn="ctr" defTabSz="914400" rtl="0" eaLnBrk="1" fontAlgn="auto" latinLnBrk="0" hangingPunct="1">
              <a:lnSpc>
                <a:spcPct val="100000"/>
              </a:lnSpc>
              <a:spcBef>
                <a:spcPts val="114"/>
              </a:spcBef>
              <a:spcAft>
                <a:spcPts val="0"/>
              </a:spcAft>
              <a:buClrTx/>
              <a:buSzTx/>
              <a:buFontTx/>
              <a:buNone/>
              <a:tabLst/>
              <a:defRPr/>
            </a:pPr>
            <a:r>
              <a:rPr kumimoji="0" lang="en-US" sz="1600" b="1" i="0" u="none" strike="noStrike" kern="1200" cap="none" spc="-5"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Program and Change Management  </a:t>
            </a:r>
          </a:p>
        </p:txBody>
      </p:sp>
      <p:sp>
        <p:nvSpPr>
          <p:cNvPr id="137" name="object 35">
            <a:extLst>
              <a:ext uri="{FF2B5EF4-FFF2-40B4-BE49-F238E27FC236}">
                <a16:creationId xmlns:a16="http://schemas.microsoft.com/office/drawing/2014/main" id="{2DA40443-BB3A-4052-E384-C5E72045EBA9}"/>
              </a:ext>
            </a:extLst>
          </p:cNvPr>
          <p:cNvSpPr/>
          <p:nvPr/>
        </p:nvSpPr>
        <p:spPr>
          <a:xfrm>
            <a:off x="2446316" y="3195840"/>
            <a:ext cx="182880" cy="0"/>
          </a:xfrm>
          <a:custGeom>
            <a:avLst/>
            <a:gdLst/>
            <a:ahLst/>
            <a:cxnLst/>
            <a:rect l="l" t="t" r="r" b="b"/>
            <a:pathLst>
              <a:path w="181610">
                <a:moveTo>
                  <a:pt x="181610" y="0"/>
                </a:moveTo>
                <a:lnTo>
                  <a:pt x="0" y="0"/>
                </a:lnTo>
              </a:path>
            </a:pathLst>
          </a:custGeom>
          <a:ln w="19050">
            <a:solidFill>
              <a:schemeClr val="accent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38" name="Rectangle: Rounded Corners 137">
            <a:extLst>
              <a:ext uri="{FF2B5EF4-FFF2-40B4-BE49-F238E27FC236}">
                <a16:creationId xmlns:a16="http://schemas.microsoft.com/office/drawing/2014/main" id="{BE531BB3-8389-6309-DCAE-C740E206E795}"/>
              </a:ext>
            </a:extLst>
          </p:cNvPr>
          <p:cNvSpPr/>
          <p:nvPr/>
        </p:nvSpPr>
        <p:spPr>
          <a:xfrm>
            <a:off x="2581728" y="2924337"/>
            <a:ext cx="1762635" cy="533432"/>
          </a:xfrm>
          <a:prstGeom prst="roundRect">
            <a:avLst/>
          </a:prstGeom>
          <a:solidFill>
            <a:schemeClr val="accent4"/>
          </a:solidFill>
          <a:ln w="6350">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1" i="0" u="none" strike="noStrike" kern="1200" cap="none" spc="-10" normalizeH="0" baseline="0" noProof="0">
                <a:ln>
                  <a:noFill/>
                </a:ln>
                <a:solidFill>
                  <a:srgbClr val="FFFFFF"/>
                </a:solidFill>
                <a:effectLst/>
                <a:uLnTx/>
                <a:uFillTx/>
                <a:latin typeface="Calibri" panose="020F0502020204030204" pitchFamily="34" charset="0"/>
                <a:ea typeface="+mn-ea"/>
                <a:cs typeface="Arial" panose="020B0604020202020204" pitchFamily="34" charset="0"/>
              </a:rPr>
              <a:t>Domain Led design thinking</a:t>
            </a:r>
          </a:p>
        </p:txBody>
      </p:sp>
      <p:sp>
        <p:nvSpPr>
          <p:cNvPr id="139" name="object 35">
            <a:extLst>
              <a:ext uri="{FF2B5EF4-FFF2-40B4-BE49-F238E27FC236}">
                <a16:creationId xmlns:a16="http://schemas.microsoft.com/office/drawing/2014/main" id="{DE767C40-FAF3-3D82-CF6F-634814490F81}"/>
              </a:ext>
            </a:extLst>
          </p:cNvPr>
          <p:cNvSpPr/>
          <p:nvPr/>
        </p:nvSpPr>
        <p:spPr>
          <a:xfrm>
            <a:off x="4376716" y="4476000"/>
            <a:ext cx="182880" cy="0"/>
          </a:xfrm>
          <a:custGeom>
            <a:avLst/>
            <a:gdLst/>
            <a:ahLst/>
            <a:cxnLst/>
            <a:rect l="l" t="t" r="r" b="b"/>
            <a:pathLst>
              <a:path w="181610">
                <a:moveTo>
                  <a:pt x="181610" y="0"/>
                </a:moveTo>
                <a:lnTo>
                  <a:pt x="0" y="0"/>
                </a:lnTo>
              </a:path>
            </a:pathLst>
          </a:custGeom>
          <a:ln w="19050">
            <a:solidFill>
              <a:schemeClr val="accent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40" name="object 35">
            <a:extLst>
              <a:ext uri="{FF2B5EF4-FFF2-40B4-BE49-F238E27FC236}">
                <a16:creationId xmlns:a16="http://schemas.microsoft.com/office/drawing/2014/main" id="{0C773FF2-599F-BB06-198B-947893CED51C}"/>
              </a:ext>
            </a:extLst>
          </p:cNvPr>
          <p:cNvSpPr/>
          <p:nvPr/>
        </p:nvSpPr>
        <p:spPr>
          <a:xfrm>
            <a:off x="4376716" y="3856240"/>
            <a:ext cx="182880" cy="0"/>
          </a:xfrm>
          <a:custGeom>
            <a:avLst/>
            <a:gdLst/>
            <a:ahLst/>
            <a:cxnLst/>
            <a:rect l="l" t="t" r="r" b="b"/>
            <a:pathLst>
              <a:path w="181610">
                <a:moveTo>
                  <a:pt x="181610" y="0"/>
                </a:moveTo>
                <a:lnTo>
                  <a:pt x="0" y="0"/>
                </a:lnTo>
              </a:path>
            </a:pathLst>
          </a:custGeom>
          <a:ln w="19050">
            <a:solidFill>
              <a:schemeClr val="accent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42" name="object 35">
            <a:extLst>
              <a:ext uri="{FF2B5EF4-FFF2-40B4-BE49-F238E27FC236}">
                <a16:creationId xmlns:a16="http://schemas.microsoft.com/office/drawing/2014/main" id="{345B6299-4BC9-0558-6FC7-42493C7476E0}"/>
              </a:ext>
            </a:extLst>
          </p:cNvPr>
          <p:cNvSpPr/>
          <p:nvPr/>
        </p:nvSpPr>
        <p:spPr>
          <a:xfrm>
            <a:off x="4366556" y="3195840"/>
            <a:ext cx="182880" cy="0"/>
          </a:xfrm>
          <a:custGeom>
            <a:avLst/>
            <a:gdLst/>
            <a:ahLst/>
            <a:cxnLst/>
            <a:rect l="l" t="t" r="r" b="b"/>
            <a:pathLst>
              <a:path w="181610">
                <a:moveTo>
                  <a:pt x="181610" y="0"/>
                </a:moveTo>
                <a:lnTo>
                  <a:pt x="0" y="0"/>
                </a:lnTo>
              </a:path>
            </a:pathLst>
          </a:custGeom>
          <a:ln w="19050">
            <a:solidFill>
              <a:schemeClr val="accent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43" name="object 35">
            <a:extLst>
              <a:ext uri="{FF2B5EF4-FFF2-40B4-BE49-F238E27FC236}">
                <a16:creationId xmlns:a16="http://schemas.microsoft.com/office/drawing/2014/main" id="{B0E91BF7-3686-3A16-51A0-E8616A68BCC4}"/>
              </a:ext>
            </a:extLst>
          </p:cNvPr>
          <p:cNvSpPr/>
          <p:nvPr/>
        </p:nvSpPr>
        <p:spPr>
          <a:xfrm>
            <a:off x="4953296" y="3388231"/>
            <a:ext cx="182880" cy="0"/>
          </a:xfrm>
          <a:custGeom>
            <a:avLst/>
            <a:gdLst/>
            <a:ahLst/>
            <a:cxnLst/>
            <a:rect l="l" t="t" r="r" b="b"/>
            <a:pathLst>
              <a:path w="181610">
                <a:moveTo>
                  <a:pt x="181610" y="0"/>
                </a:moveTo>
                <a:lnTo>
                  <a:pt x="0" y="0"/>
                </a:lnTo>
              </a:path>
            </a:pathLst>
          </a:custGeom>
          <a:ln w="19050">
            <a:solidFill>
              <a:schemeClr val="accent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44" name="object 35">
            <a:extLst>
              <a:ext uri="{FF2B5EF4-FFF2-40B4-BE49-F238E27FC236}">
                <a16:creationId xmlns:a16="http://schemas.microsoft.com/office/drawing/2014/main" id="{1C6E93DE-1497-038D-E286-7F34CC05100D}"/>
              </a:ext>
            </a:extLst>
          </p:cNvPr>
          <p:cNvSpPr/>
          <p:nvPr/>
        </p:nvSpPr>
        <p:spPr>
          <a:xfrm>
            <a:off x="4836563" y="3825111"/>
            <a:ext cx="320040" cy="0"/>
          </a:xfrm>
          <a:custGeom>
            <a:avLst/>
            <a:gdLst/>
            <a:ahLst/>
            <a:cxnLst/>
            <a:rect l="l" t="t" r="r" b="b"/>
            <a:pathLst>
              <a:path w="181610">
                <a:moveTo>
                  <a:pt x="181610" y="0"/>
                </a:moveTo>
                <a:lnTo>
                  <a:pt x="0" y="0"/>
                </a:lnTo>
              </a:path>
            </a:pathLst>
          </a:custGeom>
          <a:ln w="19050">
            <a:solidFill>
              <a:schemeClr val="accent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45" name="object 35">
            <a:extLst>
              <a:ext uri="{FF2B5EF4-FFF2-40B4-BE49-F238E27FC236}">
                <a16:creationId xmlns:a16="http://schemas.microsoft.com/office/drawing/2014/main" id="{51CC8950-0C09-4C4F-0352-289A172D2271}"/>
              </a:ext>
            </a:extLst>
          </p:cNvPr>
          <p:cNvSpPr/>
          <p:nvPr/>
        </p:nvSpPr>
        <p:spPr>
          <a:xfrm>
            <a:off x="1966375" y="3858606"/>
            <a:ext cx="640080" cy="0"/>
          </a:xfrm>
          <a:custGeom>
            <a:avLst/>
            <a:gdLst/>
            <a:ahLst/>
            <a:cxnLst/>
            <a:rect l="l" t="t" r="r" b="b"/>
            <a:pathLst>
              <a:path w="181610">
                <a:moveTo>
                  <a:pt x="181610" y="0"/>
                </a:moveTo>
                <a:lnTo>
                  <a:pt x="0" y="0"/>
                </a:lnTo>
              </a:path>
            </a:pathLst>
          </a:custGeom>
          <a:ln w="19050">
            <a:solidFill>
              <a:schemeClr val="accent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46" name="object 21">
            <a:extLst>
              <a:ext uri="{FF2B5EF4-FFF2-40B4-BE49-F238E27FC236}">
                <a16:creationId xmlns:a16="http://schemas.microsoft.com/office/drawing/2014/main" id="{F7DE8A08-5512-0490-8017-763482BC607F}"/>
              </a:ext>
            </a:extLst>
          </p:cNvPr>
          <p:cNvSpPr/>
          <p:nvPr/>
        </p:nvSpPr>
        <p:spPr>
          <a:xfrm>
            <a:off x="2127798" y="3583225"/>
            <a:ext cx="219710" cy="576580"/>
          </a:xfrm>
          <a:custGeom>
            <a:avLst/>
            <a:gdLst/>
            <a:ahLst/>
            <a:cxnLst/>
            <a:rect l="l" t="t" r="r" b="b"/>
            <a:pathLst>
              <a:path w="219710" h="576579">
                <a:moveTo>
                  <a:pt x="0" y="0"/>
                </a:moveTo>
                <a:lnTo>
                  <a:pt x="0" y="576072"/>
                </a:lnTo>
                <a:lnTo>
                  <a:pt x="219456" y="288036"/>
                </a:lnTo>
                <a:lnTo>
                  <a:pt x="0" y="0"/>
                </a:lnTo>
                <a:close/>
              </a:path>
            </a:pathLst>
          </a:custGeom>
          <a:solidFill>
            <a:schemeClr val="tx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47" name="Arrow: Chevron 146">
            <a:extLst>
              <a:ext uri="{FF2B5EF4-FFF2-40B4-BE49-F238E27FC236}">
                <a16:creationId xmlns:a16="http://schemas.microsoft.com/office/drawing/2014/main" id="{5CCCF531-E4DE-957B-51F4-839FCEAD5320}"/>
              </a:ext>
            </a:extLst>
          </p:cNvPr>
          <p:cNvSpPr/>
          <p:nvPr/>
        </p:nvSpPr>
        <p:spPr>
          <a:xfrm>
            <a:off x="6856069" y="1456336"/>
            <a:ext cx="252430" cy="336001"/>
          </a:xfrm>
          <a:prstGeom prst="chevron">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48" name="object 11">
            <a:extLst>
              <a:ext uri="{FF2B5EF4-FFF2-40B4-BE49-F238E27FC236}">
                <a16:creationId xmlns:a16="http://schemas.microsoft.com/office/drawing/2014/main" id="{CBE38801-EF84-5798-6152-435052005CE9}"/>
              </a:ext>
            </a:extLst>
          </p:cNvPr>
          <p:cNvSpPr txBox="1"/>
          <p:nvPr/>
        </p:nvSpPr>
        <p:spPr>
          <a:xfrm>
            <a:off x="10144726" y="1910994"/>
            <a:ext cx="1817634" cy="365760"/>
          </a:xfrm>
          <a:prstGeom prst="rect">
            <a:avLst/>
          </a:prstGeom>
          <a:noFill/>
        </p:spPr>
        <p:txBody>
          <a:bodyPr vert="horz" wrap="square" lIns="0" tIns="14604" rIns="0" bIns="0" rtlCol="0" anchor="ctr">
            <a:noAutofit/>
          </a:bodyPr>
          <a:lstStyle>
            <a:defPPr>
              <a:defRPr lang="en-US"/>
            </a:defPPr>
            <a:lvl1pPr marL="480059" marR="0" lvl="0" indent="0" fontAlgn="auto">
              <a:lnSpc>
                <a:spcPct val="100000"/>
              </a:lnSpc>
              <a:spcBef>
                <a:spcPts val="114"/>
              </a:spcBef>
              <a:spcAft>
                <a:spcPts val="0"/>
              </a:spcAft>
              <a:buClrTx/>
              <a:buSzTx/>
              <a:buFontTx/>
              <a:buNone/>
              <a:tabLst/>
              <a:defRPr kumimoji="0" sz="1400" b="1" i="0" u="none" strike="noStrike" cap="none" spc="-5" normalizeH="0" baseline="0">
                <a:ln>
                  <a:noFill/>
                </a:ln>
                <a:solidFill>
                  <a:schemeClr val="tx2"/>
                </a:solidFill>
                <a:effectLst/>
                <a:uLnTx/>
                <a:uFillTx/>
                <a:cs typeface="Arial" panose="020B0604020202020204" pitchFamily="34" charset="0"/>
              </a:defRPr>
            </a:lvl1pPr>
          </a:lstStyle>
          <a:p>
            <a:pPr marL="480059" marR="0" lvl="0" indent="0" algn="l" defTabSz="914400" rtl="0" eaLnBrk="1" fontAlgn="auto" latinLnBrk="0" hangingPunct="1">
              <a:lnSpc>
                <a:spcPct val="100000"/>
              </a:lnSpc>
              <a:spcBef>
                <a:spcPts val="114"/>
              </a:spcBef>
              <a:spcAft>
                <a:spcPts val="0"/>
              </a:spcAft>
              <a:buClrTx/>
              <a:buSzTx/>
              <a:buFontTx/>
              <a:buNone/>
              <a:tabLst/>
              <a:defRPr/>
            </a:pPr>
            <a:r>
              <a:rPr kumimoji="0" lang="en-US" sz="1400" b="1" i="0" u="none" strike="noStrike" kern="1200" cap="none" spc="-5" normalizeH="0" baseline="0" noProof="0">
                <a:ln>
                  <a:noFill/>
                </a:ln>
                <a:solidFill>
                  <a:srgbClr val="005071"/>
                </a:solidFill>
                <a:effectLst/>
                <a:uLnTx/>
                <a:uFillTx/>
                <a:latin typeface="Calibri" panose="020F0502020204030204" pitchFamily="34" charset="0"/>
                <a:ea typeface="+mn-ea"/>
                <a:cs typeface="Arial" panose="020B0604020202020204" pitchFamily="34" charset="0"/>
              </a:rPr>
              <a:t>5. Human in Loop</a:t>
            </a:r>
          </a:p>
        </p:txBody>
      </p:sp>
      <p:sp>
        <p:nvSpPr>
          <p:cNvPr id="149" name="object 30">
            <a:extLst>
              <a:ext uri="{FF2B5EF4-FFF2-40B4-BE49-F238E27FC236}">
                <a16:creationId xmlns:a16="http://schemas.microsoft.com/office/drawing/2014/main" id="{0E2053F1-86E4-753B-7659-FC0B298BAE8B}"/>
              </a:ext>
            </a:extLst>
          </p:cNvPr>
          <p:cNvSpPr txBox="1"/>
          <p:nvPr/>
        </p:nvSpPr>
        <p:spPr>
          <a:xfrm>
            <a:off x="10500593" y="2229098"/>
            <a:ext cx="1548175" cy="319959"/>
          </a:xfrm>
          <a:prstGeom prst="rect">
            <a:avLst/>
          </a:prstGeom>
        </p:spPr>
        <p:txBody>
          <a:bodyPr vert="horz" wrap="square" lIns="0" tIns="12065" rIns="0" bIns="0" rtlCol="0">
            <a:spAutoFit/>
          </a:bodyPr>
          <a:lstStyle/>
          <a:p>
            <a:pPr marL="0" marR="0" lvl="0" indent="0" algn="ctr" defTabSz="914400" rtl="0" eaLnBrk="1" fontAlgn="auto" latinLnBrk="0" hangingPunct="1">
              <a:lnSpc>
                <a:spcPct val="100000"/>
              </a:lnSpc>
              <a:spcBef>
                <a:spcPts val="95"/>
              </a:spcBef>
              <a:spcAft>
                <a:spcPts val="0"/>
              </a:spcAft>
              <a:buClrTx/>
              <a:buSzTx/>
              <a:buFontTx/>
              <a:buNone/>
              <a:tabLst/>
              <a:defRPr/>
            </a:pPr>
            <a:r>
              <a:rPr kumimoji="0" lang="en-US" sz="1000" b="0" i="0" u="none" strike="noStrike" kern="1200" cap="none" spc="-5"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Human validation with domain context</a:t>
            </a:r>
            <a:endParaRPr kumimoji="0" sz="10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150" name="object 34">
            <a:extLst>
              <a:ext uri="{FF2B5EF4-FFF2-40B4-BE49-F238E27FC236}">
                <a16:creationId xmlns:a16="http://schemas.microsoft.com/office/drawing/2014/main" id="{25D804E6-75BB-024B-2972-599AC5CEEFF6}"/>
              </a:ext>
            </a:extLst>
          </p:cNvPr>
          <p:cNvSpPr/>
          <p:nvPr/>
        </p:nvSpPr>
        <p:spPr>
          <a:xfrm>
            <a:off x="6897953" y="3014825"/>
            <a:ext cx="237950" cy="1538336"/>
          </a:xfrm>
          <a:custGeom>
            <a:avLst/>
            <a:gdLst/>
            <a:ahLst/>
            <a:cxnLst/>
            <a:rect l="l" t="t" r="r" b="b"/>
            <a:pathLst>
              <a:path w="233679" h="1210310">
                <a:moveTo>
                  <a:pt x="0" y="0"/>
                </a:moveTo>
                <a:lnTo>
                  <a:pt x="0" y="1210056"/>
                </a:lnTo>
                <a:lnTo>
                  <a:pt x="233172" y="605028"/>
                </a:lnTo>
                <a:lnTo>
                  <a:pt x="0" y="0"/>
                </a:lnTo>
                <a:close/>
              </a:path>
            </a:pathLst>
          </a:custGeom>
          <a:solidFill>
            <a:schemeClr val="tx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51" name="object 14">
            <a:extLst>
              <a:ext uri="{FF2B5EF4-FFF2-40B4-BE49-F238E27FC236}">
                <a16:creationId xmlns:a16="http://schemas.microsoft.com/office/drawing/2014/main" id="{C52D15E2-78A8-BFE2-C652-C59C27CCDB58}"/>
              </a:ext>
            </a:extLst>
          </p:cNvPr>
          <p:cNvSpPr txBox="1"/>
          <p:nvPr/>
        </p:nvSpPr>
        <p:spPr>
          <a:xfrm>
            <a:off x="5274653" y="3620302"/>
            <a:ext cx="1235805" cy="304245"/>
          </a:xfrm>
          <a:prstGeom prst="rect">
            <a:avLst/>
          </a:prstGeom>
          <a:noFill/>
        </p:spPr>
        <p:txBody>
          <a:bodyPr vert="horz" wrap="square" lIns="0" tIns="0" rIns="0" bIns="0" rtlCol="0" anchor="ctr">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1" i="0" u="none" strike="noStrike" kern="1200" cap="none" spc="-1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AI led CX Engagement Layer</a:t>
            </a:r>
            <a:endPar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152" name="object 14">
            <a:extLst>
              <a:ext uri="{FF2B5EF4-FFF2-40B4-BE49-F238E27FC236}">
                <a16:creationId xmlns:a16="http://schemas.microsoft.com/office/drawing/2014/main" id="{81040279-34EF-5F5D-77AE-2C786E322F7C}"/>
              </a:ext>
            </a:extLst>
          </p:cNvPr>
          <p:cNvSpPr txBox="1"/>
          <p:nvPr/>
        </p:nvSpPr>
        <p:spPr>
          <a:xfrm>
            <a:off x="5326856" y="4006168"/>
            <a:ext cx="1235805" cy="304245"/>
          </a:xfrm>
          <a:prstGeom prst="rect">
            <a:avLst/>
          </a:prstGeom>
          <a:noFill/>
        </p:spPr>
        <p:txBody>
          <a:bodyPr vert="horz" wrap="square" lIns="0" tIns="0" rIns="0" bIns="0" rtlCol="0" anchor="ctr">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1" i="0" u="none" strike="noStrike" kern="1200" cap="none" spc="-10" normalizeH="0" baseline="0" noProof="0">
                <a:ln>
                  <a:noFill/>
                </a:ln>
                <a:solidFill>
                  <a:srgbClr val="FFFFFF"/>
                </a:solidFill>
                <a:effectLst/>
                <a:uLnTx/>
                <a:uFillTx/>
                <a:latin typeface="Calibri" panose="020F0502020204030204" pitchFamily="34" charset="0"/>
                <a:ea typeface="+mn-ea"/>
                <a:cs typeface="Arial" panose="020B0604020202020204" pitchFamily="34" charset="0"/>
              </a:rPr>
              <a:t>AI Powered Decision Models</a:t>
            </a:r>
          </a:p>
        </p:txBody>
      </p:sp>
      <p:sp>
        <p:nvSpPr>
          <p:cNvPr id="153" name="object 35">
            <a:extLst>
              <a:ext uri="{FF2B5EF4-FFF2-40B4-BE49-F238E27FC236}">
                <a16:creationId xmlns:a16="http://schemas.microsoft.com/office/drawing/2014/main" id="{564531AE-4764-CDEF-2115-D1CDE8681701}"/>
              </a:ext>
            </a:extLst>
          </p:cNvPr>
          <p:cNvSpPr/>
          <p:nvPr/>
        </p:nvSpPr>
        <p:spPr>
          <a:xfrm>
            <a:off x="4959780" y="4142881"/>
            <a:ext cx="182880" cy="0"/>
          </a:xfrm>
          <a:custGeom>
            <a:avLst/>
            <a:gdLst/>
            <a:ahLst/>
            <a:cxnLst/>
            <a:rect l="l" t="t" r="r" b="b"/>
            <a:pathLst>
              <a:path w="181610">
                <a:moveTo>
                  <a:pt x="181610" y="0"/>
                </a:moveTo>
                <a:lnTo>
                  <a:pt x="0" y="0"/>
                </a:lnTo>
              </a:path>
            </a:pathLst>
          </a:custGeom>
          <a:ln w="19050">
            <a:solidFill>
              <a:schemeClr val="accent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54" name="object 6">
            <a:extLst>
              <a:ext uri="{FF2B5EF4-FFF2-40B4-BE49-F238E27FC236}">
                <a16:creationId xmlns:a16="http://schemas.microsoft.com/office/drawing/2014/main" id="{B9668580-7ED4-4305-6E3E-20C65C1A24C8}"/>
              </a:ext>
            </a:extLst>
          </p:cNvPr>
          <p:cNvSpPr/>
          <p:nvPr/>
        </p:nvSpPr>
        <p:spPr>
          <a:xfrm flipV="1">
            <a:off x="9729931" y="3441663"/>
            <a:ext cx="752994" cy="45719"/>
          </a:xfrm>
          <a:custGeom>
            <a:avLst/>
            <a:gdLst/>
            <a:ahLst/>
            <a:cxnLst/>
            <a:rect l="l" t="t" r="r" b="b"/>
            <a:pathLst>
              <a:path w="2361565">
                <a:moveTo>
                  <a:pt x="0" y="0"/>
                </a:moveTo>
                <a:lnTo>
                  <a:pt x="2361184" y="0"/>
                </a:lnTo>
              </a:path>
            </a:pathLst>
          </a:custGeom>
          <a:ln w="19050">
            <a:solidFill>
              <a:schemeClr val="accent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55" name="object 6">
            <a:extLst>
              <a:ext uri="{FF2B5EF4-FFF2-40B4-BE49-F238E27FC236}">
                <a16:creationId xmlns:a16="http://schemas.microsoft.com/office/drawing/2014/main" id="{EC7B5BF0-9697-AF42-7076-1C9271ED3B02}"/>
              </a:ext>
            </a:extLst>
          </p:cNvPr>
          <p:cNvSpPr/>
          <p:nvPr/>
        </p:nvSpPr>
        <p:spPr>
          <a:xfrm flipV="1">
            <a:off x="9745171" y="3906483"/>
            <a:ext cx="767742" cy="45719"/>
          </a:xfrm>
          <a:custGeom>
            <a:avLst/>
            <a:gdLst/>
            <a:ahLst/>
            <a:cxnLst/>
            <a:rect l="l" t="t" r="r" b="b"/>
            <a:pathLst>
              <a:path w="2361565">
                <a:moveTo>
                  <a:pt x="0" y="0"/>
                </a:moveTo>
                <a:lnTo>
                  <a:pt x="2361184" y="0"/>
                </a:lnTo>
              </a:path>
            </a:pathLst>
          </a:custGeom>
          <a:ln w="19050">
            <a:solidFill>
              <a:schemeClr val="accent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56" name="object 34">
            <a:extLst>
              <a:ext uri="{FF2B5EF4-FFF2-40B4-BE49-F238E27FC236}">
                <a16:creationId xmlns:a16="http://schemas.microsoft.com/office/drawing/2014/main" id="{C9F8491A-911B-43F1-B1EE-0F6B4FA78112}"/>
              </a:ext>
            </a:extLst>
          </p:cNvPr>
          <p:cNvSpPr/>
          <p:nvPr/>
        </p:nvSpPr>
        <p:spPr>
          <a:xfrm>
            <a:off x="10226100" y="2976571"/>
            <a:ext cx="144873" cy="1458411"/>
          </a:xfrm>
          <a:custGeom>
            <a:avLst/>
            <a:gdLst/>
            <a:ahLst/>
            <a:cxnLst/>
            <a:rect l="l" t="t" r="r" b="b"/>
            <a:pathLst>
              <a:path w="233679" h="1210310">
                <a:moveTo>
                  <a:pt x="0" y="0"/>
                </a:moveTo>
                <a:lnTo>
                  <a:pt x="0" y="1210056"/>
                </a:lnTo>
                <a:lnTo>
                  <a:pt x="233172" y="605028"/>
                </a:lnTo>
                <a:lnTo>
                  <a:pt x="0" y="0"/>
                </a:lnTo>
                <a:close/>
              </a:path>
            </a:pathLst>
          </a:custGeom>
          <a:solidFill>
            <a:schemeClr val="tx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57" name="object 11">
            <a:extLst>
              <a:ext uri="{FF2B5EF4-FFF2-40B4-BE49-F238E27FC236}">
                <a16:creationId xmlns:a16="http://schemas.microsoft.com/office/drawing/2014/main" id="{8B472115-9D73-2D1C-08DF-D2304B45D5B7}"/>
              </a:ext>
            </a:extLst>
          </p:cNvPr>
          <p:cNvSpPr txBox="1"/>
          <p:nvPr/>
        </p:nvSpPr>
        <p:spPr>
          <a:xfrm>
            <a:off x="5200664" y="4740660"/>
            <a:ext cx="4723257" cy="462694"/>
          </a:xfrm>
          <a:prstGeom prst="rect">
            <a:avLst/>
          </a:prstGeom>
          <a:solidFill>
            <a:schemeClr val="bg1">
              <a:lumMod val="95000"/>
            </a:schemeClr>
          </a:solidFill>
          <a:ln>
            <a:solidFill>
              <a:schemeClr val="bg1">
                <a:lumMod val="65000"/>
              </a:schemeClr>
            </a:solidFill>
          </a:ln>
        </p:spPr>
        <p:txBody>
          <a:bodyPr vert="horz" wrap="square" lIns="0" tIns="14604" rIns="0" bIns="0" rtlCol="0" anchor="ctr">
            <a:noAutofit/>
          </a:bodyPr>
          <a:lstStyle/>
          <a:p>
            <a:pPr marL="0" marR="0" lvl="0" indent="0" algn="ctr" defTabSz="914400" rtl="0" eaLnBrk="1" fontAlgn="auto" latinLnBrk="0" hangingPunct="1">
              <a:lnSpc>
                <a:spcPct val="100000"/>
              </a:lnSpc>
              <a:spcBef>
                <a:spcPts val="114"/>
              </a:spcBef>
              <a:spcAft>
                <a:spcPts val="0"/>
              </a:spcAft>
              <a:buClrTx/>
              <a:buSzTx/>
              <a:buFontTx/>
              <a:buNone/>
              <a:tabLst/>
              <a:defRPr/>
            </a:pPr>
            <a:r>
              <a:rPr kumimoji="0" lang="en-US" sz="1400" b="1" i="0" u="none" strike="noStrike" kern="1200" cap="none" spc="-5"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Data Engineering, Management and Data Governance</a:t>
            </a:r>
          </a:p>
        </p:txBody>
      </p:sp>
      <p:sp>
        <p:nvSpPr>
          <p:cNvPr id="158" name="Rectangle 157">
            <a:extLst>
              <a:ext uri="{FF2B5EF4-FFF2-40B4-BE49-F238E27FC236}">
                <a16:creationId xmlns:a16="http://schemas.microsoft.com/office/drawing/2014/main" id="{73C689B1-F31E-7385-63D9-742B1659C069}"/>
              </a:ext>
            </a:extLst>
          </p:cNvPr>
          <p:cNvSpPr/>
          <p:nvPr/>
        </p:nvSpPr>
        <p:spPr>
          <a:xfrm>
            <a:off x="10485052" y="3550896"/>
            <a:ext cx="1447240" cy="363804"/>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59" name="Rectangle: Top Corners Rounded 58">
            <a:extLst>
              <a:ext uri="{FF2B5EF4-FFF2-40B4-BE49-F238E27FC236}">
                <a16:creationId xmlns:a16="http://schemas.microsoft.com/office/drawing/2014/main" id="{2958652F-13EB-AF48-EFED-1418CF323CDA}"/>
              </a:ext>
            </a:extLst>
          </p:cNvPr>
          <p:cNvSpPr/>
          <p:nvPr/>
        </p:nvSpPr>
        <p:spPr>
          <a:xfrm>
            <a:off x="10485052" y="3141155"/>
            <a:ext cx="1445113" cy="410710"/>
          </a:xfrm>
          <a:prstGeom prst="round2SameRect">
            <a:avLst>
              <a:gd name="adj1" fmla="val 30073"/>
              <a:gd name="adj2" fmla="val 0"/>
            </a:avLst>
          </a:prstGeom>
          <a:solidFill>
            <a:schemeClr val="accent4"/>
          </a:solidFill>
          <a:ln>
            <a:noFill/>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60" name="Rectangle: Top Corners Rounded 59">
            <a:extLst>
              <a:ext uri="{FF2B5EF4-FFF2-40B4-BE49-F238E27FC236}">
                <a16:creationId xmlns:a16="http://schemas.microsoft.com/office/drawing/2014/main" id="{FFAA14C6-CED6-BBC9-FE6C-1FFF476A0485}"/>
              </a:ext>
            </a:extLst>
          </p:cNvPr>
          <p:cNvSpPr/>
          <p:nvPr/>
        </p:nvSpPr>
        <p:spPr>
          <a:xfrm rot="10800000">
            <a:off x="10494776" y="3915568"/>
            <a:ext cx="1445113" cy="410710"/>
          </a:xfrm>
          <a:prstGeom prst="round2SameRect">
            <a:avLst>
              <a:gd name="adj1" fmla="val 30073"/>
              <a:gd name="adj2" fmla="val 0"/>
            </a:avLst>
          </a:prstGeom>
          <a:solidFill>
            <a:schemeClr val="accent4"/>
          </a:solidFill>
          <a:ln>
            <a:noFill/>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61" name="object 14">
            <a:extLst>
              <a:ext uri="{FF2B5EF4-FFF2-40B4-BE49-F238E27FC236}">
                <a16:creationId xmlns:a16="http://schemas.microsoft.com/office/drawing/2014/main" id="{DC4570BB-8257-DF77-DA67-1079845DB35D}"/>
              </a:ext>
            </a:extLst>
          </p:cNvPr>
          <p:cNvSpPr txBox="1"/>
          <p:nvPr/>
        </p:nvSpPr>
        <p:spPr>
          <a:xfrm>
            <a:off x="10674071" y="3196797"/>
            <a:ext cx="1102301" cy="304245"/>
          </a:xfrm>
          <a:prstGeom prst="rect">
            <a:avLst/>
          </a:prstGeom>
          <a:noFill/>
        </p:spPr>
        <p:txBody>
          <a:bodyPr vert="horz" wrap="square" lIns="0" tIns="0" rIns="0" bIns="0" rtlCol="0" anchor="ctr">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1" i="0" u="none" strike="noStrike" kern="1200" cap="none" spc="-10" normalizeH="0" baseline="0" noProof="0">
                <a:ln>
                  <a:noFill/>
                </a:ln>
                <a:solidFill>
                  <a:srgbClr val="FFFFFF"/>
                </a:solidFill>
                <a:effectLst/>
                <a:uLnTx/>
                <a:uFillTx/>
                <a:latin typeface="Calibri" panose="020F0502020204030204" pitchFamily="34" charset="0"/>
                <a:ea typeface="+mn-ea"/>
                <a:cs typeface="Arial" panose="020B0604020202020204" pitchFamily="34" charset="0"/>
              </a:rPr>
              <a:t>Validation for accurate outcomes</a:t>
            </a:r>
            <a:endParaRPr kumimoji="0" lang="en-US" sz="1000" b="0" i="0" u="none" strike="noStrike" kern="1200" cap="none" spc="0" normalizeH="0" baseline="0" noProof="0">
              <a:ln>
                <a:noFill/>
              </a:ln>
              <a:solidFill>
                <a:srgbClr val="FFFFFF"/>
              </a:solidFill>
              <a:effectLst/>
              <a:uLnTx/>
              <a:uFillTx/>
              <a:latin typeface="Calibri" panose="020F0502020204030204" pitchFamily="34" charset="0"/>
              <a:ea typeface="+mn-ea"/>
              <a:cs typeface="Arial" panose="020B0604020202020204" pitchFamily="34" charset="0"/>
            </a:endParaRPr>
          </a:p>
        </p:txBody>
      </p:sp>
      <p:sp>
        <p:nvSpPr>
          <p:cNvPr id="162" name="object 14">
            <a:extLst>
              <a:ext uri="{FF2B5EF4-FFF2-40B4-BE49-F238E27FC236}">
                <a16:creationId xmlns:a16="http://schemas.microsoft.com/office/drawing/2014/main" id="{04C532F3-B57A-11D4-BCF0-1202E5C1C299}"/>
              </a:ext>
            </a:extLst>
          </p:cNvPr>
          <p:cNvSpPr txBox="1"/>
          <p:nvPr/>
        </p:nvSpPr>
        <p:spPr>
          <a:xfrm>
            <a:off x="10568763" y="3584722"/>
            <a:ext cx="1235805" cy="304245"/>
          </a:xfrm>
          <a:prstGeom prst="rect">
            <a:avLst/>
          </a:prstGeom>
          <a:noFill/>
        </p:spPr>
        <p:txBody>
          <a:bodyPr vert="horz" wrap="square" lIns="0" tIns="0" rIns="0" bIns="0" rtlCol="0" anchor="ctr">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1" i="0" u="none" strike="noStrike" kern="1200" cap="none" spc="-1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Gen AI Assist</a:t>
            </a:r>
            <a:endPar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163" name="object 14">
            <a:extLst>
              <a:ext uri="{FF2B5EF4-FFF2-40B4-BE49-F238E27FC236}">
                <a16:creationId xmlns:a16="http://schemas.microsoft.com/office/drawing/2014/main" id="{A5861EDA-8B78-1547-71E6-6DF9064BEB68}"/>
              </a:ext>
            </a:extLst>
          </p:cNvPr>
          <p:cNvSpPr txBox="1"/>
          <p:nvPr/>
        </p:nvSpPr>
        <p:spPr>
          <a:xfrm>
            <a:off x="10620966" y="3970588"/>
            <a:ext cx="1235805" cy="304245"/>
          </a:xfrm>
          <a:prstGeom prst="rect">
            <a:avLst/>
          </a:prstGeom>
          <a:noFill/>
        </p:spPr>
        <p:txBody>
          <a:bodyPr vert="horz" wrap="square" lIns="0" tIns="0" rIns="0" bIns="0" rtlCol="0" anchor="ctr">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1" i="0" u="none" strike="noStrike" kern="1200" cap="none" spc="-10" normalizeH="0" baseline="0" noProof="0">
                <a:ln>
                  <a:noFill/>
                </a:ln>
                <a:solidFill>
                  <a:srgbClr val="FFFFFF"/>
                </a:solidFill>
                <a:effectLst/>
                <a:uLnTx/>
                <a:uFillTx/>
                <a:latin typeface="Calibri" panose="020F0502020204030204" pitchFamily="34" charset="0"/>
                <a:ea typeface="+mn-ea"/>
                <a:cs typeface="Arial" panose="020B0604020202020204" pitchFamily="34" charset="0"/>
              </a:rPr>
              <a:t>Low Code No Code Workflow</a:t>
            </a:r>
          </a:p>
        </p:txBody>
      </p:sp>
      <p:sp>
        <p:nvSpPr>
          <p:cNvPr id="164" name="Arrow: Chevron 163">
            <a:extLst>
              <a:ext uri="{FF2B5EF4-FFF2-40B4-BE49-F238E27FC236}">
                <a16:creationId xmlns:a16="http://schemas.microsoft.com/office/drawing/2014/main" id="{0E7A4EAA-C92C-7803-89A6-5DA078E1E17A}"/>
              </a:ext>
            </a:extLst>
          </p:cNvPr>
          <p:cNvSpPr/>
          <p:nvPr/>
        </p:nvSpPr>
        <p:spPr>
          <a:xfrm rot="11025475">
            <a:off x="9955566" y="1454007"/>
            <a:ext cx="252430" cy="336001"/>
          </a:xfrm>
          <a:prstGeom prst="chevron">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65" name="object 34">
            <a:extLst>
              <a:ext uri="{FF2B5EF4-FFF2-40B4-BE49-F238E27FC236}">
                <a16:creationId xmlns:a16="http://schemas.microsoft.com/office/drawing/2014/main" id="{A427ABCD-A464-C2A8-472A-2A50556F5FC7}"/>
              </a:ext>
            </a:extLst>
          </p:cNvPr>
          <p:cNvSpPr/>
          <p:nvPr/>
        </p:nvSpPr>
        <p:spPr>
          <a:xfrm rot="10800000">
            <a:off x="10052643" y="2976571"/>
            <a:ext cx="144873" cy="1458411"/>
          </a:xfrm>
          <a:custGeom>
            <a:avLst/>
            <a:gdLst/>
            <a:ahLst/>
            <a:cxnLst/>
            <a:rect l="l" t="t" r="r" b="b"/>
            <a:pathLst>
              <a:path w="233679" h="1210310">
                <a:moveTo>
                  <a:pt x="0" y="0"/>
                </a:moveTo>
                <a:lnTo>
                  <a:pt x="0" y="1210056"/>
                </a:lnTo>
                <a:lnTo>
                  <a:pt x="233172" y="605028"/>
                </a:lnTo>
                <a:lnTo>
                  <a:pt x="0" y="0"/>
                </a:lnTo>
                <a:close/>
              </a:path>
            </a:pathLst>
          </a:custGeom>
          <a:solidFill>
            <a:schemeClr val="tx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66" name="Title 62">
            <a:extLst>
              <a:ext uri="{FF2B5EF4-FFF2-40B4-BE49-F238E27FC236}">
                <a16:creationId xmlns:a16="http://schemas.microsoft.com/office/drawing/2014/main" id="{2B94E1BF-FC44-C9CD-95A5-06C16F6D66E1}"/>
              </a:ext>
            </a:extLst>
          </p:cNvPr>
          <p:cNvSpPr txBox="1">
            <a:spLocks/>
          </p:cNvSpPr>
          <p:nvPr/>
        </p:nvSpPr>
        <p:spPr>
          <a:xfrm>
            <a:off x="388179" y="5831747"/>
            <a:ext cx="11615056" cy="574115"/>
          </a:xfrm>
          <a:prstGeom prst="rect">
            <a:avLst/>
          </a:prstGeom>
        </p:spPr>
        <p:txBody>
          <a:bodyPr vert="horz" lIns="0" tIns="0" rIns="0" bIns="0" rtlCol="0" anchor="t" anchorCtr="0">
            <a:noAutofit/>
          </a:bodyPr>
          <a:lstStyle>
            <a:defPPr>
              <a:defRPr lang="en-US"/>
            </a:defPPr>
            <a:lvl1pPr defTabSz="914400">
              <a:lnSpc>
                <a:spcPct val="80000"/>
              </a:lnSpc>
              <a:spcBef>
                <a:spcPct val="0"/>
              </a:spcBef>
              <a:buNone/>
              <a:defRPr sz="2400" spc="-100">
                <a:solidFill>
                  <a:schemeClr val="tx2"/>
                </a:solidFill>
                <a:latin typeface="+mj-lt"/>
                <a:ea typeface="+mj-ea"/>
                <a:cs typeface="+mj-cs"/>
              </a:defRPr>
            </a:lvl1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sz="1800" b="0" i="1" u="none" strike="noStrike" kern="1200" cap="none" spc="-100" normalizeH="0" baseline="0" noProof="0">
                <a:ln>
                  <a:noFill/>
                </a:ln>
                <a:solidFill>
                  <a:srgbClr val="005071"/>
                </a:solidFill>
                <a:effectLst/>
                <a:uLnTx/>
                <a:uFillTx/>
                <a:latin typeface="Calibri" panose="020F0502020204030204"/>
                <a:ea typeface="+mj-ea"/>
                <a:cs typeface="+mj-cs"/>
              </a:rPr>
              <a:t>EXL drives 4 business outcomes for clients by </a:t>
            </a:r>
            <a:r>
              <a:rPr kumimoji="0" lang="en-US" sz="1800" b="0" i="1" u="none" strike="noStrike" kern="1200" cap="none" spc="-100" normalizeH="0" baseline="0" noProof="0">
                <a:ln>
                  <a:noFill/>
                </a:ln>
                <a:solidFill>
                  <a:srgbClr val="005071"/>
                </a:solidFill>
                <a:effectLst/>
                <a:uLnTx/>
                <a:uFillTx/>
                <a:latin typeface="Calibri" panose="020F0502020204030204" pitchFamily="34" charset="0"/>
                <a:ea typeface="+mj-ea"/>
                <a:cs typeface="+mj-cs"/>
              </a:rPr>
              <a:t>powered by our proven accelerators, solutions and capability COEs</a:t>
            </a:r>
            <a:endParaRPr kumimoji="0" lang="en-US" sz="2000" b="0" i="1" u="none" strike="noStrike" kern="1200" cap="none" spc="-100" normalizeH="0" baseline="0" noProof="0">
              <a:ln>
                <a:noFill/>
              </a:ln>
              <a:solidFill>
                <a:srgbClr val="000000"/>
              </a:solidFill>
              <a:effectLst/>
              <a:uLnTx/>
              <a:uFillTx/>
              <a:latin typeface="Calibri Light" panose="020F0302020204030204"/>
              <a:ea typeface="+mj-ea"/>
              <a:cs typeface="+mj-cs"/>
            </a:endParaRPr>
          </a:p>
        </p:txBody>
      </p:sp>
      <p:sp>
        <p:nvSpPr>
          <p:cNvPr id="167" name="Rectangle: Rounded Corners 3">
            <a:extLst>
              <a:ext uri="{FF2B5EF4-FFF2-40B4-BE49-F238E27FC236}">
                <a16:creationId xmlns:a16="http://schemas.microsoft.com/office/drawing/2014/main" id="{CBBA5A2E-2E24-F922-68E0-B2168B4D937F}"/>
              </a:ext>
            </a:extLst>
          </p:cNvPr>
          <p:cNvSpPr/>
          <p:nvPr/>
        </p:nvSpPr>
        <p:spPr>
          <a:xfrm>
            <a:off x="7282394" y="2894510"/>
            <a:ext cx="2641528" cy="1753688"/>
          </a:xfrm>
          <a:prstGeom prst="roundRect">
            <a:avLst>
              <a:gd name="adj" fmla="val 7089"/>
            </a:avLst>
          </a:prstGeom>
          <a:solidFill>
            <a:schemeClr val="accent4"/>
          </a:solidFill>
          <a:ln w="6350">
            <a:solidFill>
              <a:schemeClr val="accent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1000" b="1" i="0" u="none" strike="noStrike" kern="1200" cap="none" spc="-10" normalizeH="0" baseline="0" noProof="0">
              <a:ln>
                <a:noFill/>
              </a:ln>
              <a:solidFill>
                <a:srgbClr val="FFFFFF"/>
              </a:solidFill>
              <a:effectLst/>
              <a:uLnTx/>
              <a:uFillTx/>
              <a:latin typeface="Calibri" panose="020F0502020204030204" pitchFamily="34" charset="0"/>
              <a:ea typeface="+mn-ea"/>
              <a:cs typeface="Arial" panose="020B0604020202020204" pitchFamily="34" charset="0"/>
            </a:endParaRPr>
          </a:p>
        </p:txBody>
      </p:sp>
      <p:sp>
        <p:nvSpPr>
          <p:cNvPr id="168" name="TextBox 167">
            <a:extLst>
              <a:ext uri="{FF2B5EF4-FFF2-40B4-BE49-F238E27FC236}">
                <a16:creationId xmlns:a16="http://schemas.microsoft.com/office/drawing/2014/main" id="{13477CC0-4C38-3214-3D53-9066EAEF9026}"/>
              </a:ext>
            </a:extLst>
          </p:cNvPr>
          <p:cNvSpPr txBox="1"/>
          <p:nvPr/>
        </p:nvSpPr>
        <p:spPr>
          <a:xfrm>
            <a:off x="8537821" y="4043554"/>
            <a:ext cx="1308977" cy="487313"/>
          </a:xfrm>
          <a:prstGeom prst="rect">
            <a:avLst/>
          </a:prstGeom>
          <a:noFill/>
          <a:ln>
            <a:noFill/>
          </a:ln>
        </p:spPr>
        <p:txBody>
          <a:bodyPr wrap="square" lIns="0" tIns="0" rIns="0" bIns="0" rtlCol="0">
            <a:spAutoFit/>
          </a:bodyPr>
          <a:lstStyle/>
          <a:p>
            <a:pPr marL="107950" marR="0" lvl="0" indent="-108585" algn="l" defTabSz="914400" rtl="0" eaLnBrk="1" fontAlgn="auto" latinLnBrk="0" hangingPunct="1">
              <a:lnSpc>
                <a:spcPct val="100000"/>
              </a:lnSpc>
              <a:spcBef>
                <a:spcPts val="95"/>
              </a:spcBef>
              <a:spcAft>
                <a:spcPts val="0"/>
              </a:spcAft>
              <a:buClrTx/>
              <a:buSzTx/>
              <a:buFont typeface="Arial"/>
              <a:buChar char="•"/>
              <a:tabLst>
                <a:tab pos="108585" algn="l"/>
              </a:tabLst>
              <a:defRPr/>
            </a:pPr>
            <a:r>
              <a:rPr kumimoji="0" lang="en-US" sz="1000" b="1" i="0" u="none" strike="noStrike" kern="1200" cap="none" spc="-5" normalizeH="0" baseline="0" noProof="0">
                <a:ln>
                  <a:noFill/>
                </a:ln>
                <a:solidFill>
                  <a:srgbClr val="FFFFFF"/>
                </a:solidFill>
                <a:effectLst/>
                <a:uLnTx/>
                <a:uFillTx/>
                <a:latin typeface="Calibri" panose="020F0502020204030204" pitchFamily="34" charset="0"/>
                <a:ea typeface="+mn-ea"/>
                <a:cs typeface="Arial" panose="020B0604020202020204" pitchFamily="34" charset="0"/>
              </a:rPr>
              <a:t>Insights</a:t>
            </a:r>
          </a:p>
          <a:p>
            <a:pPr marL="107950" marR="0" lvl="0" indent="-108585" algn="l" defTabSz="914400" rtl="0" eaLnBrk="1" fontAlgn="auto" latinLnBrk="0" hangingPunct="1">
              <a:lnSpc>
                <a:spcPct val="100000"/>
              </a:lnSpc>
              <a:spcBef>
                <a:spcPts val="95"/>
              </a:spcBef>
              <a:spcAft>
                <a:spcPts val="0"/>
              </a:spcAft>
              <a:buClrTx/>
              <a:buSzTx/>
              <a:buFont typeface="Arial"/>
              <a:buChar char="•"/>
              <a:tabLst>
                <a:tab pos="108585" algn="l"/>
              </a:tabLst>
              <a:defRPr/>
            </a:pPr>
            <a:r>
              <a:rPr kumimoji="0" lang="en-US" sz="1000" b="1" i="0" u="none" strike="noStrike" kern="1200" cap="none" spc="-5" normalizeH="0" baseline="0" noProof="0">
                <a:ln>
                  <a:noFill/>
                </a:ln>
                <a:solidFill>
                  <a:srgbClr val="FFFFFF"/>
                </a:solidFill>
                <a:effectLst/>
                <a:uLnTx/>
                <a:uFillTx/>
                <a:latin typeface="Calibri" panose="020F0502020204030204" pitchFamily="34" charset="0"/>
                <a:ea typeface="+mn-ea"/>
                <a:cs typeface="Arial" panose="020B0604020202020204" pitchFamily="34" charset="0"/>
              </a:rPr>
              <a:t>Proactive nudges</a:t>
            </a:r>
          </a:p>
          <a:p>
            <a:pPr marL="107950" marR="0" lvl="0" indent="-108585" algn="l" defTabSz="914400" rtl="0" eaLnBrk="1" fontAlgn="auto" latinLnBrk="0" hangingPunct="1">
              <a:lnSpc>
                <a:spcPct val="100000"/>
              </a:lnSpc>
              <a:spcBef>
                <a:spcPts val="95"/>
              </a:spcBef>
              <a:spcAft>
                <a:spcPts val="0"/>
              </a:spcAft>
              <a:buClrTx/>
              <a:buSzTx/>
              <a:buFont typeface="Arial"/>
              <a:buChar char="•"/>
              <a:tabLst>
                <a:tab pos="108585" algn="l"/>
              </a:tabLst>
              <a:defRPr/>
            </a:pPr>
            <a:r>
              <a:rPr kumimoji="0" lang="en-US" sz="1000" b="1" i="0" u="none" strike="noStrike" kern="1200" cap="none" spc="-5" normalizeH="0" baseline="0" noProof="0">
                <a:ln>
                  <a:noFill/>
                </a:ln>
                <a:solidFill>
                  <a:srgbClr val="FFFFFF"/>
                </a:solidFill>
                <a:effectLst/>
                <a:uLnTx/>
                <a:uFillTx/>
                <a:latin typeface="Calibri" panose="020F0502020204030204" pitchFamily="34" charset="0"/>
                <a:ea typeface="+mn-ea"/>
                <a:cs typeface="Arial" panose="020B0604020202020204" pitchFamily="34" charset="0"/>
              </a:rPr>
              <a:t>Recommendations</a:t>
            </a:r>
          </a:p>
        </p:txBody>
      </p:sp>
      <p:sp>
        <p:nvSpPr>
          <p:cNvPr id="169" name="TextBox 168">
            <a:extLst>
              <a:ext uri="{FF2B5EF4-FFF2-40B4-BE49-F238E27FC236}">
                <a16:creationId xmlns:a16="http://schemas.microsoft.com/office/drawing/2014/main" id="{D688330C-F451-9FEB-711D-9DEE41C26E7F}"/>
              </a:ext>
            </a:extLst>
          </p:cNvPr>
          <p:cNvSpPr txBox="1"/>
          <p:nvPr/>
        </p:nvSpPr>
        <p:spPr>
          <a:xfrm>
            <a:off x="8537820" y="2998389"/>
            <a:ext cx="1445559" cy="320601"/>
          </a:xfrm>
          <a:prstGeom prst="rect">
            <a:avLst/>
          </a:prstGeom>
          <a:noFill/>
          <a:ln>
            <a:noFill/>
          </a:ln>
        </p:spPr>
        <p:txBody>
          <a:bodyPr wrap="square" lIns="0" tIns="0" rIns="0" bIns="0" rtlCol="0">
            <a:spAutoFit/>
          </a:bodyPr>
          <a:lstStyle/>
          <a:p>
            <a:pPr marL="107950" marR="0" lvl="0" indent="-107950" algn="l" defTabSz="914400" rtl="0" eaLnBrk="1" fontAlgn="auto" latinLnBrk="0" hangingPunct="1">
              <a:lnSpc>
                <a:spcPct val="100000"/>
              </a:lnSpc>
              <a:spcBef>
                <a:spcPts val="95"/>
              </a:spcBef>
              <a:spcAft>
                <a:spcPts val="0"/>
              </a:spcAft>
              <a:buClrTx/>
              <a:buSzTx/>
              <a:buFont typeface="Arial"/>
              <a:buChar char="•"/>
              <a:tabLst>
                <a:tab pos="108585" algn="l"/>
              </a:tabLst>
              <a:defRPr/>
            </a:pPr>
            <a:r>
              <a:rPr kumimoji="0" lang="en-US" sz="1000" b="1" i="0" u="none" strike="noStrike" kern="1200" cap="none" spc="-5" normalizeH="0" baseline="0" noProof="0">
                <a:ln>
                  <a:noFill/>
                </a:ln>
                <a:solidFill>
                  <a:srgbClr val="FFFFFF"/>
                </a:solidFill>
                <a:effectLst/>
                <a:uLnTx/>
                <a:uFillTx/>
                <a:latin typeface="Calibri" panose="020F0502020204030204" pitchFamily="34" charset="0"/>
                <a:ea typeface="+mn-ea"/>
                <a:cs typeface="Arial" panose="020B0604020202020204" pitchFamily="34" charset="0"/>
              </a:rPr>
              <a:t>API (REST/SOAP)</a:t>
            </a:r>
          </a:p>
          <a:p>
            <a:pPr marL="107950" marR="0" lvl="0" indent="-107950" algn="l" defTabSz="914400" rtl="0" eaLnBrk="1" fontAlgn="auto" latinLnBrk="0" hangingPunct="1">
              <a:lnSpc>
                <a:spcPct val="100000"/>
              </a:lnSpc>
              <a:spcBef>
                <a:spcPts val="95"/>
              </a:spcBef>
              <a:spcAft>
                <a:spcPts val="0"/>
              </a:spcAft>
              <a:buClrTx/>
              <a:buSzTx/>
              <a:buFont typeface="Arial"/>
              <a:buChar char="•"/>
              <a:tabLst>
                <a:tab pos="108585" algn="l"/>
              </a:tabLst>
              <a:defRPr/>
            </a:pPr>
            <a:r>
              <a:rPr kumimoji="0" lang="en-US" sz="1000" b="1" i="0" u="none" strike="noStrike" kern="1200" cap="none" spc="-5" normalizeH="0" baseline="0" noProof="0">
                <a:ln>
                  <a:noFill/>
                </a:ln>
                <a:solidFill>
                  <a:srgbClr val="FFFFFF"/>
                </a:solidFill>
                <a:effectLst/>
                <a:uLnTx/>
                <a:uFillTx/>
                <a:latin typeface="Calibri" panose="020F0502020204030204" pitchFamily="34" charset="0"/>
                <a:ea typeface="+mn-ea"/>
                <a:cs typeface="Arial" panose="020B0604020202020204" pitchFamily="34" charset="0"/>
              </a:rPr>
              <a:t>Webhooks, Connectors</a:t>
            </a:r>
            <a:endParaRPr kumimoji="0" lang="en-US" sz="1000" b="1" i="0" u="none" strike="noStrike" kern="1200" cap="none" spc="0" normalizeH="0" baseline="0" noProof="0">
              <a:ln>
                <a:noFill/>
              </a:ln>
              <a:solidFill>
                <a:srgbClr val="FFFFFF"/>
              </a:solidFill>
              <a:effectLst/>
              <a:uLnTx/>
              <a:uFillTx/>
              <a:latin typeface="Calibri" panose="020F0502020204030204" pitchFamily="34" charset="0"/>
              <a:ea typeface="+mn-ea"/>
              <a:cs typeface="Arial" panose="020B0604020202020204" pitchFamily="34" charset="0"/>
            </a:endParaRPr>
          </a:p>
        </p:txBody>
      </p:sp>
      <p:sp>
        <p:nvSpPr>
          <p:cNvPr id="170" name="Arrow: Pentagon 66">
            <a:extLst>
              <a:ext uri="{FF2B5EF4-FFF2-40B4-BE49-F238E27FC236}">
                <a16:creationId xmlns:a16="http://schemas.microsoft.com/office/drawing/2014/main" id="{B78C2CE5-6EC3-6B74-0595-4B19A0093F4A}"/>
              </a:ext>
            </a:extLst>
          </p:cNvPr>
          <p:cNvSpPr/>
          <p:nvPr/>
        </p:nvSpPr>
        <p:spPr>
          <a:xfrm>
            <a:off x="7381084" y="2962587"/>
            <a:ext cx="1097280" cy="372498"/>
          </a:xfrm>
          <a:prstGeom prst="homePlate">
            <a:avLst/>
          </a:prstGeom>
          <a:solidFill>
            <a:schemeClr val="bg1"/>
          </a:solidFill>
          <a:ln w="3175">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000" b="1" i="0" u="none" strike="noStrike" kern="1200" cap="none" spc="-1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Native automation</a:t>
            </a:r>
          </a:p>
        </p:txBody>
      </p:sp>
      <p:sp>
        <p:nvSpPr>
          <p:cNvPr id="171" name="Arrow: Pentagon 83">
            <a:extLst>
              <a:ext uri="{FF2B5EF4-FFF2-40B4-BE49-F238E27FC236}">
                <a16:creationId xmlns:a16="http://schemas.microsoft.com/office/drawing/2014/main" id="{EB5310A4-EECC-FB7F-4F77-6D2959D641EE}"/>
              </a:ext>
            </a:extLst>
          </p:cNvPr>
          <p:cNvSpPr/>
          <p:nvPr/>
        </p:nvSpPr>
        <p:spPr>
          <a:xfrm>
            <a:off x="7381084" y="3496411"/>
            <a:ext cx="1097280" cy="372498"/>
          </a:xfrm>
          <a:prstGeom prst="homePlate">
            <a:avLst/>
          </a:prstGeom>
          <a:solidFill>
            <a:schemeClr val="bg1"/>
          </a:solidFill>
          <a:ln w="3175">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5080" lvl="0" indent="0" algn="l" defTabSz="914400" rtl="0" eaLnBrk="1" fontAlgn="auto" latinLnBrk="0" hangingPunct="1">
              <a:lnSpc>
                <a:spcPct val="100000"/>
              </a:lnSpc>
              <a:spcBef>
                <a:spcPts val="105"/>
              </a:spcBef>
              <a:spcAft>
                <a:spcPts val="0"/>
              </a:spcAft>
              <a:buClrTx/>
              <a:buSzTx/>
              <a:buFontTx/>
              <a:buNone/>
              <a:tabLst/>
              <a:defRPr/>
            </a:pPr>
            <a:r>
              <a:rPr kumimoji="0" lang="en-US" sz="1000" b="1" i="0" u="none" strike="noStrike" kern="1200" cap="none" spc="-5"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Process  </a:t>
            </a:r>
            <a:r>
              <a:rPr kumimoji="0" lang="en-US" sz="1000" b="1"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au</a:t>
            </a:r>
            <a:r>
              <a:rPr kumimoji="0" lang="en-US" sz="1000" b="1" i="0" u="none" strike="noStrike" kern="1200" cap="none" spc="5"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t</a:t>
            </a:r>
            <a:r>
              <a:rPr kumimoji="0" lang="en-US" sz="1000" b="1" i="0" u="none" strike="noStrike" kern="1200" cap="none" spc="-5"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o</a:t>
            </a:r>
            <a:r>
              <a:rPr kumimoji="0" lang="en-US" sz="1000" b="1" i="0" u="none" strike="noStrike" kern="1200" cap="none" spc="-1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m</a:t>
            </a:r>
            <a:r>
              <a:rPr kumimoji="0" lang="en-US" sz="1000" b="1"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a</a:t>
            </a:r>
            <a:r>
              <a:rPr kumimoji="0" lang="en-US" sz="1000" b="1" i="0" u="none" strike="noStrike" kern="1200" cap="none" spc="5"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t</a:t>
            </a:r>
            <a:r>
              <a:rPr kumimoji="0" lang="en-US" sz="1000" b="1"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i</a:t>
            </a:r>
            <a:r>
              <a:rPr kumimoji="0" lang="en-US" sz="1000" b="1" i="0" u="none" strike="noStrike" kern="1200" cap="none" spc="-5"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on</a:t>
            </a:r>
            <a:endPar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172" name="TextBox 171">
            <a:extLst>
              <a:ext uri="{FF2B5EF4-FFF2-40B4-BE49-F238E27FC236}">
                <a16:creationId xmlns:a16="http://schemas.microsoft.com/office/drawing/2014/main" id="{B63D0028-6F2D-1BD8-2F55-74B3746F0DE4}"/>
              </a:ext>
            </a:extLst>
          </p:cNvPr>
          <p:cNvSpPr txBox="1"/>
          <p:nvPr/>
        </p:nvSpPr>
        <p:spPr>
          <a:xfrm>
            <a:off x="8537821" y="3467540"/>
            <a:ext cx="1361029" cy="487313"/>
          </a:xfrm>
          <a:prstGeom prst="rect">
            <a:avLst/>
          </a:prstGeom>
          <a:noFill/>
          <a:ln>
            <a:noFill/>
          </a:ln>
        </p:spPr>
        <p:txBody>
          <a:bodyPr wrap="square" lIns="0" tIns="0" rIns="0" bIns="0" rtlCol="0">
            <a:spAutoFit/>
          </a:bodyPr>
          <a:lstStyle/>
          <a:p>
            <a:pPr marL="107950" marR="0" lvl="0" indent="-107950" algn="l" defTabSz="914400" rtl="0" eaLnBrk="1" fontAlgn="auto" latinLnBrk="0" hangingPunct="1">
              <a:lnSpc>
                <a:spcPct val="100000"/>
              </a:lnSpc>
              <a:spcBef>
                <a:spcPts val="95"/>
              </a:spcBef>
              <a:spcAft>
                <a:spcPts val="0"/>
              </a:spcAft>
              <a:buClrTx/>
              <a:buSzTx/>
              <a:buFont typeface="Arial"/>
              <a:buChar char="•"/>
              <a:tabLst>
                <a:tab pos="108585" algn="l"/>
              </a:tabLst>
              <a:defRPr/>
            </a:pPr>
            <a:r>
              <a:rPr kumimoji="0" lang="en-US" sz="1000" b="1" i="0" u="none" strike="noStrike" kern="1200" cap="none" spc="-5" normalizeH="0" baseline="0" noProof="0">
                <a:ln>
                  <a:noFill/>
                </a:ln>
                <a:solidFill>
                  <a:srgbClr val="FFFFFF"/>
                </a:solidFill>
                <a:effectLst/>
                <a:uLnTx/>
                <a:uFillTx/>
                <a:latin typeface="Calibri" panose="020F0502020204030204" pitchFamily="34" charset="0"/>
                <a:ea typeface="+mn-ea"/>
                <a:cs typeface="Arial" panose="020B0604020202020204" pitchFamily="34" charset="0"/>
              </a:rPr>
              <a:t>Data Automation</a:t>
            </a:r>
          </a:p>
          <a:p>
            <a:pPr marL="107950" marR="0" lvl="0" indent="-107950" algn="l" defTabSz="457200" rtl="0" eaLnBrk="1" fontAlgn="auto" latinLnBrk="0" hangingPunct="1">
              <a:lnSpc>
                <a:spcPct val="100000"/>
              </a:lnSpc>
              <a:spcBef>
                <a:spcPts val="95"/>
              </a:spcBef>
              <a:spcAft>
                <a:spcPts val="0"/>
              </a:spcAft>
              <a:buClrTx/>
              <a:buSzTx/>
              <a:buFont typeface="Arial"/>
              <a:buChar char="•"/>
              <a:tabLst>
                <a:tab pos="108585" algn="l"/>
              </a:tabLst>
              <a:defRPr/>
            </a:pPr>
            <a:r>
              <a:rPr kumimoji="0" lang="en-US" sz="1000" b="1" i="0" u="none" strike="noStrike" kern="1200" cap="none" spc="-5" normalizeH="0" baseline="0" noProof="0">
                <a:ln>
                  <a:noFill/>
                </a:ln>
                <a:solidFill>
                  <a:srgbClr val="FFFFFF"/>
                </a:solidFill>
                <a:effectLst/>
                <a:uLnTx/>
                <a:uFillTx/>
                <a:latin typeface="Calibri" panose="020F0502020204030204" pitchFamily="34" charset="0"/>
                <a:ea typeface="+mn-ea"/>
                <a:cs typeface="Arial" panose="020B0604020202020204" pitchFamily="34" charset="0"/>
              </a:rPr>
              <a:t>Workflow Automation</a:t>
            </a:r>
            <a:endParaRPr kumimoji="0" lang="en-US" sz="1000" b="1" i="0" u="none" strike="noStrike" kern="1200" cap="none" spc="0" normalizeH="0" baseline="0" noProof="0">
              <a:ln>
                <a:noFill/>
              </a:ln>
              <a:solidFill>
                <a:srgbClr val="FFFFFF"/>
              </a:solidFill>
              <a:effectLst/>
              <a:uLnTx/>
              <a:uFillTx/>
              <a:latin typeface="Calibri" panose="020F0502020204030204" pitchFamily="34" charset="0"/>
              <a:ea typeface="+mn-ea"/>
              <a:cs typeface="Arial" panose="020B0604020202020204" pitchFamily="34" charset="0"/>
            </a:endParaRPr>
          </a:p>
          <a:p>
            <a:pPr marL="107950" marR="0" lvl="0" indent="-107950" algn="l" defTabSz="914400" rtl="0" eaLnBrk="1" fontAlgn="auto" latinLnBrk="0" hangingPunct="1">
              <a:lnSpc>
                <a:spcPct val="100000"/>
              </a:lnSpc>
              <a:spcBef>
                <a:spcPts val="95"/>
              </a:spcBef>
              <a:spcAft>
                <a:spcPts val="0"/>
              </a:spcAft>
              <a:buClrTx/>
              <a:buSzTx/>
              <a:buFont typeface="Arial"/>
              <a:buChar char="•"/>
              <a:tabLst>
                <a:tab pos="108585" algn="l"/>
              </a:tabLst>
              <a:defRPr/>
            </a:pPr>
            <a:r>
              <a:rPr kumimoji="0" lang="en-US" sz="1000" b="1" i="0" u="none" strike="noStrike" kern="1200" cap="none" spc="-5" normalizeH="0" baseline="0" noProof="0">
                <a:ln>
                  <a:noFill/>
                </a:ln>
                <a:solidFill>
                  <a:srgbClr val="FFFFFF"/>
                </a:solidFill>
                <a:effectLst/>
                <a:uLnTx/>
                <a:uFillTx/>
                <a:latin typeface="Calibri" panose="020F0502020204030204" pitchFamily="34" charset="0"/>
                <a:ea typeface="+mn-ea"/>
                <a:cs typeface="Arial" panose="020B0604020202020204" pitchFamily="34" charset="0"/>
              </a:rPr>
              <a:t>RPA</a:t>
            </a:r>
            <a:endParaRPr kumimoji="0" lang="en-US" sz="1000" b="1" i="0" u="none" strike="noStrike" kern="1200" cap="none" spc="0" normalizeH="0" baseline="0" noProof="0">
              <a:ln>
                <a:noFill/>
              </a:ln>
              <a:solidFill>
                <a:srgbClr val="FFFFFF"/>
              </a:solidFill>
              <a:effectLst/>
              <a:uLnTx/>
              <a:uFillTx/>
              <a:latin typeface="Calibri" panose="020F0502020204030204" pitchFamily="34" charset="0"/>
              <a:ea typeface="+mn-ea"/>
              <a:cs typeface="Arial" panose="020B0604020202020204" pitchFamily="34" charset="0"/>
            </a:endParaRPr>
          </a:p>
        </p:txBody>
      </p:sp>
      <p:sp>
        <p:nvSpPr>
          <p:cNvPr id="173" name="Arrow: Pentagon 85">
            <a:extLst>
              <a:ext uri="{FF2B5EF4-FFF2-40B4-BE49-F238E27FC236}">
                <a16:creationId xmlns:a16="http://schemas.microsoft.com/office/drawing/2014/main" id="{592CBB50-854D-71AA-C1C2-AFE1A14563B1}"/>
              </a:ext>
            </a:extLst>
          </p:cNvPr>
          <p:cNvSpPr/>
          <p:nvPr/>
        </p:nvSpPr>
        <p:spPr>
          <a:xfrm>
            <a:off x="7388846" y="4076836"/>
            <a:ext cx="1097280" cy="474489"/>
          </a:xfrm>
          <a:prstGeom prst="homePlate">
            <a:avLst/>
          </a:prstGeom>
          <a:solidFill>
            <a:schemeClr val="bg1"/>
          </a:solidFill>
          <a:ln w="3175">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5080" lvl="0" indent="0" algn="l" defTabSz="914400" rtl="0" eaLnBrk="1" fontAlgn="auto" latinLnBrk="0" hangingPunct="1">
              <a:lnSpc>
                <a:spcPct val="100000"/>
              </a:lnSpc>
              <a:spcBef>
                <a:spcPts val="105"/>
              </a:spcBef>
              <a:spcAft>
                <a:spcPts val="0"/>
              </a:spcAft>
              <a:buClrTx/>
              <a:buSzTx/>
              <a:buFontTx/>
              <a:buNone/>
              <a:tabLst/>
              <a:defRPr/>
            </a:pPr>
            <a:r>
              <a:rPr kumimoji="0" lang="en-US" sz="1000" b="1" i="0" u="none" strike="noStrike" kern="1200" cap="none" spc="-5"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Decision &amp; data analytics</a:t>
            </a:r>
            <a:endPar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174" name="Oval 173">
            <a:extLst>
              <a:ext uri="{FF2B5EF4-FFF2-40B4-BE49-F238E27FC236}">
                <a16:creationId xmlns:a16="http://schemas.microsoft.com/office/drawing/2014/main" id="{7D703293-4C47-5029-F688-D27559855F23}"/>
              </a:ext>
            </a:extLst>
          </p:cNvPr>
          <p:cNvSpPr/>
          <p:nvPr/>
        </p:nvSpPr>
        <p:spPr>
          <a:xfrm>
            <a:off x="10834414" y="1354185"/>
            <a:ext cx="548640" cy="548640"/>
          </a:xfrm>
          <a:prstGeom prst="ellipse">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pic>
        <p:nvPicPr>
          <p:cNvPr id="175" name="Picture 2">
            <a:extLst>
              <a:ext uri="{FF2B5EF4-FFF2-40B4-BE49-F238E27FC236}">
                <a16:creationId xmlns:a16="http://schemas.microsoft.com/office/drawing/2014/main" id="{B0D335AC-94C8-7831-B476-C04B9C68C2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11755" y="1383879"/>
            <a:ext cx="393958" cy="389094"/>
          </a:xfrm>
          <a:prstGeom prst="rect">
            <a:avLst/>
          </a:prstGeom>
          <a:noFill/>
          <a:extLst>
            <a:ext uri="{909E8E84-426E-40DD-AFC4-6F175D3DCCD1}">
              <a14:hiddenFill xmlns:a14="http://schemas.microsoft.com/office/drawing/2010/main">
                <a:solidFill>
                  <a:srgbClr val="FFFFFF"/>
                </a:solidFill>
              </a14:hiddenFill>
            </a:ext>
          </a:extLst>
        </p:spPr>
      </p:pic>
      <p:sp>
        <p:nvSpPr>
          <p:cNvPr id="176" name="object 13">
            <a:extLst>
              <a:ext uri="{FF2B5EF4-FFF2-40B4-BE49-F238E27FC236}">
                <a16:creationId xmlns:a16="http://schemas.microsoft.com/office/drawing/2014/main" id="{17852139-A6B3-5BE3-62A7-B496FD05F611}"/>
              </a:ext>
            </a:extLst>
          </p:cNvPr>
          <p:cNvSpPr txBox="1"/>
          <p:nvPr/>
        </p:nvSpPr>
        <p:spPr>
          <a:xfrm>
            <a:off x="7264525" y="1910915"/>
            <a:ext cx="2734552" cy="365760"/>
          </a:xfrm>
          <a:prstGeom prst="rect">
            <a:avLst/>
          </a:prstGeom>
          <a:noFill/>
        </p:spPr>
        <p:txBody>
          <a:bodyPr vert="horz" wrap="square" lIns="0" tIns="14604" rIns="0" bIns="0" rtlCol="0" anchor="ctr">
            <a:noAutofit/>
          </a:bodyPr>
          <a:lstStyle>
            <a:defPPr>
              <a:defRPr lang="en-US"/>
            </a:defPPr>
            <a:lvl1pPr marL="480059" marR="0" lvl="0" indent="0" fontAlgn="auto">
              <a:lnSpc>
                <a:spcPct val="100000"/>
              </a:lnSpc>
              <a:spcBef>
                <a:spcPts val="114"/>
              </a:spcBef>
              <a:spcAft>
                <a:spcPts val="0"/>
              </a:spcAft>
              <a:buClrTx/>
              <a:buSzTx/>
              <a:buFontTx/>
              <a:buNone/>
              <a:tabLst/>
              <a:defRPr kumimoji="0" sz="1400" b="1" i="0" u="none" strike="noStrike" cap="none" spc="-5" normalizeH="0" baseline="0">
                <a:ln>
                  <a:noFill/>
                </a:ln>
                <a:solidFill>
                  <a:schemeClr val="tx2"/>
                </a:solidFill>
                <a:effectLst/>
                <a:uLnTx/>
                <a:uFillTx/>
                <a:cs typeface="Arial" panose="020B0604020202020204" pitchFamily="34" charset="0"/>
              </a:defRPr>
            </a:lvl1pPr>
          </a:lstStyle>
          <a:p>
            <a:pPr marL="480059" marR="0" lvl="0" indent="0" algn="l" defTabSz="914400" rtl="0" eaLnBrk="1" fontAlgn="auto" latinLnBrk="0" hangingPunct="1">
              <a:lnSpc>
                <a:spcPct val="100000"/>
              </a:lnSpc>
              <a:spcBef>
                <a:spcPts val="114"/>
              </a:spcBef>
              <a:spcAft>
                <a:spcPts val="0"/>
              </a:spcAft>
              <a:buClrTx/>
              <a:buSzTx/>
              <a:buFontTx/>
              <a:buNone/>
              <a:tabLst/>
              <a:defRPr/>
            </a:pPr>
            <a:r>
              <a:rPr kumimoji="0" lang="en-US" sz="1400" b="1" i="0" u="none" strike="noStrike" kern="1200" cap="none" spc="-5" normalizeH="0" baseline="0" noProof="0">
                <a:ln>
                  <a:noFill/>
                </a:ln>
                <a:solidFill>
                  <a:srgbClr val="005071"/>
                </a:solidFill>
                <a:effectLst/>
                <a:uLnTx/>
                <a:uFillTx/>
                <a:latin typeface="Calibri" panose="020F0502020204030204" pitchFamily="34" charset="0"/>
                <a:ea typeface="+mn-ea"/>
                <a:cs typeface="Arial" panose="020B0604020202020204" pitchFamily="34" charset="0"/>
              </a:rPr>
              <a:t>4. Data flow Automation</a:t>
            </a:r>
          </a:p>
        </p:txBody>
      </p:sp>
      <p:sp>
        <p:nvSpPr>
          <p:cNvPr id="177" name="object 31">
            <a:extLst>
              <a:ext uri="{FF2B5EF4-FFF2-40B4-BE49-F238E27FC236}">
                <a16:creationId xmlns:a16="http://schemas.microsoft.com/office/drawing/2014/main" id="{80055358-EB3A-5893-38DB-01736C3EBBBE}"/>
              </a:ext>
            </a:extLst>
          </p:cNvPr>
          <p:cNvSpPr txBox="1"/>
          <p:nvPr/>
        </p:nvSpPr>
        <p:spPr>
          <a:xfrm>
            <a:off x="7543534" y="2229098"/>
            <a:ext cx="2119635" cy="332783"/>
          </a:xfrm>
          <a:prstGeom prst="rect">
            <a:avLst/>
          </a:prstGeom>
        </p:spPr>
        <p:txBody>
          <a:bodyPr vert="horz" wrap="square" lIns="0" tIns="12065" rIns="0" bIns="0" rtlCol="0">
            <a:spAutoFit/>
          </a:bodyPr>
          <a:lstStyle/>
          <a:p>
            <a:pPr marL="0" marR="0" lvl="0" indent="0" algn="ctr" defTabSz="914400" rtl="0" eaLnBrk="1" fontAlgn="auto" latinLnBrk="0" hangingPunct="1">
              <a:lnSpc>
                <a:spcPct val="100000"/>
              </a:lnSpc>
              <a:spcBef>
                <a:spcPts val="95"/>
              </a:spcBef>
              <a:spcAft>
                <a:spcPts val="0"/>
              </a:spcAft>
              <a:buClrTx/>
              <a:buSzTx/>
              <a:buFontTx/>
              <a:buNone/>
              <a:tabLst/>
              <a:defRPr/>
            </a:pPr>
            <a:r>
              <a:rPr kumimoji="0" lang="en-US" sz="1000" b="0" i="0" u="none" strike="noStrike" kern="1200" cap="none" spc="-5"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Streamline data flow across </a:t>
            </a:r>
          </a:p>
          <a:p>
            <a:pPr marL="0" marR="0" lvl="0" indent="0" algn="ctr" defTabSz="914400" rtl="0" eaLnBrk="1" fontAlgn="auto" latinLnBrk="0" hangingPunct="1">
              <a:lnSpc>
                <a:spcPct val="100000"/>
              </a:lnSpc>
              <a:spcBef>
                <a:spcPts val="95"/>
              </a:spcBef>
              <a:spcAft>
                <a:spcPts val="0"/>
              </a:spcAft>
              <a:buClrTx/>
              <a:buSzTx/>
              <a:buFontTx/>
              <a:buNone/>
              <a:tabLst/>
              <a:defRPr/>
            </a:pPr>
            <a:r>
              <a:rPr kumimoji="0" lang="en-US" sz="1000" b="0" i="0" u="none" strike="noStrike" kern="1200" cap="none" spc="-5"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systems</a:t>
            </a:r>
            <a:endParaRPr kumimoji="0" sz="10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 name="Title 1">
            <a:extLst>
              <a:ext uri="{FF2B5EF4-FFF2-40B4-BE49-F238E27FC236}">
                <a16:creationId xmlns:a16="http://schemas.microsoft.com/office/drawing/2014/main" id="{D77F93A3-AD31-6815-8921-93D21C66F75A}"/>
              </a:ext>
            </a:extLst>
          </p:cNvPr>
          <p:cNvSpPr>
            <a:spLocks noGrp="1"/>
          </p:cNvSpPr>
          <p:nvPr>
            <p:ph type="ctrTitle"/>
          </p:nvPr>
        </p:nvSpPr>
        <p:spPr>
          <a:xfrm>
            <a:off x="457200" y="543491"/>
            <a:ext cx="11277600" cy="672567"/>
          </a:xfrm>
        </p:spPr>
        <p:txBody>
          <a:bodyPr>
            <a:noAutofit/>
          </a:bodyPr>
          <a:lstStyle/>
          <a:p>
            <a:r>
              <a:rPr lang="en-US" sz="2400"/>
              <a:t>Our differentiated approach to Data and AI led transformation helps clients achieve higher automation value and alignment with Target Operating Model</a:t>
            </a:r>
          </a:p>
        </p:txBody>
      </p:sp>
      <p:sp>
        <p:nvSpPr>
          <p:cNvPr id="3" name="Text Placeholder 2">
            <a:extLst>
              <a:ext uri="{FF2B5EF4-FFF2-40B4-BE49-F238E27FC236}">
                <a16:creationId xmlns:a16="http://schemas.microsoft.com/office/drawing/2014/main" id="{0E348A37-BC84-609A-5119-2E7676F8DBBF}"/>
              </a:ext>
            </a:extLst>
          </p:cNvPr>
          <p:cNvSpPr txBox="1">
            <a:spLocks/>
          </p:cNvSpPr>
          <p:nvPr/>
        </p:nvSpPr>
        <p:spPr>
          <a:xfrm>
            <a:off x="457200" y="54360"/>
            <a:ext cx="8308975" cy="227798"/>
          </a:xfrm>
          <a:prstGeom prst="rect">
            <a:avLst/>
          </a:prstGeom>
        </p:spPr>
        <p:txBody>
          <a:bodyPr vert="horz" lIns="0" tIns="0" rIns="0" bIns="0" rtlCol="0">
            <a:noAutofit/>
          </a:bodyPr>
          <a:lstStyle>
            <a:lvl1pPr indent="0" defTabSz="914400">
              <a:lnSpc>
                <a:spcPct val="90000"/>
              </a:lnSpc>
              <a:spcBef>
                <a:spcPts val="1000"/>
              </a:spcBef>
              <a:buClr>
                <a:schemeClr val="tx2"/>
              </a:buClr>
              <a:buFontTx/>
              <a:buNone/>
              <a:defRPr sz="1600" b="1">
                <a:solidFill>
                  <a:schemeClr val="accent3"/>
                </a:solidFill>
              </a:defRPr>
            </a:lvl1pPr>
            <a:lvl2pPr marL="290513" indent="0" defTabSz="914400">
              <a:lnSpc>
                <a:spcPct val="90000"/>
              </a:lnSpc>
              <a:spcBef>
                <a:spcPts val="500"/>
              </a:spcBef>
              <a:buFontTx/>
              <a:buNone/>
              <a:tabLst/>
              <a:defRPr>
                <a:solidFill>
                  <a:schemeClr val="accent3"/>
                </a:solidFill>
              </a:defRPr>
            </a:lvl2pPr>
            <a:lvl3pPr marL="582613" indent="0" defTabSz="914400">
              <a:lnSpc>
                <a:spcPct val="90000"/>
              </a:lnSpc>
              <a:spcBef>
                <a:spcPts val="500"/>
              </a:spcBef>
              <a:buFontTx/>
              <a:buNone/>
              <a:tabLst/>
              <a:defRPr>
                <a:solidFill>
                  <a:schemeClr val="accent3"/>
                </a:solidFill>
              </a:defRPr>
            </a:lvl3pPr>
            <a:lvl4pPr marL="855663" indent="0" defTabSz="914400">
              <a:lnSpc>
                <a:spcPct val="90000"/>
              </a:lnSpc>
              <a:spcBef>
                <a:spcPts val="500"/>
              </a:spcBef>
              <a:buFontTx/>
              <a:buNone/>
              <a:tabLst/>
              <a:defRPr>
                <a:solidFill>
                  <a:schemeClr val="accent3"/>
                </a:solidFill>
              </a:defRPr>
            </a:lvl4pPr>
            <a:lvl5pPr marL="1100138" indent="0" defTabSz="914400">
              <a:lnSpc>
                <a:spcPct val="90000"/>
              </a:lnSpc>
              <a:spcBef>
                <a:spcPts val="500"/>
              </a:spcBef>
              <a:buFontTx/>
              <a:buNone/>
              <a:tabLst/>
              <a:defRPr>
                <a:solidFill>
                  <a:schemeClr val="accent3"/>
                </a:solidFill>
              </a:defRP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a:latin typeface="+mj-lt"/>
              </a:rPr>
              <a:t>Our Approach to Low-code Automation</a:t>
            </a:r>
          </a:p>
        </p:txBody>
      </p:sp>
    </p:spTree>
    <p:extLst>
      <p:ext uri="{BB962C8B-B14F-4D97-AF65-F5344CB8AC3E}">
        <p14:creationId xmlns:p14="http://schemas.microsoft.com/office/powerpoint/2010/main" val="24590198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 Placeholder 4">
            <a:extLst>
              <a:ext uri="{FF2B5EF4-FFF2-40B4-BE49-F238E27FC236}">
                <a16:creationId xmlns:a16="http://schemas.microsoft.com/office/drawing/2014/main" id="{0E4D2039-6D6D-F14E-93E4-4F369F7ED8C7}"/>
              </a:ext>
            </a:extLst>
          </p:cNvPr>
          <p:cNvSpPr txBox="1">
            <a:spLocks/>
          </p:cNvSpPr>
          <p:nvPr/>
        </p:nvSpPr>
        <p:spPr>
          <a:xfrm>
            <a:off x="457200" y="124466"/>
            <a:ext cx="11536417" cy="327180"/>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buClr>
                <a:schemeClr val="tx1"/>
              </a:buClr>
              <a:buFont typeface="System Font Regular"/>
              <a:buNone/>
              <a:defRPr sz="1400" b="1" i="0" kern="1200">
                <a:solidFill>
                  <a:schemeClr val="tx2"/>
                </a:solidFill>
                <a:latin typeface="Calibri" panose="020F0502020204030204" pitchFamily="34" charset="0"/>
                <a:ea typeface="+mn-ea"/>
                <a:cs typeface="Calibri" panose="020F0502020204030204" pitchFamily="34" charset="0"/>
              </a:defRPr>
            </a:lvl1pPr>
            <a:lvl2pPr marL="290513" indent="0" algn="l" defTabSz="914400" rtl="0" eaLnBrk="1" latinLnBrk="0" hangingPunct="1">
              <a:lnSpc>
                <a:spcPct val="90000"/>
              </a:lnSpc>
              <a:spcBef>
                <a:spcPts val="500"/>
              </a:spcBef>
              <a:buFont typeface="System Font Regular"/>
              <a:buNone/>
              <a:tabLst/>
              <a:defRPr sz="2400" kern="1200">
                <a:solidFill>
                  <a:schemeClr val="tx2"/>
                </a:solidFill>
                <a:latin typeface="+mj-lt"/>
                <a:ea typeface="+mn-ea"/>
                <a:cs typeface="+mn-cs"/>
              </a:defRPr>
            </a:lvl2pPr>
            <a:lvl3pPr marL="582613" indent="0" algn="l" defTabSz="914400" rtl="0" eaLnBrk="1" latinLnBrk="0" hangingPunct="1">
              <a:lnSpc>
                <a:spcPct val="90000"/>
              </a:lnSpc>
              <a:spcBef>
                <a:spcPts val="500"/>
              </a:spcBef>
              <a:buFont typeface="System Font Regular"/>
              <a:buNone/>
              <a:tabLst/>
              <a:defRPr sz="2000" kern="1200">
                <a:solidFill>
                  <a:schemeClr val="tx2"/>
                </a:solidFill>
                <a:latin typeface="+mj-lt"/>
                <a:ea typeface="+mn-ea"/>
                <a:cs typeface="+mn-cs"/>
              </a:defRPr>
            </a:lvl3pPr>
            <a:lvl4pPr marL="855663" indent="0" algn="l" defTabSz="914400" rtl="0" eaLnBrk="1" latinLnBrk="0" hangingPunct="1">
              <a:lnSpc>
                <a:spcPct val="90000"/>
              </a:lnSpc>
              <a:spcBef>
                <a:spcPts val="500"/>
              </a:spcBef>
              <a:buFont typeface="System Font Regular"/>
              <a:buNone/>
              <a:tabLst/>
              <a:defRPr sz="1800" kern="1200">
                <a:solidFill>
                  <a:schemeClr val="tx2"/>
                </a:solidFill>
                <a:latin typeface="+mj-lt"/>
                <a:ea typeface="+mn-ea"/>
                <a:cs typeface="+mn-cs"/>
              </a:defRPr>
            </a:lvl4pPr>
            <a:lvl5pPr marL="1100138" indent="0" algn="l" defTabSz="914400" rtl="0" eaLnBrk="1" latinLnBrk="0" hangingPunct="1">
              <a:lnSpc>
                <a:spcPct val="90000"/>
              </a:lnSpc>
              <a:spcBef>
                <a:spcPts val="500"/>
              </a:spcBef>
              <a:buFont typeface="System Font Regular"/>
              <a:buNone/>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
                <a:srgbClr val="000000"/>
              </a:buClr>
              <a:buSzTx/>
              <a:buFont typeface="System Font Regular"/>
              <a:buNone/>
              <a:tabLst/>
              <a:defRPr/>
            </a:pPr>
            <a:endParaRPr kumimoji="0" lang="en-US" sz="1400" b="1" i="0" u="none" strike="noStrike" kern="0" cap="none" spc="0" normalizeH="0" baseline="0" noProof="0">
              <a:ln>
                <a:noFill/>
              </a:ln>
              <a:solidFill>
                <a:srgbClr val="005071"/>
              </a:solidFill>
              <a:effectLst/>
              <a:uLnTx/>
              <a:uFillTx/>
              <a:latin typeface="Calibri" panose="020F0502020204030204"/>
              <a:ea typeface="+mn-ea"/>
              <a:cs typeface="Calibri" panose="020F0502020204030204" pitchFamily="34" charset="0"/>
            </a:endParaRPr>
          </a:p>
        </p:txBody>
      </p:sp>
      <p:sp>
        <p:nvSpPr>
          <p:cNvPr id="2" name="Title 1">
            <a:extLst>
              <a:ext uri="{FF2B5EF4-FFF2-40B4-BE49-F238E27FC236}">
                <a16:creationId xmlns:a16="http://schemas.microsoft.com/office/drawing/2014/main" id="{D77F93A3-AD31-6815-8921-93D21C66F75A}"/>
              </a:ext>
            </a:extLst>
          </p:cNvPr>
          <p:cNvSpPr>
            <a:spLocks noGrp="1"/>
          </p:cNvSpPr>
          <p:nvPr>
            <p:ph type="ctrTitle"/>
          </p:nvPr>
        </p:nvSpPr>
        <p:spPr>
          <a:xfrm>
            <a:off x="457200" y="543491"/>
            <a:ext cx="11277600" cy="672567"/>
          </a:xfrm>
        </p:spPr>
        <p:txBody>
          <a:bodyPr>
            <a:noAutofit/>
          </a:bodyPr>
          <a:lstStyle/>
          <a:p>
            <a:r>
              <a:rPr lang="en-US" sz="2400"/>
              <a:t>EXL’s approach to end-to-end process redesign and automation combining data engineering and workflow application</a:t>
            </a:r>
          </a:p>
        </p:txBody>
      </p:sp>
      <p:sp>
        <p:nvSpPr>
          <p:cNvPr id="3" name="Text Placeholder 2">
            <a:extLst>
              <a:ext uri="{FF2B5EF4-FFF2-40B4-BE49-F238E27FC236}">
                <a16:creationId xmlns:a16="http://schemas.microsoft.com/office/drawing/2014/main" id="{0E348A37-BC84-609A-5119-2E7676F8DBBF}"/>
              </a:ext>
            </a:extLst>
          </p:cNvPr>
          <p:cNvSpPr txBox="1">
            <a:spLocks/>
          </p:cNvSpPr>
          <p:nvPr/>
        </p:nvSpPr>
        <p:spPr>
          <a:xfrm>
            <a:off x="457200" y="54360"/>
            <a:ext cx="8308975" cy="227798"/>
          </a:xfrm>
          <a:prstGeom prst="rect">
            <a:avLst/>
          </a:prstGeom>
        </p:spPr>
        <p:txBody>
          <a:bodyPr vert="horz" lIns="0" tIns="0" rIns="0" bIns="0" rtlCol="0">
            <a:noAutofit/>
          </a:bodyPr>
          <a:lstStyle>
            <a:lvl1pPr indent="0" defTabSz="914400">
              <a:lnSpc>
                <a:spcPct val="90000"/>
              </a:lnSpc>
              <a:spcBef>
                <a:spcPts val="1000"/>
              </a:spcBef>
              <a:buClr>
                <a:schemeClr val="tx2"/>
              </a:buClr>
              <a:buFontTx/>
              <a:buNone/>
              <a:defRPr sz="1600" b="1">
                <a:solidFill>
                  <a:schemeClr val="accent3"/>
                </a:solidFill>
              </a:defRPr>
            </a:lvl1pPr>
            <a:lvl2pPr marL="290513" indent="0" defTabSz="914400">
              <a:lnSpc>
                <a:spcPct val="90000"/>
              </a:lnSpc>
              <a:spcBef>
                <a:spcPts val="500"/>
              </a:spcBef>
              <a:buFontTx/>
              <a:buNone/>
              <a:tabLst/>
              <a:defRPr>
                <a:solidFill>
                  <a:schemeClr val="accent3"/>
                </a:solidFill>
              </a:defRPr>
            </a:lvl2pPr>
            <a:lvl3pPr marL="582613" indent="0" defTabSz="914400">
              <a:lnSpc>
                <a:spcPct val="90000"/>
              </a:lnSpc>
              <a:spcBef>
                <a:spcPts val="500"/>
              </a:spcBef>
              <a:buFontTx/>
              <a:buNone/>
              <a:tabLst/>
              <a:defRPr>
                <a:solidFill>
                  <a:schemeClr val="accent3"/>
                </a:solidFill>
              </a:defRPr>
            </a:lvl3pPr>
            <a:lvl4pPr marL="855663" indent="0" defTabSz="914400">
              <a:lnSpc>
                <a:spcPct val="90000"/>
              </a:lnSpc>
              <a:spcBef>
                <a:spcPts val="500"/>
              </a:spcBef>
              <a:buFontTx/>
              <a:buNone/>
              <a:tabLst/>
              <a:defRPr>
                <a:solidFill>
                  <a:schemeClr val="accent3"/>
                </a:solidFill>
              </a:defRPr>
            </a:lvl4pPr>
            <a:lvl5pPr marL="1100138" indent="0" defTabSz="914400">
              <a:lnSpc>
                <a:spcPct val="90000"/>
              </a:lnSpc>
              <a:spcBef>
                <a:spcPts val="500"/>
              </a:spcBef>
              <a:buFontTx/>
              <a:buNone/>
              <a:tabLst/>
              <a:defRPr>
                <a:solidFill>
                  <a:schemeClr val="accent3"/>
                </a:solidFill>
              </a:defRP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a:latin typeface="+mj-lt"/>
              </a:rPr>
              <a:t>Our Approach to Low-code Automation</a:t>
            </a:r>
          </a:p>
        </p:txBody>
      </p:sp>
      <p:sp>
        <p:nvSpPr>
          <p:cNvPr id="4" name="TextBox 3">
            <a:extLst>
              <a:ext uri="{FF2B5EF4-FFF2-40B4-BE49-F238E27FC236}">
                <a16:creationId xmlns:a16="http://schemas.microsoft.com/office/drawing/2014/main" id="{C49E809D-82C1-500F-EB07-1C3C2B175808}"/>
              </a:ext>
            </a:extLst>
          </p:cNvPr>
          <p:cNvSpPr txBox="1"/>
          <p:nvPr/>
        </p:nvSpPr>
        <p:spPr>
          <a:xfrm>
            <a:off x="1698940" y="2314291"/>
            <a:ext cx="1654540" cy="1354957"/>
          </a:xfrm>
          <a:prstGeom prst="rect">
            <a:avLst/>
          </a:prstGeom>
          <a:solidFill>
            <a:srgbClr val="FFFFFF">
              <a:lumMod val="95000"/>
            </a:srgbClr>
          </a:solid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B4D0A"/>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B4D0A"/>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chemeClr val="accent3"/>
                </a:solidFill>
                <a:effectLst/>
                <a:uLnTx/>
                <a:uFillTx/>
              </a:rPr>
              <a:t>Multi-system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chemeClr val="accent3"/>
                </a:solidFill>
                <a:effectLst/>
                <a:uLnTx/>
                <a:uFillTx/>
              </a:rPr>
              <a:t>Integration &amp; Ingestion</a:t>
            </a:r>
          </a:p>
        </p:txBody>
      </p:sp>
      <p:sp>
        <p:nvSpPr>
          <p:cNvPr id="5" name="Cross 4">
            <a:extLst>
              <a:ext uri="{FF2B5EF4-FFF2-40B4-BE49-F238E27FC236}">
                <a16:creationId xmlns:a16="http://schemas.microsoft.com/office/drawing/2014/main" id="{F4E1EF9A-716C-6F16-55F4-FA4F88036E54}"/>
              </a:ext>
            </a:extLst>
          </p:cNvPr>
          <p:cNvSpPr/>
          <p:nvPr/>
        </p:nvSpPr>
        <p:spPr>
          <a:xfrm>
            <a:off x="3452090" y="2826104"/>
            <a:ext cx="274320" cy="274320"/>
          </a:xfrm>
          <a:prstGeom prst="plus">
            <a:avLst>
              <a:gd name="adj" fmla="val 44048"/>
            </a:avLst>
          </a:prstGeom>
          <a:solidFill>
            <a:srgbClr val="000000">
              <a:lumMod val="50000"/>
              <a:lumOff val="50000"/>
            </a:srgbClr>
          </a:solidFill>
          <a:ln w="6350" cap="flat" cmpd="sng" algn="ctr">
            <a:solidFill>
              <a:srgbClr val="000000">
                <a:lumMod val="50000"/>
                <a:lumOff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B050"/>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D45BB46-D5FA-281B-BE9E-E6D3E9FDAD7A}"/>
              </a:ext>
            </a:extLst>
          </p:cNvPr>
          <p:cNvSpPr txBox="1"/>
          <p:nvPr/>
        </p:nvSpPr>
        <p:spPr>
          <a:xfrm>
            <a:off x="3806971" y="2315031"/>
            <a:ext cx="1803446" cy="1169551"/>
          </a:xfrm>
          <a:prstGeom prst="rect">
            <a:avLst/>
          </a:prstGeom>
          <a:solidFill>
            <a:srgbClr val="FFFFFF">
              <a:lumMod val="95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B4D0A"/>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B4D0A"/>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chemeClr val="accent3"/>
                </a:solidFill>
                <a:effectLst/>
                <a:uLnTx/>
                <a:uFillTx/>
              </a:rPr>
              <a:t>Data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chemeClr val="accent3"/>
                </a:solidFill>
                <a:effectLst/>
                <a:uLnTx/>
                <a:uFillTx/>
              </a:rPr>
              <a:t>Transformation &amp; Management</a:t>
            </a:r>
          </a:p>
        </p:txBody>
      </p:sp>
      <p:pic>
        <p:nvPicPr>
          <p:cNvPr id="7" name="Picture 8" descr="Free Icon | Security">
            <a:extLst>
              <a:ext uri="{FF2B5EF4-FFF2-40B4-BE49-F238E27FC236}">
                <a16:creationId xmlns:a16="http://schemas.microsoft.com/office/drawing/2014/main" id="{27E10B2C-87D6-17AE-547A-6DE2164F4E46}"/>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25114" y="2424953"/>
            <a:ext cx="310895" cy="31089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FF20496-25E9-6112-EA52-07B046BE43AE}"/>
              </a:ext>
            </a:extLst>
          </p:cNvPr>
          <p:cNvSpPr txBox="1"/>
          <p:nvPr/>
        </p:nvSpPr>
        <p:spPr>
          <a:xfrm>
            <a:off x="1647120" y="3894165"/>
            <a:ext cx="4035227" cy="369332"/>
          </a:xfrm>
          <a:prstGeom prst="rect">
            <a:avLst/>
          </a:prstGeom>
          <a:noFill/>
        </p:spPr>
        <p:txBody>
          <a:bodyPr wrap="square" rtlCol="0">
            <a:spAutoFit/>
          </a:bodyPr>
          <a:lstStyle/>
          <a:p>
            <a:pPr algn="ctr"/>
            <a:r>
              <a:rPr lang="en-US" b="1">
                <a:solidFill>
                  <a:srgbClr val="FB4D0A"/>
                </a:solidFill>
                <a:latin typeface="Calibri Light" panose="020F0302020204030204"/>
              </a:rPr>
              <a:t>Data Engineering </a:t>
            </a:r>
          </a:p>
        </p:txBody>
      </p:sp>
      <p:sp>
        <p:nvSpPr>
          <p:cNvPr id="9" name="Left Brace 8">
            <a:extLst>
              <a:ext uri="{FF2B5EF4-FFF2-40B4-BE49-F238E27FC236}">
                <a16:creationId xmlns:a16="http://schemas.microsoft.com/office/drawing/2014/main" id="{0B80E57A-306A-0DDE-697F-CB4EA66A5ACE}"/>
              </a:ext>
            </a:extLst>
          </p:cNvPr>
          <p:cNvSpPr/>
          <p:nvPr/>
        </p:nvSpPr>
        <p:spPr>
          <a:xfrm rot="16200000">
            <a:off x="3466395" y="1780120"/>
            <a:ext cx="360712" cy="3999262"/>
          </a:xfrm>
          <a:prstGeom prst="leftBrace">
            <a:avLst/>
          </a:prstGeom>
          <a:noFill/>
          <a:ln w="12700" cap="flat" cmpd="sng" algn="ctr">
            <a:solidFill>
              <a:srgbClr val="FB4D0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w="0"/>
              <a:solidFill>
                <a:srgbClr val="FB4D0A"/>
              </a:solidFill>
              <a:effectLst>
                <a:outerShdw blurRad="38100" dist="19050" dir="2700000" algn="tl" rotWithShape="0">
                  <a:srgbClr val="FB4D0A">
                    <a:alpha val="40000"/>
                  </a:srgbClr>
                </a:outerShdw>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2C62EE3E-5D38-A6C6-2ADB-B7FEE001572F}"/>
              </a:ext>
            </a:extLst>
          </p:cNvPr>
          <p:cNvSpPr txBox="1"/>
          <p:nvPr/>
        </p:nvSpPr>
        <p:spPr>
          <a:xfrm>
            <a:off x="6328560" y="2314291"/>
            <a:ext cx="1654540" cy="1354957"/>
          </a:xfrm>
          <a:prstGeom prst="rect">
            <a:avLst/>
          </a:prstGeom>
          <a:solidFill>
            <a:srgbClr val="FFFFFF">
              <a:lumMod val="95000"/>
            </a:srgbClr>
          </a:solid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B4D0A"/>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B4D0A"/>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chemeClr val="accent3"/>
                </a:solidFill>
                <a:effectLst/>
                <a:uLnTx/>
                <a:uFillTx/>
              </a:rPr>
              <a:t>Business Rules, Workflow, Accelerators, UI</a:t>
            </a:r>
          </a:p>
        </p:txBody>
      </p:sp>
      <p:sp>
        <p:nvSpPr>
          <p:cNvPr id="11" name="Cross 10">
            <a:extLst>
              <a:ext uri="{FF2B5EF4-FFF2-40B4-BE49-F238E27FC236}">
                <a16:creationId xmlns:a16="http://schemas.microsoft.com/office/drawing/2014/main" id="{8BB37882-FBAF-952A-E5F3-228E0D7C5570}"/>
              </a:ext>
            </a:extLst>
          </p:cNvPr>
          <p:cNvSpPr/>
          <p:nvPr/>
        </p:nvSpPr>
        <p:spPr>
          <a:xfrm>
            <a:off x="8081710" y="2826104"/>
            <a:ext cx="274320" cy="274320"/>
          </a:xfrm>
          <a:prstGeom prst="plus">
            <a:avLst>
              <a:gd name="adj" fmla="val 44048"/>
            </a:avLst>
          </a:prstGeom>
          <a:solidFill>
            <a:srgbClr val="000000">
              <a:lumMod val="50000"/>
              <a:lumOff val="50000"/>
            </a:srgbClr>
          </a:solidFill>
          <a:ln w="6350" cap="flat" cmpd="sng" algn="ctr">
            <a:solidFill>
              <a:srgbClr val="000000">
                <a:lumMod val="50000"/>
                <a:lumOff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B050"/>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D20B0955-A023-DC9F-699E-EA45E74E7E37}"/>
              </a:ext>
            </a:extLst>
          </p:cNvPr>
          <p:cNvSpPr txBox="1"/>
          <p:nvPr/>
        </p:nvSpPr>
        <p:spPr>
          <a:xfrm>
            <a:off x="8436591" y="2315030"/>
            <a:ext cx="1803446" cy="1333485"/>
          </a:xfrm>
          <a:prstGeom prst="rect">
            <a:avLst/>
          </a:prstGeom>
          <a:solidFill>
            <a:srgbClr val="FFFFFF">
              <a:lumMod val="95000"/>
            </a:srgbClr>
          </a:solid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B4D0A"/>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B4D0A"/>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chemeClr val="accent3"/>
                </a:solidFill>
                <a:effectLst/>
                <a:uLnTx/>
                <a:uFillTx/>
              </a:rPr>
              <a:t>Insights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chemeClr val="accent3"/>
                </a:solidFill>
                <a:effectLst/>
                <a:uLnTx/>
                <a:uFillTx/>
              </a:rPr>
              <a:t>&amp; Reporting</a:t>
            </a:r>
          </a:p>
        </p:txBody>
      </p:sp>
      <p:sp>
        <p:nvSpPr>
          <p:cNvPr id="13" name="TextBox 12">
            <a:extLst>
              <a:ext uri="{FF2B5EF4-FFF2-40B4-BE49-F238E27FC236}">
                <a16:creationId xmlns:a16="http://schemas.microsoft.com/office/drawing/2014/main" id="{3392A5BD-1817-D692-AA7E-913445579BBB}"/>
              </a:ext>
            </a:extLst>
          </p:cNvPr>
          <p:cNvSpPr txBox="1"/>
          <p:nvPr/>
        </p:nvSpPr>
        <p:spPr>
          <a:xfrm>
            <a:off x="6276740" y="3894165"/>
            <a:ext cx="4035227" cy="369332"/>
          </a:xfrm>
          <a:prstGeom prst="rect">
            <a:avLst/>
          </a:prstGeom>
          <a:noFill/>
        </p:spPr>
        <p:txBody>
          <a:bodyPr wrap="square" rtlCol="0">
            <a:spAutoFit/>
          </a:bodyPr>
          <a:lstStyle/>
          <a:p>
            <a:pPr algn="ctr"/>
            <a:r>
              <a:rPr lang="en-US" b="1">
                <a:solidFill>
                  <a:srgbClr val="FB4D0A"/>
                </a:solidFill>
                <a:latin typeface="Calibri Light" panose="020F0302020204030204"/>
              </a:rPr>
              <a:t>Workflow Application</a:t>
            </a:r>
          </a:p>
        </p:txBody>
      </p:sp>
      <p:sp>
        <p:nvSpPr>
          <p:cNvPr id="14" name="Left Brace 13">
            <a:extLst>
              <a:ext uri="{FF2B5EF4-FFF2-40B4-BE49-F238E27FC236}">
                <a16:creationId xmlns:a16="http://schemas.microsoft.com/office/drawing/2014/main" id="{F78E12D4-0F10-92C0-32D1-7BA713F6142F}"/>
              </a:ext>
            </a:extLst>
          </p:cNvPr>
          <p:cNvSpPr/>
          <p:nvPr/>
        </p:nvSpPr>
        <p:spPr>
          <a:xfrm rot="16200000">
            <a:off x="8096015" y="1780120"/>
            <a:ext cx="360712" cy="3999262"/>
          </a:xfrm>
          <a:prstGeom prst="leftBrace">
            <a:avLst/>
          </a:prstGeom>
          <a:noFill/>
          <a:ln w="12700" cap="flat" cmpd="sng" algn="ctr">
            <a:solidFill>
              <a:srgbClr val="FB4D0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w="0"/>
              <a:solidFill>
                <a:srgbClr val="FB4D0A"/>
              </a:solidFill>
              <a:effectLst>
                <a:outerShdw blurRad="38100" dist="19050" dir="2700000" algn="tl" rotWithShape="0">
                  <a:srgbClr val="FB4D0A">
                    <a:alpha val="40000"/>
                  </a:srgbClr>
                </a:outerShdw>
              </a:effectLst>
              <a:uLnTx/>
              <a:uFillTx/>
              <a:latin typeface="Calibri" panose="020F0502020204030204"/>
              <a:ea typeface="+mn-ea"/>
              <a:cs typeface="+mn-cs"/>
            </a:endParaRPr>
          </a:p>
        </p:txBody>
      </p:sp>
      <p:sp>
        <p:nvSpPr>
          <p:cNvPr id="15" name="Cross 14">
            <a:extLst>
              <a:ext uri="{FF2B5EF4-FFF2-40B4-BE49-F238E27FC236}">
                <a16:creationId xmlns:a16="http://schemas.microsoft.com/office/drawing/2014/main" id="{C6D5ABE2-50EC-DD91-A580-323794067F96}"/>
              </a:ext>
            </a:extLst>
          </p:cNvPr>
          <p:cNvSpPr/>
          <p:nvPr/>
        </p:nvSpPr>
        <p:spPr>
          <a:xfrm>
            <a:off x="5682347" y="2688944"/>
            <a:ext cx="548640" cy="548640"/>
          </a:xfrm>
          <a:prstGeom prst="plus">
            <a:avLst>
              <a:gd name="adj" fmla="val 44048"/>
            </a:avLst>
          </a:prstGeom>
          <a:solidFill>
            <a:srgbClr val="000000"/>
          </a:solidFill>
          <a:ln w="635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B050"/>
              </a:solidFill>
              <a:effectLst/>
              <a:uLnTx/>
              <a:uFillTx/>
              <a:latin typeface="Calibri" panose="020F0502020204030204"/>
              <a:ea typeface="+mn-ea"/>
              <a:cs typeface="+mn-cs"/>
            </a:endParaRPr>
          </a:p>
        </p:txBody>
      </p:sp>
      <p:pic>
        <p:nvPicPr>
          <p:cNvPr id="16" name="Picture 6" descr="Governance Icons - Download Free Vector Icons | Noun Project">
            <a:extLst>
              <a:ext uri="{FF2B5EF4-FFF2-40B4-BE49-F238E27FC236}">
                <a16:creationId xmlns:a16="http://schemas.microsoft.com/office/drawing/2014/main" id="{E395BA07-4E61-1001-CF64-FFB015F7EA41}"/>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64320" y="2288890"/>
            <a:ext cx="583019" cy="58301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Image result for report icon">
            <a:extLst>
              <a:ext uri="{FF2B5EF4-FFF2-40B4-BE49-F238E27FC236}">
                <a16:creationId xmlns:a16="http://schemas.microsoft.com/office/drawing/2014/main" id="{AE15655E-18D8-A881-CE2B-1F509B364F9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92591" y="2444402"/>
            <a:ext cx="291446" cy="291446"/>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C2F88798-8644-EEFB-8CAD-9AC01414E193}"/>
              </a:ext>
            </a:extLst>
          </p:cNvPr>
          <p:cNvGrpSpPr/>
          <p:nvPr/>
        </p:nvGrpSpPr>
        <p:grpSpPr>
          <a:xfrm>
            <a:off x="509853" y="1537676"/>
            <a:ext cx="1036687" cy="3068476"/>
            <a:chOff x="662253" y="1626576"/>
            <a:chExt cx="1036687" cy="3068476"/>
          </a:xfrm>
        </p:grpSpPr>
        <p:sp>
          <p:nvSpPr>
            <p:cNvPr id="19" name="Oval 18">
              <a:extLst>
                <a:ext uri="{FF2B5EF4-FFF2-40B4-BE49-F238E27FC236}">
                  <a16:creationId xmlns:a16="http://schemas.microsoft.com/office/drawing/2014/main" id="{9C17C7AD-7600-5A45-CBAA-D1B2F3296D8C}"/>
                </a:ext>
              </a:extLst>
            </p:cNvPr>
            <p:cNvSpPr/>
            <p:nvPr/>
          </p:nvSpPr>
          <p:spPr>
            <a:xfrm>
              <a:off x="675341" y="3750546"/>
              <a:ext cx="933652" cy="944506"/>
            </a:xfrm>
            <a:prstGeom prst="ellipse">
              <a:avLst/>
            </a:prstGeom>
            <a:solidFill>
              <a:schemeClr val="accent3"/>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B4D0A"/>
                </a:solidFill>
                <a:effectLst/>
                <a:uLnTx/>
                <a:uFillTx/>
              </a:endParaRPr>
            </a:p>
          </p:txBody>
        </p:sp>
        <p:sp>
          <p:nvSpPr>
            <p:cNvPr id="20" name="Oval 19">
              <a:extLst>
                <a:ext uri="{FF2B5EF4-FFF2-40B4-BE49-F238E27FC236}">
                  <a16:creationId xmlns:a16="http://schemas.microsoft.com/office/drawing/2014/main" id="{D6393F84-1E1B-A5C1-3AE6-BF83697C5CFC}"/>
                </a:ext>
              </a:extLst>
            </p:cNvPr>
            <p:cNvSpPr/>
            <p:nvPr/>
          </p:nvSpPr>
          <p:spPr>
            <a:xfrm>
              <a:off x="675341" y="2690405"/>
              <a:ext cx="933652" cy="944506"/>
            </a:xfrm>
            <a:prstGeom prst="ellipse">
              <a:avLst/>
            </a:prstGeom>
            <a:solidFill>
              <a:schemeClr val="accent3"/>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B4D0A"/>
                </a:solidFill>
                <a:effectLst/>
                <a:uLnTx/>
                <a:uFillTx/>
              </a:endParaRPr>
            </a:p>
          </p:txBody>
        </p:sp>
        <p:sp>
          <p:nvSpPr>
            <p:cNvPr id="21" name="Oval 20">
              <a:extLst>
                <a:ext uri="{FF2B5EF4-FFF2-40B4-BE49-F238E27FC236}">
                  <a16:creationId xmlns:a16="http://schemas.microsoft.com/office/drawing/2014/main" id="{3B91642A-7A71-E016-1365-F4E6B8977F5E}"/>
                </a:ext>
              </a:extLst>
            </p:cNvPr>
            <p:cNvSpPr/>
            <p:nvPr/>
          </p:nvSpPr>
          <p:spPr>
            <a:xfrm>
              <a:off x="675341" y="1626576"/>
              <a:ext cx="933652" cy="944506"/>
            </a:xfrm>
            <a:prstGeom prst="ellipse">
              <a:avLst/>
            </a:prstGeom>
            <a:solidFill>
              <a:schemeClr val="accent3"/>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B4D0A"/>
                </a:solidFill>
                <a:effectLst/>
                <a:uLnTx/>
                <a:uFillTx/>
              </a:endParaRPr>
            </a:p>
          </p:txBody>
        </p:sp>
        <p:sp>
          <p:nvSpPr>
            <p:cNvPr id="22" name="TextBox 21">
              <a:extLst>
                <a:ext uri="{FF2B5EF4-FFF2-40B4-BE49-F238E27FC236}">
                  <a16:creationId xmlns:a16="http://schemas.microsoft.com/office/drawing/2014/main" id="{9AC291F7-8464-2CC2-AE07-1563A9B3315A}"/>
                </a:ext>
              </a:extLst>
            </p:cNvPr>
            <p:cNvSpPr txBox="1"/>
            <p:nvPr/>
          </p:nvSpPr>
          <p:spPr>
            <a:xfrm>
              <a:off x="662253" y="1784409"/>
              <a:ext cx="957952"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1" u="none" strike="noStrike" kern="0" cap="none" spc="0" normalizeH="0" baseline="0" noProof="0">
                  <a:ln>
                    <a:noFill/>
                  </a:ln>
                  <a:solidFill>
                    <a:schemeClr val="bg1"/>
                  </a:solidFill>
                  <a:effectLst/>
                  <a:uLnTx/>
                  <a:uFillTx/>
                </a:rPr>
                <a:t>Multiple Data Channels</a:t>
              </a:r>
            </a:p>
          </p:txBody>
        </p:sp>
        <p:sp>
          <p:nvSpPr>
            <p:cNvPr id="23" name="TextBox 22">
              <a:extLst>
                <a:ext uri="{FF2B5EF4-FFF2-40B4-BE49-F238E27FC236}">
                  <a16:creationId xmlns:a16="http://schemas.microsoft.com/office/drawing/2014/main" id="{43BBDC25-7CA5-9DED-5629-4083FA8180B2}"/>
                </a:ext>
              </a:extLst>
            </p:cNvPr>
            <p:cNvSpPr txBox="1"/>
            <p:nvPr/>
          </p:nvSpPr>
          <p:spPr>
            <a:xfrm>
              <a:off x="662253" y="2818421"/>
              <a:ext cx="957952"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1" u="none" strike="noStrike" kern="0" cap="none" spc="0" normalizeH="0" baseline="0" noProof="0">
                  <a:ln>
                    <a:noFill/>
                  </a:ln>
                  <a:solidFill>
                    <a:schemeClr val="bg1"/>
                  </a:solidFill>
                  <a:effectLst/>
                  <a:uLnTx/>
                  <a:uFillTx/>
                </a:rPr>
                <a:t>Multiple Data Formats</a:t>
              </a:r>
            </a:p>
          </p:txBody>
        </p:sp>
        <p:sp>
          <p:nvSpPr>
            <p:cNvPr id="24" name="TextBox 23">
              <a:extLst>
                <a:ext uri="{FF2B5EF4-FFF2-40B4-BE49-F238E27FC236}">
                  <a16:creationId xmlns:a16="http://schemas.microsoft.com/office/drawing/2014/main" id="{E955CF46-FDC7-8975-4B53-6590BA37664D}"/>
                </a:ext>
              </a:extLst>
            </p:cNvPr>
            <p:cNvSpPr txBox="1"/>
            <p:nvPr/>
          </p:nvSpPr>
          <p:spPr>
            <a:xfrm>
              <a:off x="662253" y="3786192"/>
              <a:ext cx="957952" cy="83099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1" u="none" strike="noStrike" kern="0" cap="none" spc="0" normalizeH="0" baseline="0" noProof="0">
                  <a:ln>
                    <a:noFill/>
                  </a:ln>
                  <a:solidFill>
                    <a:schemeClr val="bg1"/>
                  </a:solidFill>
                  <a:effectLst/>
                  <a:uLnTx/>
                  <a:uFillTx/>
                </a:rPr>
                <a:t>Multiple Data Sources/ Systems</a:t>
              </a:r>
            </a:p>
          </p:txBody>
        </p:sp>
        <p:cxnSp>
          <p:nvCxnSpPr>
            <p:cNvPr id="25" name="Straight Arrow Connector 24">
              <a:extLst>
                <a:ext uri="{FF2B5EF4-FFF2-40B4-BE49-F238E27FC236}">
                  <a16:creationId xmlns:a16="http://schemas.microsoft.com/office/drawing/2014/main" id="{8AFAEFDD-27DE-9A7E-FE1F-5405227CB10B}"/>
                </a:ext>
              </a:extLst>
            </p:cNvPr>
            <p:cNvCxnSpPr>
              <a:cxnSpLocks/>
              <a:stCxn id="21" idx="6"/>
              <a:endCxn id="4" idx="1"/>
            </p:cNvCxnSpPr>
            <p:nvPr/>
          </p:nvCxnSpPr>
          <p:spPr>
            <a:xfrm>
              <a:off x="1608993" y="2098829"/>
              <a:ext cx="89947" cy="892941"/>
            </a:xfrm>
            <a:prstGeom prst="straightConnector1">
              <a:avLst/>
            </a:prstGeom>
            <a:noFill/>
            <a:ln w="6350" cap="flat" cmpd="sng" algn="ctr">
              <a:solidFill>
                <a:srgbClr val="000000">
                  <a:lumMod val="65000"/>
                  <a:lumOff val="35000"/>
                </a:srgbClr>
              </a:solidFill>
              <a:prstDash val="dash"/>
              <a:miter lim="800000"/>
              <a:tailEnd type="triangle"/>
            </a:ln>
            <a:effectLst/>
          </p:spPr>
        </p:cxnSp>
        <p:cxnSp>
          <p:nvCxnSpPr>
            <p:cNvPr id="26" name="Straight Arrow Connector 25">
              <a:extLst>
                <a:ext uri="{FF2B5EF4-FFF2-40B4-BE49-F238E27FC236}">
                  <a16:creationId xmlns:a16="http://schemas.microsoft.com/office/drawing/2014/main" id="{7A601D7B-3C21-8366-1554-5336E4617311}"/>
                </a:ext>
              </a:extLst>
            </p:cNvPr>
            <p:cNvCxnSpPr>
              <a:cxnSpLocks/>
              <a:stCxn id="23" idx="3"/>
              <a:endCxn id="4" idx="1"/>
            </p:cNvCxnSpPr>
            <p:nvPr/>
          </p:nvCxnSpPr>
          <p:spPr>
            <a:xfrm flipV="1">
              <a:off x="1620205" y="2991770"/>
              <a:ext cx="78735" cy="149817"/>
            </a:xfrm>
            <a:prstGeom prst="straightConnector1">
              <a:avLst/>
            </a:prstGeom>
            <a:noFill/>
            <a:ln w="6350" cap="flat" cmpd="sng" algn="ctr">
              <a:solidFill>
                <a:srgbClr val="000000">
                  <a:lumMod val="65000"/>
                  <a:lumOff val="35000"/>
                </a:srgbClr>
              </a:solidFill>
              <a:prstDash val="dash"/>
              <a:miter lim="800000"/>
              <a:tailEnd type="triangle"/>
            </a:ln>
            <a:effectLst/>
          </p:spPr>
        </p:cxnSp>
        <p:cxnSp>
          <p:nvCxnSpPr>
            <p:cNvPr id="27" name="Straight Arrow Connector 26">
              <a:extLst>
                <a:ext uri="{FF2B5EF4-FFF2-40B4-BE49-F238E27FC236}">
                  <a16:creationId xmlns:a16="http://schemas.microsoft.com/office/drawing/2014/main" id="{C5A8D640-B24A-989B-3E6F-ACA2B6A49039}"/>
                </a:ext>
              </a:extLst>
            </p:cNvPr>
            <p:cNvCxnSpPr>
              <a:cxnSpLocks/>
              <a:stCxn id="24" idx="3"/>
              <a:endCxn id="4" idx="1"/>
            </p:cNvCxnSpPr>
            <p:nvPr/>
          </p:nvCxnSpPr>
          <p:spPr>
            <a:xfrm flipV="1">
              <a:off x="1620205" y="2991770"/>
              <a:ext cx="78735" cy="1209921"/>
            </a:xfrm>
            <a:prstGeom prst="straightConnector1">
              <a:avLst/>
            </a:prstGeom>
            <a:noFill/>
            <a:ln w="6350" cap="flat" cmpd="sng" algn="ctr">
              <a:solidFill>
                <a:srgbClr val="000000">
                  <a:lumMod val="65000"/>
                  <a:lumOff val="35000"/>
                </a:srgbClr>
              </a:solidFill>
              <a:prstDash val="dash"/>
              <a:miter lim="800000"/>
              <a:tailEnd type="triangle"/>
            </a:ln>
            <a:effectLst/>
          </p:spPr>
        </p:cxnSp>
      </p:grpSp>
      <p:sp>
        <p:nvSpPr>
          <p:cNvPr id="28" name="TextBox 27">
            <a:extLst>
              <a:ext uri="{FF2B5EF4-FFF2-40B4-BE49-F238E27FC236}">
                <a16:creationId xmlns:a16="http://schemas.microsoft.com/office/drawing/2014/main" id="{6CEABF5A-7B25-EAB9-6F63-D0F6B2AA9CA1}"/>
              </a:ext>
            </a:extLst>
          </p:cNvPr>
          <p:cNvSpPr txBox="1"/>
          <p:nvPr/>
        </p:nvSpPr>
        <p:spPr>
          <a:xfrm>
            <a:off x="1698940" y="1523463"/>
            <a:ext cx="8541097" cy="646331"/>
          </a:xfrm>
          <a:prstGeom prst="rect">
            <a:avLst/>
          </a:prstGeom>
          <a:solidFill>
            <a:srgbClr val="000000">
              <a:lumMod val="65000"/>
              <a:lumOff val="35000"/>
            </a:srgbClr>
          </a:solidFill>
        </p:spPr>
        <p:txBody>
          <a:bodyPr wrap="square" rtlCol="0">
            <a:spAutoFit/>
          </a:bodyPr>
          <a:lstStyle/>
          <a:p>
            <a:pPr marL="0" marR="0" lvl="2" indent="0" algn="ctr" defTabSz="914400" eaLnBrk="1" fontAlgn="auto"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FB4D0A"/>
              </a:solidFill>
              <a:effectLst/>
              <a:uLnTx/>
              <a:uFillTx/>
            </a:endParaRPr>
          </a:p>
          <a:p>
            <a:pPr marL="576263" marR="0" lvl="2"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FFFFFF"/>
                </a:solidFill>
                <a:effectLst/>
                <a:uLnTx/>
                <a:uFillTx/>
                <a:latin typeface="Calibri Light" panose="020F0302020204030204"/>
              </a:rPr>
              <a:t>Low-code </a:t>
            </a:r>
            <a:r>
              <a:rPr kumimoji="0" lang="en-US" sz="2000" b="0" i="0" u="none" strike="noStrike" kern="0" cap="none" spc="0" normalizeH="0" baseline="0" noProof="0">
                <a:ln>
                  <a:noFill/>
                </a:ln>
                <a:solidFill>
                  <a:srgbClr val="FFFFFF"/>
                </a:solidFill>
                <a:effectLst/>
                <a:uLnTx/>
                <a:uFillTx/>
                <a:latin typeface="Calibri Light" panose="020F0302020204030204"/>
              </a:rPr>
              <a:t>platform for building </a:t>
            </a:r>
            <a:r>
              <a:rPr kumimoji="0" lang="en-US" sz="2000" b="1" i="0" u="none" strike="noStrike" kern="0" cap="none" spc="0" normalizeH="0" baseline="0" noProof="0">
                <a:ln>
                  <a:noFill/>
                </a:ln>
                <a:solidFill>
                  <a:srgbClr val="FFFFFF"/>
                </a:solidFill>
                <a:effectLst/>
                <a:uLnTx/>
                <a:uFillTx/>
                <a:latin typeface="Calibri Light" panose="020F0302020204030204"/>
              </a:rPr>
              <a:t>data-centric digital apps</a:t>
            </a:r>
          </a:p>
          <a:p>
            <a:pPr marL="0" marR="0" lvl="2" indent="0" algn="ctr" defTabSz="914400" eaLnBrk="1" fontAlgn="auto"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FB4D0A"/>
              </a:solidFill>
              <a:effectLst/>
              <a:uLnTx/>
              <a:uFillTx/>
            </a:endParaRPr>
          </a:p>
        </p:txBody>
      </p:sp>
      <p:cxnSp>
        <p:nvCxnSpPr>
          <p:cNvPr id="29" name="Straight Arrow Connector 28">
            <a:extLst>
              <a:ext uri="{FF2B5EF4-FFF2-40B4-BE49-F238E27FC236}">
                <a16:creationId xmlns:a16="http://schemas.microsoft.com/office/drawing/2014/main" id="{43A1C9F5-87FF-AD50-652C-E6E5F561621C}"/>
              </a:ext>
            </a:extLst>
          </p:cNvPr>
          <p:cNvCxnSpPr>
            <a:stCxn id="12" idx="3"/>
            <a:endCxn id="183" idx="1"/>
          </p:cNvCxnSpPr>
          <p:nvPr/>
        </p:nvCxnSpPr>
        <p:spPr>
          <a:xfrm flipV="1">
            <a:off x="10240037" y="2070729"/>
            <a:ext cx="417621" cy="911044"/>
          </a:xfrm>
          <a:prstGeom prst="straightConnector1">
            <a:avLst/>
          </a:prstGeom>
          <a:noFill/>
          <a:ln w="6350" cap="flat" cmpd="sng" algn="ctr">
            <a:solidFill>
              <a:srgbClr val="000000">
                <a:lumMod val="65000"/>
                <a:lumOff val="35000"/>
              </a:srgbClr>
            </a:solidFill>
            <a:prstDash val="dash"/>
            <a:miter lim="800000"/>
            <a:tailEnd type="triangle"/>
          </a:ln>
          <a:effectLst/>
        </p:spPr>
      </p:cxnSp>
      <p:cxnSp>
        <p:nvCxnSpPr>
          <p:cNvPr id="30" name="Straight Arrow Connector 29">
            <a:extLst>
              <a:ext uri="{FF2B5EF4-FFF2-40B4-BE49-F238E27FC236}">
                <a16:creationId xmlns:a16="http://schemas.microsoft.com/office/drawing/2014/main" id="{9A21DA11-8AED-2CE8-3A34-430A1B9CECAF}"/>
              </a:ext>
            </a:extLst>
          </p:cNvPr>
          <p:cNvCxnSpPr>
            <a:stCxn id="12" idx="3"/>
            <a:endCxn id="184" idx="1"/>
          </p:cNvCxnSpPr>
          <p:nvPr/>
        </p:nvCxnSpPr>
        <p:spPr>
          <a:xfrm>
            <a:off x="10240037" y="2981773"/>
            <a:ext cx="417621" cy="83218"/>
          </a:xfrm>
          <a:prstGeom prst="straightConnector1">
            <a:avLst/>
          </a:prstGeom>
          <a:noFill/>
          <a:ln w="6350" cap="flat" cmpd="sng" algn="ctr">
            <a:solidFill>
              <a:srgbClr val="000000">
                <a:lumMod val="65000"/>
                <a:lumOff val="35000"/>
              </a:srgbClr>
            </a:solidFill>
            <a:prstDash val="dash"/>
            <a:miter lim="800000"/>
            <a:tailEnd type="triangle"/>
          </a:ln>
          <a:effectLst/>
        </p:spPr>
      </p:cxnSp>
      <p:cxnSp>
        <p:nvCxnSpPr>
          <p:cNvPr id="31" name="Straight Arrow Connector 30">
            <a:extLst>
              <a:ext uri="{FF2B5EF4-FFF2-40B4-BE49-F238E27FC236}">
                <a16:creationId xmlns:a16="http://schemas.microsoft.com/office/drawing/2014/main" id="{196352A8-D696-F3C4-EF13-2A85DA8EB587}"/>
              </a:ext>
            </a:extLst>
          </p:cNvPr>
          <p:cNvCxnSpPr>
            <a:stCxn id="12" idx="3"/>
            <a:endCxn id="185" idx="1"/>
          </p:cNvCxnSpPr>
          <p:nvPr/>
        </p:nvCxnSpPr>
        <p:spPr>
          <a:xfrm>
            <a:off x="10240037" y="2981773"/>
            <a:ext cx="417621" cy="1125851"/>
          </a:xfrm>
          <a:prstGeom prst="straightConnector1">
            <a:avLst/>
          </a:prstGeom>
          <a:noFill/>
          <a:ln w="6350" cap="flat" cmpd="sng" algn="ctr">
            <a:solidFill>
              <a:srgbClr val="000000">
                <a:lumMod val="65000"/>
                <a:lumOff val="35000"/>
              </a:srgbClr>
            </a:solidFill>
            <a:prstDash val="dash"/>
            <a:miter lim="800000"/>
            <a:tailEnd type="triangle"/>
          </a:ln>
          <a:effectLst/>
        </p:spPr>
      </p:cxnSp>
      <p:sp>
        <p:nvSpPr>
          <p:cNvPr id="178" name="TextBox 177">
            <a:extLst>
              <a:ext uri="{FF2B5EF4-FFF2-40B4-BE49-F238E27FC236}">
                <a16:creationId xmlns:a16="http://schemas.microsoft.com/office/drawing/2014/main" id="{180FFD59-BD92-E3EE-EB87-79D714FD47D3}"/>
              </a:ext>
            </a:extLst>
          </p:cNvPr>
          <p:cNvSpPr txBox="1"/>
          <p:nvPr/>
        </p:nvSpPr>
        <p:spPr>
          <a:xfrm>
            <a:off x="1696891" y="4292835"/>
            <a:ext cx="3232625" cy="1539884"/>
          </a:xfrm>
          <a:prstGeom prst="rect">
            <a:avLst/>
          </a:prstGeom>
          <a:noFill/>
          <a:ln>
            <a:solidFill>
              <a:srgbClr val="000000">
                <a:lumMod val="50000"/>
                <a:lumOff val="50000"/>
              </a:srgbClr>
            </a:solidFill>
          </a:ln>
        </p:spPr>
        <p:txBody>
          <a:bodyPr wrap="square" rtlCol="0">
            <a:noAutofit/>
          </a:bodyPr>
          <a:lstStyle/>
          <a:p>
            <a:pPr marL="173038" marR="0" lvl="0" indent="-173038" defTabSz="914400" eaLnBrk="1" fontAlgn="auto" latinLnBrk="0" hangingPunct="1">
              <a:lnSpc>
                <a:spcPts val="2100"/>
              </a:lnSpc>
              <a:spcBef>
                <a:spcPts val="0"/>
              </a:spcBef>
              <a:spcAft>
                <a:spcPts val="0"/>
              </a:spcAft>
              <a:buClr>
                <a:srgbClr val="FB4D0A"/>
              </a:buClr>
              <a:buSzTx/>
              <a:buFont typeface="Arial" panose="020B0604020202020204" pitchFamily="34" charset="0"/>
              <a:buChar char="•"/>
              <a:tabLst/>
              <a:defRPr/>
            </a:pPr>
            <a:r>
              <a:rPr kumimoji="0" lang="en-US" sz="1300" b="0" i="0" u="none" strike="noStrike" kern="0" cap="none" spc="0" normalizeH="0" baseline="0" noProof="0">
                <a:ln>
                  <a:noFill/>
                </a:ln>
                <a:solidFill>
                  <a:srgbClr val="000000"/>
                </a:solidFill>
                <a:effectLst/>
                <a:uLnTx/>
                <a:uFillTx/>
                <a:latin typeface="Calibri Light" panose="020F0302020204030204"/>
              </a:rPr>
              <a:t>Data unification, OOB connectors/API, Taxonomy &amp; hierarchy management, data quality and audit, rules engine</a:t>
            </a:r>
          </a:p>
          <a:p>
            <a:pPr marL="173038" marR="0" lvl="0" indent="-173038" defTabSz="914400" eaLnBrk="1" fontAlgn="auto" latinLnBrk="0" hangingPunct="1">
              <a:lnSpc>
                <a:spcPts val="2100"/>
              </a:lnSpc>
              <a:spcBef>
                <a:spcPts val="0"/>
              </a:spcBef>
              <a:spcAft>
                <a:spcPts val="0"/>
              </a:spcAft>
              <a:buClr>
                <a:srgbClr val="FB4D0A"/>
              </a:buClr>
              <a:buSzTx/>
              <a:buFont typeface="Arial" panose="020B0604020202020204" pitchFamily="34" charset="0"/>
              <a:buChar char="•"/>
              <a:tabLst/>
              <a:defRPr/>
            </a:pPr>
            <a:r>
              <a:rPr kumimoji="0" lang="en-US" sz="1300" b="0" i="0" u="none" strike="noStrike" kern="0" cap="none" spc="0" normalizeH="0" baseline="0" noProof="0">
                <a:ln>
                  <a:noFill/>
                </a:ln>
                <a:solidFill>
                  <a:srgbClr val="000000"/>
                </a:solidFill>
                <a:effectLst/>
                <a:uLnTx/>
                <a:uFillTx/>
                <a:latin typeface="Calibri Light" panose="020F0302020204030204"/>
              </a:rPr>
              <a:t>AI / ML enabled data ingestion to deliver clean data upstream</a:t>
            </a:r>
          </a:p>
        </p:txBody>
      </p:sp>
      <p:sp>
        <p:nvSpPr>
          <p:cNvPr id="179" name="TextBox 178">
            <a:extLst>
              <a:ext uri="{FF2B5EF4-FFF2-40B4-BE49-F238E27FC236}">
                <a16:creationId xmlns:a16="http://schemas.microsoft.com/office/drawing/2014/main" id="{98C6831B-0225-3CAA-15F5-B8D90E0B5895}"/>
              </a:ext>
            </a:extLst>
          </p:cNvPr>
          <p:cNvSpPr txBox="1"/>
          <p:nvPr/>
        </p:nvSpPr>
        <p:spPr>
          <a:xfrm>
            <a:off x="7002591" y="4292835"/>
            <a:ext cx="3232625" cy="1539884"/>
          </a:xfrm>
          <a:prstGeom prst="rect">
            <a:avLst/>
          </a:prstGeom>
          <a:noFill/>
          <a:ln>
            <a:solidFill>
              <a:srgbClr val="000000">
                <a:lumMod val="50000"/>
                <a:lumOff val="50000"/>
              </a:srgbClr>
            </a:solidFill>
          </a:ln>
        </p:spPr>
        <p:txBody>
          <a:bodyPr wrap="square" rtlCol="0">
            <a:noAutofit/>
          </a:bodyPr>
          <a:lstStyle/>
          <a:p>
            <a:pPr marL="173038" marR="0" lvl="0" indent="-173038" defTabSz="914400" eaLnBrk="1" fontAlgn="auto" latinLnBrk="0" hangingPunct="1">
              <a:lnSpc>
                <a:spcPts val="2100"/>
              </a:lnSpc>
              <a:spcBef>
                <a:spcPts val="0"/>
              </a:spcBef>
              <a:spcAft>
                <a:spcPts val="0"/>
              </a:spcAft>
              <a:buClr>
                <a:srgbClr val="FB4D0A"/>
              </a:buClr>
              <a:buSzTx/>
              <a:buFont typeface="Arial" panose="020B0604020202020204" pitchFamily="34" charset="0"/>
              <a:buChar char="•"/>
              <a:tabLst/>
              <a:defRPr/>
            </a:pPr>
            <a:r>
              <a:rPr kumimoji="0" lang="en-US" sz="1300" b="0" i="0" u="none" strike="noStrike" kern="0" cap="none" spc="0" normalizeH="0" baseline="0" noProof="0">
                <a:ln>
                  <a:noFill/>
                </a:ln>
                <a:solidFill>
                  <a:srgbClr val="000000"/>
                </a:solidFill>
                <a:effectLst/>
                <a:uLnTx/>
                <a:uFillTx/>
                <a:latin typeface="Calibri Light" panose="020F0302020204030204"/>
              </a:rPr>
              <a:t>Data processing, end to end automation features &amp; capabilities - BPM, RPA, decision engine, workflow</a:t>
            </a:r>
          </a:p>
          <a:p>
            <a:pPr marL="173038" marR="0" lvl="0" indent="-173038" defTabSz="914400" eaLnBrk="1" fontAlgn="auto" latinLnBrk="0" hangingPunct="1">
              <a:lnSpc>
                <a:spcPts val="2100"/>
              </a:lnSpc>
              <a:spcBef>
                <a:spcPts val="0"/>
              </a:spcBef>
              <a:spcAft>
                <a:spcPts val="0"/>
              </a:spcAft>
              <a:buClr>
                <a:srgbClr val="FB4D0A"/>
              </a:buClr>
              <a:buSzTx/>
              <a:buFont typeface="Arial" panose="020B0604020202020204" pitchFamily="34" charset="0"/>
              <a:buChar char="•"/>
              <a:tabLst/>
              <a:defRPr/>
            </a:pPr>
            <a:r>
              <a:rPr kumimoji="0" lang="en-US" sz="1300" b="0" i="0" u="none" strike="noStrike" kern="0" cap="none" spc="0" normalizeH="0" baseline="0" noProof="0">
                <a:ln>
                  <a:noFill/>
                </a:ln>
                <a:solidFill>
                  <a:srgbClr val="000000"/>
                </a:solidFill>
                <a:effectLst/>
                <a:uLnTx/>
                <a:uFillTx/>
                <a:latin typeface="Calibri Light" panose="020F0302020204030204"/>
              </a:rPr>
              <a:t>Integration with analytics engine to drive decision automation and insights</a:t>
            </a:r>
          </a:p>
        </p:txBody>
      </p:sp>
      <p:sp>
        <p:nvSpPr>
          <p:cNvPr id="180" name="Oval 179">
            <a:extLst>
              <a:ext uri="{FF2B5EF4-FFF2-40B4-BE49-F238E27FC236}">
                <a16:creationId xmlns:a16="http://schemas.microsoft.com/office/drawing/2014/main" id="{A08E0543-E45F-B682-6255-6AF854DA0968}"/>
              </a:ext>
            </a:extLst>
          </p:cNvPr>
          <p:cNvSpPr/>
          <p:nvPr/>
        </p:nvSpPr>
        <p:spPr>
          <a:xfrm>
            <a:off x="10670244" y="3617038"/>
            <a:ext cx="967173" cy="967173"/>
          </a:xfrm>
          <a:prstGeom prst="ellipse">
            <a:avLst/>
          </a:prstGeom>
          <a:solidFill>
            <a:schemeClr val="accent3"/>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B4D0A"/>
              </a:solidFill>
              <a:effectLst/>
              <a:uLnTx/>
              <a:uFillTx/>
            </a:endParaRPr>
          </a:p>
        </p:txBody>
      </p:sp>
      <p:sp>
        <p:nvSpPr>
          <p:cNvPr id="181" name="Oval 180">
            <a:extLst>
              <a:ext uri="{FF2B5EF4-FFF2-40B4-BE49-F238E27FC236}">
                <a16:creationId xmlns:a16="http://schemas.microsoft.com/office/drawing/2014/main" id="{B8B82C6D-5BE2-FA96-6072-438A5E3A1CB1}"/>
              </a:ext>
            </a:extLst>
          </p:cNvPr>
          <p:cNvSpPr/>
          <p:nvPr/>
        </p:nvSpPr>
        <p:spPr>
          <a:xfrm>
            <a:off x="10670244" y="2597651"/>
            <a:ext cx="967173" cy="967173"/>
          </a:xfrm>
          <a:prstGeom prst="ellipse">
            <a:avLst/>
          </a:prstGeom>
          <a:solidFill>
            <a:schemeClr val="accent3"/>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B4D0A"/>
              </a:solidFill>
              <a:effectLst/>
              <a:uLnTx/>
              <a:uFillTx/>
            </a:endParaRPr>
          </a:p>
        </p:txBody>
      </p:sp>
      <p:sp>
        <p:nvSpPr>
          <p:cNvPr id="182" name="Oval 181">
            <a:extLst>
              <a:ext uri="{FF2B5EF4-FFF2-40B4-BE49-F238E27FC236}">
                <a16:creationId xmlns:a16="http://schemas.microsoft.com/office/drawing/2014/main" id="{E56C85C2-D0C2-726D-7DA4-99CC81B3FFD4}"/>
              </a:ext>
            </a:extLst>
          </p:cNvPr>
          <p:cNvSpPr/>
          <p:nvPr/>
        </p:nvSpPr>
        <p:spPr>
          <a:xfrm>
            <a:off x="10670244" y="1574718"/>
            <a:ext cx="967173" cy="967173"/>
          </a:xfrm>
          <a:prstGeom prst="ellipse">
            <a:avLst/>
          </a:prstGeom>
          <a:solidFill>
            <a:schemeClr val="accent3"/>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B4D0A"/>
              </a:solidFill>
              <a:effectLst/>
              <a:uLnTx/>
              <a:uFillTx/>
            </a:endParaRPr>
          </a:p>
        </p:txBody>
      </p:sp>
      <p:sp>
        <p:nvSpPr>
          <p:cNvPr id="183" name="TextBox 182">
            <a:extLst>
              <a:ext uri="{FF2B5EF4-FFF2-40B4-BE49-F238E27FC236}">
                <a16:creationId xmlns:a16="http://schemas.microsoft.com/office/drawing/2014/main" id="{EFE06A44-6631-2DEE-5B1D-92582A383F57}"/>
              </a:ext>
            </a:extLst>
          </p:cNvPr>
          <p:cNvSpPr txBox="1"/>
          <p:nvPr/>
        </p:nvSpPr>
        <p:spPr>
          <a:xfrm>
            <a:off x="10657658" y="1747563"/>
            <a:ext cx="992346"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1" u="none" strike="noStrike" kern="0" cap="none" spc="0" normalizeH="0" baseline="0" noProof="0">
                <a:ln>
                  <a:noFill/>
                </a:ln>
                <a:solidFill>
                  <a:schemeClr val="bg1"/>
                </a:solidFill>
                <a:effectLst/>
                <a:uLnTx/>
                <a:uFillTx/>
              </a:rPr>
              <a:t>Multiple Data Channels</a:t>
            </a:r>
          </a:p>
        </p:txBody>
      </p:sp>
      <p:sp>
        <p:nvSpPr>
          <p:cNvPr id="184" name="TextBox 183">
            <a:extLst>
              <a:ext uri="{FF2B5EF4-FFF2-40B4-BE49-F238E27FC236}">
                <a16:creationId xmlns:a16="http://schemas.microsoft.com/office/drawing/2014/main" id="{1256C376-61F8-133A-FA38-57C1B81CCC05}"/>
              </a:ext>
            </a:extLst>
          </p:cNvPr>
          <p:cNvSpPr txBox="1"/>
          <p:nvPr/>
        </p:nvSpPr>
        <p:spPr>
          <a:xfrm>
            <a:off x="10657658" y="2741825"/>
            <a:ext cx="992346"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1" u="none" strike="noStrike" kern="0" cap="none" spc="0" normalizeH="0" baseline="0" noProof="0">
                <a:ln>
                  <a:noFill/>
                </a:ln>
                <a:solidFill>
                  <a:schemeClr val="bg1"/>
                </a:solidFill>
                <a:effectLst/>
                <a:uLnTx/>
                <a:uFillTx/>
              </a:rPr>
              <a:t>Multiple Data Formats</a:t>
            </a:r>
          </a:p>
        </p:txBody>
      </p:sp>
      <p:sp>
        <p:nvSpPr>
          <p:cNvPr id="185" name="TextBox 184">
            <a:extLst>
              <a:ext uri="{FF2B5EF4-FFF2-40B4-BE49-F238E27FC236}">
                <a16:creationId xmlns:a16="http://schemas.microsoft.com/office/drawing/2014/main" id="{FBEE4325-0777-22C3-178D-98C137E39E5C}"/>
              </a:ext>
            </a:extLst>
          </p:cNvPr>
          <p:cNvSpPr txBox="1"/>
          <p:nvPr/>
        </p:nvSpPr>
        <p:spPr>
          <a:xfrm>
            <a:off x="10657658" y="3692125"/>
            <a:ext cx="992346" cy="83099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1" u="none" strike="noStrike" kern="0" cap="none" spc="0" normalizeH="0" baseline="0" noProof="0">
                <a:ln>
                  <a:noFill/>
                </a:ln>
                <a:solidFill>
                  <a:schemeClr val="bg1"/>
                </a:solidFill>
                <a:effectLst/>
                <a:uLnTx/>
                <a:uFillTx/>
              </a:rPr>
              <a:t>Multiple Data Sources/ Systems</a:t>
            </a:r>
          </a:p>
        </p:txBody>
      </p:sp>
      <p:sp>
        <p:nvSpPr>
          <p:cNvPr id="186" name="TextBox 185">
            <a:extLst>
              <a:ext uri="{FF2B5EF4-FFF2-40B4-BE49-F238E27FC236}">
                <a16:creationId xmlns:a16="http://schemas.microsoft.com/office/drawing/2014/main" id="{D09C6ECF-D13F-696A-CE90-10F82EEA2E0B}"/>
              </a:ext>
            </a:extLst>
          </p:cNvPr>
          <p:cNvSpPr txBox="1"/>
          <p:nvPr/>
        </p:nvSpPr>
        <p:spPr>
          <a:xfrm>
            <a:off x="5034140" y="4292834"/>
            <a:ext cx="1824732" cy="1548677"/>
          </a:xfrm>
          <a:prstGeom prst="rect">
            <a:avLst/>
          </a:prstGeom>
          <a:noFill/>
          <a:ln>
            <a:solidFill>
              <a:srgbClr val="000000">
                <a:lumMod val="50000"/>
                <a:lumOff val="50000"/>
              </a:srgbClr>
            </a:solidFill>
          </a:ln>
        </p:spPr>
        <p:txBody>
          <a:bodyPr wrap="square" rtlCol="0">
            <a:noAutofit/>
          </a:bodyPr>
          <a:lstStyle/>
          <a:p>
            <a:pPr marL="173038" marR="0" lvl="0" indent="-173038" defTabSz="914400" eaLnBrk="1" fontAlgn="auto" latinLnBrk="0" hangingPunct="1">
              <a:lnSpc>
                <a:spcPts val="2100"/>
              </a:lnSpc>
              <a:spcBef>
                <a:spcPts val="0"/>
              </a:spcBef>
              <a:spcAft>
                <a:spcPts val="0"/>
              </a:spcAft>
              <a:buClr>
                <a:srgbClr val="FB4D0A"/>
              </a:buClr>
              <a:buSzTx/>
              <a:buFont typeface="Arial" panose="020B0604020202020204" pitchFamily="34" charset="0"/>
              <a:buChar char="•"/>
              <a:tabLst/>
              <a:defRPr/>
            </a:pPr>
            <a:r>
              <a:rPr kumimoji="0" lang="en-US" sz="1300" b="0" i="0" u="none" strike="noStrike" kern="0" cap="none" spc="0" normalizeH="0" baseline="0" noProof="0">
                <a:ln>
                  <a:noFill/>
                </a:ln>
                <a:solidFill>
                  <a:srgbClr val="000000"/>
                </a:solidFill>
                <a:effectLst/>
                <a:uLnTx/>
                <a:uFillTx/>
                <a:latin typeface="Calibri Light" panose="020F0302020204030204"/>
              </a:rPr>
              <a:t>Process optimization and re-engineering</a:t>
            </a:r>
          </a:p>
          <a:p>
            <a:pPr marL="173038" marR="0" lvl="0" indent="-173038" defTabSz="914400" eaLnBrk="1" fontAlgn="auto" latinLnBrk="0" hangingPunct="1">
              <a:lnSpc>
                <a:spcPts val="2100"/>
              </a:lnSpc>
              <a:spcBef>
                <a:spcPts val="0"/>
              </a:spcBef>
              <a:spcAft>
                <a:spcPts val="0"/>
              </a:spcAft>
              <a:buClr>
                <a:srgbClr val="FB4D0A"/>
              </a:buClr>
              <a:buSzTx/>
              <a:buFont typeface="Arial" panose="020B0604020202020204" pitchFamily="34" charset="0"/>
              <a:buChar char="•"/>
              <a:tabLst/>
              <a:defRPr/>
            </a:pPr>
            <a:r>
              <a:rPr kumimoji="0" lang="en-US" sz="1300" b="0" i="0" u="none" strike="noStrike" kern="0" cap="none" spc="0" normalizeH="0" baseline="0" noProof="0">
                <a:ln>
                  <a:noFill/>
                </a:ln>
                <a:solidFill>
                  <a:srgbClr val="000000"/>
                </a:solidFill>
                <a:effectLst/>
                <a:uLnTx/>
                <a:uFillTx/>
                <a:latin typeface="Calibri Light" panose="020F0302020204030204"/>
              </a:rPr>
              <a:t>Target Operating Model design</a:t>
            </a:r>
          </a:p>
        </p:txBody>
      </p:sp>
      <p:pic>
        <p:nvPicPr>
          <p:cNvPr id="187" name="Graphic 186">
            <a:extLst>
              <a:ext uri="{FF2B5EF4-FFF2-40B4-BE49-F238E27FC236}">
                <a16:creationId xmlns:a16="http://schemas.microsoft.com/office/drawing/2014/main" id="{C22A6A28-671F-9A83-6D07-B7CF177E740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21586" y="1594827"/>
            <a:ext cx="446340" cy="471486"/>
          </a:xfrm>
          <a:prstGeom prst="rect">
            <a:avLst/>
          </a:prstGeom>
        </p:spPr>
      </p:pic>
      <p:pic>
        <p:nvPicPr>
          <p:cNvPr id="188" name="Graphic 187">
            <a:extLst>
              <a:ext uri="{FF2B5EF4-FFF2-40B4-BE49-F238E27FC236}">
                <a16:creationId xmlns:a16="http://schemas.microsoft.com/office/drawing/2014/main" id="{A3D15478-2830-DE7A-7835-B67412EB8FE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8366" y="2391629"/>
            <a:ext cx="459765" cy="275859"/>
          </a:xfrm>
          <a:prstGeom prst="rect">
            <a:avLst/>
          </a:prstGeom>
        </p:spPr>
      </p:pic>
    </p:spTree>
    <p:extLst>
      <p:ext uri="{BB962C8B-B14F-4D97-AF65-F5344CB8AC3E}">
        <p14:creationId xmlns:p14="http://schemas.microsoft.com/office/powerpoint/2010/main" val="758582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537B1254-7CF4-F9D5-66BE-EB58A24306AF}"/>
              </a:ext>
            </a:extLst>
          </p:cNvPr>
          <p:cNvSpPr txBox="1">
            <a:spLocks/>
          </p:cNvSpPr>
          <p:nvPr/>
        </p:nvSpPr>
        <p:spPr>
          <a:xfrm>
            <a:off x="457200" y="543491"/>
            <a:ext cx="11277600" cy="672567"/>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2400"/>
              <a:t>We support our clients through every phase of their Appian implementation journey</a:t>
            </a:r>
          </a:p>
        </p:txBody>
      </p:sp>
      <p:sp>
        <p:nvSpPr>
          <p:cNvPr id="60" name="Text Placeholder 2">
            <a:extLst>
              <a:ext uri="{FF2B5EF4-FFF2-40B4-BE49-F238E27FC236}">
                <a16:creationId xmlns:a16="http://schemas.microsoft.com/office/drawing/2014/main" id="{C5F47951-0A5E-8293-55F9-7935E8D3E48C}"/>
              </a:ext>
            </a:extLst>
          </p:cNvPr>
          <p:cNvSpPr txBox="1">
            <a:spLocks/>
          </p:cNvSpPr>
          <p:nvPr/>
        </p:nvSpPr>
        <p:spPr>
          <a:xfrm>
            <a:off x="457200" y="54360"/>
            <a:ext cx="8308975" cy="227798"/>
          </a:xfrm>
          <a:prstGeom prst="rect">
            <a:avLst/>
          </a:prstGeom>
        </p:spPr>
        <p:txBody>
          <a:bodyPr vert="horz" lIns="0" tIns="0" rIns="0" bIns="0" rtlCol="0">
            <a:noAutofit/>
          </a:bodyPr>
          <a:lstStyle>
            <a:lvl1pPr indent="0" defTabSz="914400">
              <a:lnSpc>
                <a:spcPct val="90000"/>
              </a:lnSpc>
              <a:spcBef>
                <a:spcPts val="1000"/>
              </a:spcBef>
              <a:buClr>
                <a:schemeClr val="tx2"/>
              </a:buClr>
              <a:buFontTx/>
              <a:buNone/>
              <a:defRPr sz="1600" b="1">
                <a:solidFill>
                  <a:schemeClr val="accent3"/>
                </a:solidFill>
              </a:defRPr>
            </a:lvl1pPr>
            <a:lvl2pPr marL="290513" indent="0" defTabSz="914400">
              <a:lnSpc>
                <a:spcPct val="90000"/>
              </a:lnSpc>
              <a:spcBef>
                <a:spcPts val="500"/>
              </a:spcBef>
              <a:buFontTx/>
              <a:buNone/>
              <a:tabLst/>
              <a:defRPr>
                <a:solidFill>
                  <a:schemeClr val="accent3"/>
                </a:solidFill>
              </a:defRPr>
            </a:lvl2pPr>
            <a:lvl3pPr marL="582613" indent="0" defTabSz="914400">
              <a:lnSpc>
                <a:spcPct val="90000"/>
              </a:lnSpc>
              <a:spcBef>
                <a:spcPts val="500"/>
              </a:spcBef>
              <a:buFontTx/>
              <a:buNone/>
              <a:tabLst/>
              <a:defRPr>
                <a:solidFill>
                  <a:schemeClr val="accent3"/>
                </a:solidFill>
              </a:defRPr>
            </a:lvl3pPr>
            <a:lvl4pPr marL="855663" indent="0" defTabSz="914400">
              <a:lnSpc>
                <a:spcPct val="90000"/>
              </a:lnSpc>
              <a:spcBef>
                <a:spcPts val="500"/>
              </a:spcBef>
              <a:buFontTx/>
              <a:buNone/>
              <a:tabLst/>
              <a:defRPr>
                <a:solidFill>
                  <a:schemeClr val="accent3"/>
                </a:solidFill>
              </a:defRPr>
            </a:lvl4pPr>
            <a:lvl5pPr marL="1100138" indent="0" defTabSz="914400">
              <a:lnSpc>
                <a:spcPct val="90000"/>
              </a:lnSpc>
              <a:spcBef>
                <a:spcPts val="500"/>
              </a:spcBef>
              <a:buFontTx/>
              <a:buNone/>
              <a:tabLst/>
              <a:defRPr>
                <a:solidFill>
                  <a:schemeClr val="accent3"/>
                </a:solidFill>
              </a:defRP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a:latin typeface="+mj-lt"/>
              </a:rPr>
              <a:t>Our Appian Offerings</a:t>
            </a:r>
          </a:p>
        </p:txBody>
      </p:sp>
      <p:sp>
        <p:nvSpPr>
          <p:cNvPr id="15" name="Freeform: Shape 1787">
            <a:extLst>
              <a:ext uri="{FF2B5EF4-FFF2-40B4-BE49-F238E27FC236}">
                <a16:creationId xmlns:a16="http://schemas.microsoft.com/office/drawing/2014/main" id="{3EC169F3-E886-5156-89D5-A7CE8C3D921C}"/>
              </a:ext>
            </a:extLst>
          </p:cNvPr>
          <p:cNvSpPr/>
          <p:nvPr/>
        </p:nvSpPr>
        <p:spPr>
          <a:xfrm>
            <a:off x="3698034" y="3483910"/>
            <a:ext cx="167030" cy="137046"/>
          </a:xfrm>
          <a:custGeom>
            <a:avLst/>
            <a:gdLst>
              <a:gd name="connsiteX0" fmla="*/ 206450 w 206450"/>
              <a:gd name="connsiteY0" fmla="*/ 0 h 153997"/>
              <a:gd name="connsiteX1" fmla="*/ 201743 w 206450"/>
              <a:gd name="connsiteY1" fmla="*/ 153997 h 153997"/>
              <a:gd name="connsiteX2" fmla="*/ 0 w 206450"/>
              <a:gd name="connsiteY2" fmla="*/ 673 h 153997"/>
              <a:gd name="connsiteX3" fmla="*/ 206450 w 206450"/>
              <a:gd name="connsiteY3" fmla="*/ 0 h 153997"/>
            </a:gdLst>
            <a:ahLst/>
            <a:cxnLst>
              <a:cxn ang="0">
                <a:pos x="connsiteX0" y="connsiteY0"/>
              </a:cxn>
              <a:cxn ang="0">
                <a:pos x="connsiteX1" y="connsiteY1"/>
              </a:cxn>
              <a:cxn ang="0">
                <a:pos x="connsiteX2" y="connsiteY2"/>
              </a:cxn>
              <a:cxn ang="0">
                <a:pos x="connsiteX3" y="connsiteY3"/>
              </a:cxn>
            </a:cxnLst>
            <a:rect l="l" t="t" r="r" b="b"/>
            <a:pathLst>
              <a:path w="206450" h="153997">
                <a:moveTo>
                  <a:pt x="206450" y="0"/>
                </a:moveTo>
                <a:cubicBezTo>
                  <a:pt x="201070" y="51108"/>
                  <a:pt x="209813" y="102889"/>
                  <a:pt x="201743" y="153997"/>
                </a:cubicBezTo>
                <a:cubicBezTo>
                  <a:pt x="134495" y="102889"/>
                  <a:pt x="67248" y="51781"/>
                  <a:pt x="0" y="673"/>
                </a:cubicBezTo>
                <a:cubicBezTo>
                  <a:pt x="69265" y="0"/>
                  <a:pt x="137858" y="0"/>
                  <a:pt x="206450" y="0"/>
                </a:cubicBezTo>
                <a:close/>
              </a:path>
            </a:pathLst>
          </a:custGeom>
          <a:solidFill>
            <a:schemeClr val="tx1">
              <a:lumMod val="50000"/>
              <a:lumOff val="50000"/>
            </a:schemeClr>
          </a:solidFill>
          <a:ln w="6725" cap="flat">
            <a:noFill/>
            <a:prstDash val="solid"/>
            <a:miter/>
          </a:ln>
        </p:spPr>
        <p:txBody>
          <a:bodyPr rtlCol="0" anchor="ctr"/>
          <a:lstStyle/>
          <a:p>
            <a:endParaRPr lang="en-US">
              <a:solidFill>
                <a:schemeClr val="tx2">
                  <a:lumMod val="65000"/>
                  <a:lumOff val="35000"/>
                </a:schemeClr>
              </a:solidFill>
            </a:endParaRPr>
          </a:p>
        </p:txBody>
      </p:sp>
      <p:sp>
        <p:nvSpPr>
          <p:cNvPr id="16" name="Freeform: Shape 1788">
            <a:extLst>
              <a:ext uri="{FF2B5EF4-FFF2-40B4-BE49-F238E27FC236}">
                <a16:creationId xmlns:a16="http://schemas.microsoft.com/office/drawing/2014/main" id="{4D1CB1DE-52F6-3506-32DD-19A954E4B2AE}"/>
              </a:ext>
            </a:extLst>
          </p:cNvPr>
          <p:cNvSpPr/>
          <p:nvPr/>
        </p:nvSpPr>
        <p:spPr>
          <a:xfrm>
            <a:off x="5608437" y="3483910"/>
            <a:ext cx="163765" cy="136446"/>
          </a:xfrm>
          <a:custGeom>
            <a:avLst/>
            <a:gdLst>
              <a:gd name="connsiteX0" fmla="*/ 1345 w 202415"/>
              <a:gd name="connsiteY0" fmla="*/ 153325 h 153324"/>
              <a:gd name="connsiteX1" fmla="*/ 0 w 202415"/>
              <a:gd name="connsiteY1" fmla="*/ 0 h 153324"/>
              <a:gd name="connsiteX2" fmla="*/ 202415 w 202415"/>
              <a:gd name="connsiteY2" fmla="*/ 0 h 153324"/>
              <a:gd name="connsiteX3" fmla="*/ 1345 w 202415"/>
              <a:gd name="connsiteY3" fmla="*/ 153325 h 153324"/>
            </a:gdLst>
            <a:ahLst/>
            <a:cxnLst>
              <a:cxn ang="0">
                <a:pos x="connsiteX0" y="connsiteY0"/>
              </a:cxn>
              <a:cxn ang="0">
                <a:pos x="connsiteX1" y="connsiteY1"/>
              </a:cxn>
              <a:cxn ang="0">
                <a:pos x="connsiteX2" y="connsiteY2"/>
              </a:cxn>
              <a:cxn ang="0">
                <a:pos x="connsiteX3" y="connsiteY3"/>
              </a:cxn>
            </a:cxnLst>
            <a:rect l="l" t="t" r="r" b="b"/>
            <a:pathLst>
              <a:path w="202415" h="153324">
                <a:moveTo>
                  <a:pt x="1345" y="153325"/>
                </a:moveTo>
                <a:cubicBezTo>
                  <a:pt x="672" y="102216"/>
                  <a:pt x="0" y="51108"/>
                  <a:pt x="0" y="0"/>
                </a:cubicBezTo>
                <a:cubicBezTo>
                  <a:pt x="67248" y="0"/>
                  <a:pt x="135168" y="0"/>
                  <a:pt x="202415" y="0"/>
                </a:cubicBezTo>
                <a:cubicBezTo>
                  <a:pt x="138530" y="55143"/>
                  <a:pt x="68592" y="102889"/>
                  <a:pt x="1345" y="153325"/>
                </a:cubicBezTo>
                <a:close/>
              </a:path>
            </a:pathLst>
          </a:custGeom>
          <a:solidFill>
            <a:schemeClr val="tx1">
              <a:lumMod val="50000"/>
              <a:lumOff val="50000"/>
            </a:schemeClr>
          </a:solidFill>
          <a:ln w="6725" cap="flat">
            <a:noFill/>
            <a:prstDash val="solid"/>
            <a:miter/>
          </a:ln>
        </p:spPr>
        <p:txBody>
          <a:bodyPr rtlCol="0" anchor="ctr"/>
          <a:lstStyle/>
          <a:p>
            <a:endParaRPr lang="en-US">
              <a:solidFill>
                <a:schemeClr val="tx2">
                  <a:lumMod val="65000"/>
                  <a:lumOff val="35000"/>
                </a:schemeClr>
              </a:solidFill>
            </a:endParaRPr>
          </a:p>
        </p:txBody>
      </p:sp>
      <p:sp>
        <p:nvSpPr>
          <p:cNvPr id="20" name="Freeform: Shape 1792">
            <a:extLst>
              <a:ext uri="{FF2B5EF4-FFF2-40B4-BE49-F238E27FC236}">
                <a16:creationId xmlns:a16="http://schemas.microsoft.com/office/drawing/2014/main" id="{7C7D9FCC-B74B-6173-80BE-10B34A135201}"/>
              </a:ext>
            </a:extLst>
          </p:cNvPr>
          <p:cNvSpPr/>
          <p:nvPr/>
        </p:nvSpPr>
        <p:spPr>
          <a:xfrm>
            <a:off x="6406363" y="3483910"/>
            <a:ext cx="167030" cy="137046"/>
          </a:xfrm>
          <a:custGeom>
            <a:avLst/>
            <a:gdLst>
              <a:gd name="connsiteX0" fmla="*/ 206450 w 206450"/>
              <a:gd name="connsiteY0" fmla="*/ 0 h 153997"/>
              <a:gd name="connsiteX1" fmla="*/ 201743 w 206450"/>
              <a:gd name="connsiteY1" fmla="*/ 153997 h 153997"/>
              <a:gd name="connsiteX2" fmla="*/ 0 w 206450"/>
              <a:gd name="connsiteY2" fmla="*/ 673 h 153997"/>
              <a:gd name="connsiteX3" fmla="*/ 206450 w 206450"/>
              <a:gd name="connsiteY3" fmla="*/ 0 h 153997"/>
            </a:gdLst>
            <a:ahLst/>
            <a:cxnLst>
              <a:cxn ang="0">
                <a:pos x="connsiteX0" y="connsiteY0"/>
              </a:cxn>
              <a:cxn ang="0">
                <a:pos x="connsiteX1" y="connsiteY1"/>
              </a:cxn>
              <a:cxn ang="0">
                <a:pos x="connsiteX2" y="connsiteY2"/>
              </a:cxn>
              <a:cxn ang="0">
                <a:pos x="connsiteX3" y="connsiteY3"/>
              </a:cxn>
            </a:cxnLst>
            <a:rect l="l" t="t" r="r" b="b"/>
            <a:pathLst>
              <a:path w="206450" h="153997">
                <a:moveTo>
                  <a:pt x="206450" y="0"/>
                </a:moveTo>
                <a:cubicBezTo>
                  <a:pt x="201070" y="51108"/>
                  <a:pt x="209813" y="102889"/>
                  <a:pt x="201743" y="153997"/>
                </a:cubicBezTo>
                <a:cubicBezTo>
                  <a:pt x="134495" y="102889"/>
                  <a:pt x="67248" y="51781"/>
                  <a:pt x="0" y="673"/>
                </a:cubicBezTo>
                <a:cubicBezTo>
                  <a:pt x="69265" y="0"/>
                  <a:pt x="137858" y="0"/>
                  <a:pt x="206450" y="0"/>
                </a:cubicBezTo>
                <a:close/>
              </a:path>
            </a:pathLst>
          </a:custGeom>
          <a:solidFill>
            <a:schemeClr val="tx1">
              <a:lumMod val="50000"/>
              <a:lumOff val="50000"/>
            </a:schemeClr>
          </a:solidFill>
          <a:ln w="6725" cap="flat">
            <a:noFill/>
            <a:prstDash val="solid"/>
            <a:miter/>
          </a:ln>
        </p:spPr>
        <p:txBody>
          <a:bodyPr rtlCol="0" anchor="ctr"/>
          <a:lstStyle/>
          <a:p>
            <a:endParaRPr lang="en-US">
              <a:solidFill>
                <a:schemeClr val="tx2">
                  <a:lumMod val="65000"/>
                  <a:lumOff val="35000"/>
                </a:schemeClr>
              </a:solidFill>
            </a:endParaRPr>
          </a:p>
        </p:txBody>
      </p:sp>
      <p:sp>
        <p:nvSpPr>
          <p:cNvPr id="21" name="Freeform: Shape 1793">
            <a:extLst>
              <a:ext uri="{FF2B5EF4-FFF2-40B4-BE49-F238E27FC236}">
                <a16:creationId xmlns:a16="http://schemas.microsoft.com/office/drawing/2014/main" id="{3E8EAA54-ACE9-D7B2-CAA2-3F4B3FCFDAE1}"/>
              </a:ext>
            </a:extLst>
          </p:cNvPr>
          <p:cNvSpPr/>
          <p:nvPr/>
        </p:nvSpPr>
        <p:spPr>
          <a:xfrm>
            <a:off x="8316766" y="3483910"/>
            <a:ext cx="163765" cy="136446"/>
          </a:xfrm>
          <a:custGeom>
            <a:avLst/>
            <a:gdLst>
              <a:gd name="connsiteX0" fmla="*/ 1345 w 202415"/>
              <a:gd name="connsiteY0" fmla="*/ 153325 h 153324"/>
              <a:gd name="connsiteX1" fmla="*/ 0 w 202415"/>
              <a:gd name="connsiteY1" fmla="*/ 0 h 153324"/>
              <a:gd name="connsiteX2" fmla="*/ 202415 w 202415"/>
              <a:gd name="connsiteY2" fmla="*/ 0 h 153324"/>
              <a:gd name="connsiteX3" fmla="*/ 1345 w 202415"/>
              <a:gd name="connsiteY3" fmla="*/ 153325 h 153324"/>
            </a:gdLst>
            <a:ahLst/>
            <a:cxnLst>
              <a:cxn ang="0">
                <a:pos x="connsiteX0" y="connsiteY0"/>
              </a:cxn>
              <a:cxn ang="0">
                <a:pos x="connsiteX1" y="connsiteY1"/>
              </a:cxn>
              <a:cxn ang="0">
                <a:pos x="connsiteX2" y="connsiteY2"/>
              </a:cxn>
              <a:cxn ang="0">
                <a:pos x="connsiteX3" y="connsiteY3"/>
              </a:cxn>
            </a:cxnLst>
            <a:rect l="l" t="t" r="r" b="b"/>
            <a:pathLst>
              <a:path w="202415" h="153324">
                <a:moveTo>
                  <a:pt x="1345" y="153325"/>
                </a:moveTo>
                <a:cubicBezTo>
                  <a:pt x="672" y="102216"/>
                  <a:pt x="0" y="51108"/>
                  <a:pt x="0" y="0"/>
                </a:cubicBezTo>
                <a:cubicBezTo>
                  <a:pt x="67248" y="0"/>
                  <a:pt x="135168" y="0"/>
                  <a:pt x="202415" y="0"/>
                </a:cubicBezTo>
                <a:cubicBezTo>
                  <a:pt x="138530" y="55143"/>
                  <a:pt x="68592" y="102889"/>
                  <a:pt x="1345" y="153325"/>
                </a:cubicBezTo>
                <a:close/>
              </a:path>
            </a:pathLst>
          </a:custGeom>
          <a:solidFill>
            <a:schemeClr val="tx1">
              <a:lumMod val="50000"/>
              <a:lumOff val="50000"/>
            </a:schemeClr>
          </a:solidFill>
          <a:ln w="6725" cap="flat">
            <a:noFill/>
            <a:prstDash val="solid"/>
            <a:miter/>
          </a:ln>
        </p:spPr>
        <p:txBody>
          <a:bodyPr rtlCol="0" anchor="ctr"/>
          <a:lstStyle/>
          <a:p>
            <a:endParaRPr lang="en-US">
              <a:solidFill>
                <a:schemeClr val="tx2">
                  <a:lumMod val="65000"/>
                  <a:lumOff val="35000"/>
                </a:schemeClr>
              </a:solidFill>
            </a:endParaRPr>
          </a:p>
        </p:txBody>
      </p:sp>
      <p:sp>
        <p:nvSpPr>
          <p:cNvPr id="25" name="Freeform: Shape 1797">
            <a:extLst>
              <a:ext uri="{FF2B5EF4-FFF2-40B4-BE49-F238E27FC236}">
                <a16:creationId xmlns:a16="http://schemas.microsoft.com/office/drawing/2014/main" id="{7ACE31D0-ADA7-662F-4DAF-1AA5C7B2F9A1}"/>
              </a:ext>
            </a:extLst>
          </p:cNvPr>
          <p:cNvSpPr/>
          <p:nvPr/>
        </p:nvSpPr>
        <p:spPr>
          <a:xfrm>
            <a:off x="9114693" y="3483910"/>
            <a:ext cx="167030" cy="137046"/>
          </a:xfrm>
          <a:custGeom>
            <a:avLst/>
            <a:gdLst>
              <a:gd name="connsiteX0" fmla="*/ 206450 w 206450"/>
              <a:gd name="connsiteY0" fmla="*/ 0 h 153997"/>
              <a:gd name="connsiteX1" fmla="*/ 201743 w 206450"/>
              <a:gd name="connsiteY1" fmla="*/ 153997 h 153997"/>
              <a:gd name="connsiteX2" fmla="*/ 0 w 206450"/>
              <a:gd name="connsiteY2" fmla="*/ 673 h 153997"/>
              <a:gd name="connsiteX3" fmla="*/ 206450 w 206450"/>
              <a:gd name="connsiteY3" fmla="*/ 0 h 153997"/>
            </a:gdLst>
            <a:ahLst/>
            <a:cxnLst>
              <a:cxn ang="0">
                <a:pos x="connsiteX0" y="connsiteY0"/>
              </a:cxn>
              <a:cxn ang="0">
                <a:pos x="connsiteX1" y="connsiteY1"/>
              </a:cxn>
              <a:cxn ang="0">
                <a:pos x="connsiteX2" y="connsiteY2"/>
              </a:cxn>
              <a:cxn ang="0">
                <a:pos x="connsiteX3" y="connsiteY3"/>
              </a:cxn>
            </a:cxnLst>
            <a:rect l="l" t="t" r="r" b="b"/>
            <a:pathLst>
              <a:path w="206450" h="153997">
                <a:moveTo>
                  <a:pt x="206450" y="0"/>
                </a:moveTo>
                <a:cubicBezTo>
                  <a:pt x="201070" y="51108"/>
                  <a:pt x="209813" y="102889"/>
                  <a:pt x="201743" y="153997"/>
                </a:cubicBezTo>
                <a:cubicBezTo>
                  <a:pt x="134495" y="102889"/>
                  <a:pt x="67248" y="51781"/>
                  <a:pt x="0" y="673"/>
                </a:cubicBezTo>
                <a:cubicBezTo>
                  <a:pt x="69265" y="0"/>
                  <a:pt x="137858" y="0"/>
                  <a:pt x="206450" y="0"/>
                </a:cubicBezTo>
                <a:close/>
              </a:path>
            </a:pathLst>
          </a:custGeom>
          <a:solidFill>
            <a:schemeClr val="tx1">
              <a:lumMod val="50000"/>
              <a:lumOff val="50000"/>
            </a:schemeClr>
          </a:solidFill>
          <a:ln w="6725" cap="flat">
            <a:noFill/>
            <a:prstDash val="solid"/>
            <a:miter/>
          </a:ln>
        </p:spPr>
        <p:txBody>
          <a:bodyPr rtlCol="0" anchor="ctr"/>
          <a:lstStyle/>
          <a:p>
            <a:endParaRPr lang="en-US">
              <a:solidFill>
                <a:schemeClr val="tx2">
                  <a:lumMod val="65000"/>
                  <a:lumOff val="35000"/>
                </a:schemeClr>
              </a:solidFill>
            </a:endParaRPr>
          </a:p>
        </p:txBody>
      </p:sp>
      <p:sp>
        <p:nvSpPr>
          <p:cNvPr id="26" name="Freeform: Shape 1798">
            <a:extLst>
              <a:ext uri="{FF2B5EF4-FFF2-40B4-BE49-F238E27FC236}">
                <a16:creationId xmlns:a16="http://schemas.microsoft.com/office/drawing/2014/main" id="{9DF8EFC5-2F58-1CB3-F6F7-A2FD5F206EF5}"/>
              </a:ext>
            </a:extLst>
          </p:cNvPr>
          <p:cNvSpPr/>
          <p:nvPr/>
        </p:nvSpPr>
        <p:spPr>
          <a:xfrm>
            <a:off x="11025096" y="3483910"/>
            <a:ext cx="163765" cy="136446"/>
          </a:xfrm>
          <a:custGeom>
            <a:avLst/>
            <a:gdLst>
              <a:gd name="connsiteX0" fmla="*/ 1345 w 202415"/>
              <a:gd name="connsiteY0" fmla="*/ 153325 h 153324"/>
              <a:gd name="connsiteX1" fmla="*/ 0 w 202415"/>
              <a:gd name="connsiteY1" fmla="*/ 0 h 153324"/>
              <a:gd name="connsiteX2" fmla="*/ 202415 w 202415"/>
              <a:gd name="connsiteY2" fmla="*/ 0 h 153324"/>
              <a:gd name="connsiteX3" fmla="*/ 1345 w 202415"/>
              <a:gd name="connsiteY3" fmla="*/ 153325 h 153324"/>
            </a:gdLst>
            <a:ahLst/>
            <a:cxnLst>
              <a:cxn ang="0">
                <a:pos x="connsiteX0" y="connsiteY0"/>
              </a:cxn>
              <a:cxn ang="0">
                <a:pos x="connsiteX1" y="connsiteY1"/>
              </a:cxn>
              <a:cxn ang="0">
                <a:pos x="connsiteX2" y="connsiteY2"/>
              </a:cxn>
              <a:cxn ang="0">
                <a:pos x="connsiteX3" y="connsiteY3"/>
              </a:cxn>
            </a:cxnLst>
            <a:rect l="l" t="t" r="r" b="b"/>
            <a:pathLst>
              <a:path w="202415" h="153324">
                <a:moveTo>
                  <a:pt x="1345" y="153325"/>
                </a:moveTo>
                <a:cubicBezTo>
                  <a:pt x="672" y="102216"/>
                  <a:pt x="0" y="51108"/>
                  <a:pt x="0" y="0"/>
                </a:cubicBezTo>
                <a:cubicBezTo>
                  <a:pt x="67248" y="0"/>
                  <a:pt x="135168" y="0"/>
                  <a:pt x="202415" y="0"/>
                </a:cubicBezTo>
                <a:cubicBezTo>
                  <a:pt x="138530" y="55143"/>
                  <a:pt x="68592" y="102889"/>
                  <a:pt x="1345" y="153325"/>
                </a:cubicBezTo>
                <a:close/>
              </a:path>
            </a:pathLst>
          </a:custGeom>
          <a:solidFill>
            <a:schemeClr val="tx1">
              <a:lumMod val="50000"/>
              <a:lumOff val="50000"/>
            </a:schemeClr>
          </a:solidFill>
          <a:ln w="6725" cap="flat">
            <a:noFill/>
            <a:prstDash val="solid"/>
            <a:miter/>
          </a:ln>
        </p:spPr>
        <p:txBody>
          <a:bodyPr rtlCol="0" anchor="ctr"/>
          <a:lstStyle/>
          <a:p>
            <a:endParaRPr lang="en-US">
              <a:solidFill>
                <a:schemeClr val="tx2">
                  <a:lumMod val="65000"/>
                  <a:lumOff val="35000"/>
                </a:schemeClr>
              </a:solidFill>
            </a:endParaRPr>
          </a:p>
        </p:txBody>
      </p:sp>
      <p:sp>
        <p:nvSpPr>
          <p:cNvPr id="10" name="Freeform: Shape 1782">
            <a:extLst>
              <a:ext uri="{FF2B5EF4-FFF2-40B4-BE49-F238E27FC236}">
                <a16:creationId xmlns:a16="http://schemas.microsoft.com/office/drawing/2014/main" id="{E26C0ECF-08DD-ACAB-58A0-D77907FF0507}"/>
              </a:ext>
            </a:extLst>
          </p:cNvPr>
          <p:cNvSpPr/>
          <p:nvPr/>
        </p:nvSpPr>
        <p:spPr>
          <a:xfrm>
            <a:off x="993104" y="3483909"/>
            <a:ext cx="167030" cy="137046"/>
          </a:xfrm>
          <a:custGeom>
            <a:avLst/>
            <a:gdLst>
              <a:gd name="connsiteX0" fmla="*/ 206450 w 206450"/>
              <a:gd name="connsiteY0" fmla="*/ 0 h 153997"/>
              <a:gd name="connsiteX1" fmla="*/ 201743 w 206450"/>
              <a:gd name="connsiteY1" fmla="*/ 153997 h 153997"/>
              <a:gd name="connsiteX2" fmla="*/ 0 w 206450"/>
              <a:gd name="connsiteY2" fmla="*/ 673 h 153997"/>
              <a:gd name="connsiteX3" fmla="*/ 206450 w 206450"/>
              <a:gd name="connsiteY3" fmla="*/ 0 h 153997"/>
            </a:gdLst>
            <a:ahLst/>
            <a:cxnLst>
              <a:cxn ang="0">
                <a:pos x="connsiteX0" y="connsiteY0"/>
              </a:cxn>
              <a:cxn ang="0">
                <a:pos x="connsiteX1" y="connsiteY1"/>
              </a:cxn>
              <a:cxn ang="0">
                <a:pos x="connsiteX2" y="connsiteY2"/>
              </a:cxn>
              <a:cxn ang="0">
                <a:pos x="connsiteX3" y="connsiteY3"/>
              </a:cxn>
            </a:cxnLst>
            <a:rect l="l" t="t" r="r" b="b"/>
            <a:pathLst>
              <a:path w="206450" h="153997">
                <a:moveTo>
                  <a:pt x="206450" y="0"/>
                </a:moveTo>
                <a:cubicBezTo>
                  <a:pt x="201070" y="51108"/>
                  <a:pt x="209813" y="102889"/>
                  <a:pt x="201743" y="153997"/>
                </a:cubicBezTo>
                <a:cubicBezTo>
                  <a:pt x="134495" y="102889"/>
                  <a:pt x="67248" y="51781"/>
                  <a:pt x="0" y="673"/>
                </a:cubicBezTo>
                <a:cubicBezTo>
                  <a:pt x="69265" y="0"/>
                  <a:pt x="137858" y="0"/>
                  <a:pt x="206450" y="0"/>
                </a:cubicBezTo>
                <a:close/>
              </a:path>
            </a:pathLst>
          </a:custGeom>
          <a:solidFill>
            <a:schemeClr val="tx1">
              <a:lumMod val="50000"/>
              <a:lumOff val="50000"/>
            </a:schemeClr>
          </a:solidFill>
          <a:ln w="6725" cap="flat">
            <a:noFill/>
            <a:prstDash val="solid"/>
            <a:miter/>
          </a:ln>
        </p:spPr>
        <p:txBody>
          <a:bodyPr rtlCol="0" anchor="ctr"/>
          <a:lstStyle/>
          <a:p>
            <a:endParaRPr lang="en-US">
              <a:solidFill>
                <a:schemeClr val="tx2">
                  <a:lumMod val="65000"/>
                  <a:lumOff val="35000"/>
                </a:schemeClr>
              </a:solidFill>
            </a:endParaRPr>
          </a:p>
        </p:txBody>
      </p:sp>
      <p:sp>
        <p:nvSpPr>
          <p:cNvPr id="11" name="Freeform: Shape 1783">
            <a:extLst>
              <a:ext uri="{FF2B5EF4-FFF2-40B4-BE49-F238E27FC236}">
                <a16:creationId xmlns:a16="http://schemas.microsoft.com/office/drawing/2014/main" id="{08B75939-9723-335C-D560-B649CE7FC2A6}"/>
              </a:ext>
            </a:extLst>
          </p:cNvPr>
          <p:cNvSpPr/>
          <p:nvPr/>
        </p:nvSpPr>
        <p:spPr>
          <a:xfrm>
            <a:off x="2903507" y="3483909"/>
            <a:ext cx="163765" cy="136446"/>
          </a:xfrm>
          <a:custGeom>
            <a:avLst/>
            <a:gdLst>
              <a:gd name="connsiteX0" fmla="*/ 1345 w 202415"/>
              <a:gd name="connsiteY0" fmla="*/ 153325 h 153324"/>
              <a:gd name="connsiteX1" fmla="*/ 0 w 202415"/>
              <a:gd name="connsiteY1" fmla="*/ 0 h 153324"/>
              <a:gd name="connsiteX2" fmla="*/ 202415 w 202415"/>
              <a:gd name="connsiteY2" fmla="*/ 0 h 153324"/>
              <a:gd name="connsiteX3" fmla="*/ 1345 w 202415"/>
              <a:gd name="connsiteY3" fmla="*/ 153325 h 153324"/>
            </a:gdLst>
            <a:ahLst/>
            <a:cxnLst>
              <a:cxn ang="0">
                <a:pos x="connsiteX0" y="connsiteY0"/>
              </a:cxn>
              <a:cxn ang="0">
                <a:pos x="connsiteX1" y="connsiteY1"/>
              </a:cxn>
              <a:cxn ang="0">
                <a:pos x="connsiteX2" y="connsiteY2"/>
              </a:cxn>
              <a:cxn ang="0">
                <a:pos x="connsiteX3" y="connsiteY3"/>
              </a:cxn>
            </a:cxnLst>
            <a:rect l="l" t="t" r="r" b="b"/>
            <a:pathLst>
              <a:path w="202415" h="153324">
                <a:moveTo>
                  <a:pt x="1345" y="153325"/>
                </a:moveTo>
                <a:cubicBezTo>
                  <a:pt x="672" y="102216"/>
                  <a:pt x="0" y="51108"/>
                  <a:pt x="0" y="0"/>
                </a:cubicBezTo>
                <a:cubicBezTo>
                  <a:pt x="67248" y="0"/>
                  <a:pt x="135168" y="0"/>
                  <a:pt x="202415" y="0"/>
                </a:cubicBezTo>
                <a:cubicBezTo>
                  <a:pt x="138530" y="55143"/>
                  <a:pt x="68592" y="102889"/>
                  <a:pt x="1345" y="153325"/>
                </a:cubicBezTo>
                <a:close/>
              </a:path>
            </a:pathLst>
          </a:custGeom>
          <a:solidFill>
            <a:schemeClr val="accent2"/>
          </a:solidFill>
          <a:ln w="6725" cap="flat">
            <a:noFill/>
            <a:prstDash val="solid"/>
            <a:miter/>
          </a:ln>
        </p:spPr>
        <p:txBody>
          <a:bodyPr rtlCol="0" anchor="ctr"/>
          <a:lstStyle/>
          <a:p>
            <a:endParaRPr lang="en-US">
              <a:solidFill>
                <a:schemeClr val="tx2">
                  <a:lumMod val="65000"/>
                  <a:lumOff val="35000"/>
                </a:schemeClr>
              </a:solidFill>
            </a:endParaRPr>
          </a:p>
        </p:txBody>
      </p:sp>
      <p:sp>
        <p:nvSpPr>
          <p:cNvPr id="8" name="Arrow: Pentagon 1780">
            <a:extLst>
              <a:ext uri="{FF2B5EF4-FFF2-40B4-BE49-F238E27FC236}">
                <a16:creationId xmlns:a16="http://schemas.microsoft.com/office/drawing/2014/main" id="{EB7820A1-835C-446D-F687-AB490378BE39}"/>
              </a:ext>
            </a:extLst>
          </p:cNvPr>
          <p:cNvSpPr/>
          <p:nvPr/>
        </p:nvSpPr>
        <p:spPr>
          <a:xfrm rot="5400000">
            <a:off x="-48397" y="2679276"/>
            <a:ext cx="4160131" cy="1756361"/>
          </a:xfrm>
          <a:prstGeom prst="homePlate">
            <a:avLst>
              <a:gd name="adj" fmla="val 3948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65000"/>
                  <a:lumOff val="35000"/>
                </a:schemeClr>
              </a:solidFill>
            </a:endParaRPr>
          </a:p>
        </p:txBody>
      </p:sp>
      <p:sp>
        <p:nvSpPr>
          <p:cNvPr id="9" name="Freeform: Shape 1781">
            <a:extLst>
              <a:ext uri="{FF2B5EF4-FFF2-40B4-BE49-F238E27FC236}">
                <a16:creationId xmlns:a16="http://schemas.microsoft.com/office/drawing/2014/main" id="{A40F8660-AC08-5012-2583-416DDE5CAA4F}"/>
              </a:ext>
            </a:extLst>
          </p:cNvPr>
          <p:cNvSpPr/>
          <p:nvPr/>
        </p:nvSpPr>
        <p:spPr>
          <a:xfrm>
            <a:off x="989705" y="1635232"/>
            <a:ext cx="2091001" cy="1858043"/>
          </a:xfrm>
          <a:custGeom>
            <a:avLst/>
            <a:gdLst>
              <a:gd name="connsiteX0" fmla="*/ 2376700 w 2584495"/>
              <a:gd name="connsiteY0" fmla="*/ 10147 h 2087865"/>
              <a:gd name="connsiteX1" fmla="*/ 2550872 w 2584495"/>
              <a:gd name="connsiteY1" fmla="*/ 10819 h 2087865"/>
              <a:gd name="connsiteX2" fmla="*/ 2583823 w 2584495"/>
              <a:gd name="connsiteY2" fmla="*/ 44443 h 2087865"/>
              <a:gd name="connsiteX3" fmla="*/ 2583151 w 2584495"/>
              <a:gd name="connsiteY3" fmla="*/ 1498337 h 2087865"/>
              <a:gd name="connsiteX4" fmla="*/ 2583151 w 2584495"/>
              <a:gd name="connsiteY4" fmla="*/ 2042371 h 2087865"/>
              <a:gd name="connsiteX5" fmla="*/ 2577771 w 2584495"/>
              <a:gd name="connsiteY5" fmla="*/ 2077340 h 2087865"/>
              <a:gd name="connsiteX6" fmla="*/ 2499091 w 2584495"/>
              <a:gd name="connsiteY6" fmla="*/ 2087427 h 2087865"/>
              <a:gd name="connsiteX7" fmla="*/ 2375356 w 2584495"/>
              <a:gd name="connsiteY7" fmla="*/ 2086754 h 2087865"/>
              <a:gd name="connsiteX8" fmla="*/ 2314833 w 2584495"/>
              <a:gd name="connsiteY8" fmla="*/ 2087427 h 2087865"/>
              <a:gd name="connsiteX9" fmla="*/ 256382 w 2584495"/>
              <a:gd name="connsiteY9" fmla="*/ 2087427 h 2087865"/>
              <a:gd name="connsiteX10" fmla="*/ 212671 w 2584495"/>
              <a:gd name="connsiteY10" fmla="*/ 2086754 h 2087865"/>
              <a:gd name="connsiteX11" fmla="*/ 52621 w 2584495"/>
              <a:gd name="connsiteY11" fmla="*/ 2087427 h 2087865"/>
              <a:gd name="connsiteX12" fmla="*/ 4203 w 2584495"/>
              <a:gd name="connsiteY12" fmla="*/ 2076667 h 2087865"/>
              <a:gd name="connsiteX13" fmla="*/ 841 w 2584495"/>
              <a:gd name="connsiteY13" fmla="*/ 2040353 h 2087865"/>
              <a:gd name="connsiteX14" fmla="*/ 168 w 2584495"/>
              <a:gd name="connsiteY14" fmla="*/ 47805 h 2087865"/>
              <a:gd name="connsiteX15" fmla="*/ 38499 w 2584495"/>
              <a:gd name="connsiteY15" fmla="*/ 9474 h 2087865"/>
              <a:gd name="connsiteX16" fmla="*/ 206618 w 2584495"/>
              <a:gd name="connsiteY16" fmla="*/ 8802 h 2087865"/>
              <a:gd name="connsiteX17" fmla="*/ 251674 w 2584495"/>
              <a:gd name="connsiteY17" fmla="*/ 60 h 2087865"/>
              <a:gd name="connsiteX18" fmla="*/ 2330972 w 2584495"/>
              <a:gd name="connsiteY18" fmla="*/ 60 h 2087865"/>
              <a:gd name="connsiteX19" fmla="*/ 2376700 w 2584495"/>
              <a:gd name="connsiteY19" fmla="*/ 10147 h 208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84495" h="2087865">
                <a:moveTo>
                  <a:pt x="2376700" y="10147"/>
                </a:moveTo>
                <a:cubicBezTo>
                  <a:pt x="2435206" y="10819"/>
                  <a:pt x="2493039" y="12837"/>
                  <a:pt x="2550872" y="10819"/>
                </a:cubicBezTo>
                <a:cubicBezTo>
                  <a:pt x="2577771" y="10147"/>
                  <a:pt x="2583823" y="18889"/>
                  <a:pt x="2583823" y="44443"/>
                </a:cubicBezTo>
                <a:cubicBezTo>
                  <a:pt x="2583151" y="529299"/>
                  <a:pt x="2583151" y="1014154"/>
                  <a:pt x="2583151" y="1498337"/>
                </a:cubicBezTo>
                <a:cubicBezTo>
                  <a:pt x="2583151" y="1679906"/>
                  <a:pt x="2583151" y="1860802"/>
                  <a:pt x="2583151" y="2042371"/>
                </a:cubicBezTo>
                <a:cubicBezTo>
                  <a:pt x="2583151" y="2053803"/>
                  <a:pt x="2588530" y="2067253"/>
                  <a:pt x="2577771" y="2077340"/>
                </a:cubicBezTo>
                <a:cubicBezTo>
                  <a:pt x="2552889" y="2090117"/>
                  <a:pt x="2525318" y="2087427"/>
                  <a:pt x="2499091" y="2087427"/>
                </a:cubicBezTo>
                <a:cubicBezTo>
                  <a:pt x="2458070" y="2087427"/>
                  <a:pt x="2416376" y="2088772"/>
                  <a:pt x="2375356" y="2086754"/>
                </a:cubicBezTo>
                <a:cubicBezTo>
                  <a:pt x="2355181" y="2088772"/>
                  <a:pt x="2335007" y="2087427"/>
                  <a:pt x="2314833" y="2087427"/>
                </a:cubicBezTo>
                <a:cubicBezTo>
                  <a:pt x="1628906" y="2087427"/>
                  <a:pt x="942308" y="2087427"/>
                  <a:pt x="256382" y="2087427"/>
                </a:cubicBezTo>
                <a:cubicBezTo>
                  <a:pt x="241587" y="2087427"/>
                  <a:pt x="227465" y="2088099"/>
                  <a:pt x="212671" y="2086754"/>
                </a:cubicBezTo>
                <a:cubicBezTo>
                  <a:pt x="159545" y="2088099"/>
                  <a:pt x="106419" y="2086754"/>
                  <a:pt x="52621" y="2087427"/>
                </a:cubicBezTo>
                <a:cubicBezTo>
                  <a:pt x="35809" y="2087427"/>
                  <a:pt x="19670" y="2084064"/>
                  <a:pt x="4203" y="2076667"/>
                </a:cubicBezTo>
                <a:cubicBezTo>
                  <a:pt x="-2522" y="2065235"/>
                  <a:pt x="841" y="2052458"/>
                  <a:pt x="841" y="2040353"/>
                </a:cubicBezTo>
                <a:cubicBezTo>
                  <a:pt x="841" y="1375947"/>
                  <a:pt x="841" y="712212"/>
                  <a:pt x="168" y="47805"/>
                </a:cubicBezTo>
                <a:cubicBezTo>
                  <a:pt x="168" y="16872"/>
                  <a:pt x="8238" y="8802"/>
                  <a:pt x="38499" y="9474"/>
                </a:cubicBezTo>
                <a:cubicBezTo>
                  <a:pt x="94315" y="11492"/>
                  <a:pt x="150130" y="9474"/>
                  <a:pt x="206618" y="8802"/>
                </a:cubicBezTo>
                <a:cubicBezTo>
                  <a:pt x="220068" y="-1285"/>
                  <a:pt x="236207" y="60"/>
                  <a:pt x="251674" y="60"/>
                </a:cubicBezTo>
                <a:cubicBezTo>
                  <a:pt x="944998" y="60"/>
                  <a:pt x="1637649" y="60"/>
                  <a:pt x="2330972" y="60"/>
                </a:cubicBezTo>
                <a:cubicBezTo>
                  <a:pt x="2346439" y="1405"/>
                  <a:pt x="2362578" y="732"/>
                  <a:pt x="2376700" y="10147"/>
                </a:cubicBezTo>
                <a:close/>
              </a:path>
            </a:pathLst>
          </a:custGeom>
          <a:solidFill>
            <a:schemeClr val="bg1">
              <a:lumMod val="85000"/>
            </a:schemeClr>
          </a:solidFill>
          <a:ln w="6725" cap="flat">
            <a:noFill/>
            <a:prstDash val="solid"/>
            <a:miter/>
          </a:ln>
        </p:spPr>
        <p:txBody>
          <a:bodyPr rtlCol="0" anchor="ctr"/>
          <a:lstStyle/>
          <a:p>
            <a:endParaRPr lang="en-US">
              <a:solidFill>
                <a:schemeClr val="tx2">
                  <a:lumMod val="65000"/>
                  <a:lumOff val="35000"/>
                </a:schemeClr>
              </a:solidFill>
            </a:endParaRPr>
          </a:p>
        </p:txBody>
      </p:sp>
      <p:sp>
        <p:nvSpPr>
          <p:cNvPr id="13" name="Arrow: Pentagon 1785">
            <a:extLst>
              <a:ext uri="{FF2B5EF4-FFF2-40B4-BE49-F238E27FC236}">
                <a16:creationId xmlns:a16="http://schemas.microsoft.com/office/drawing/2014/main" id="{9A101646-AC34-D8F9-F3AB-5C912ED610AE}"/>
              </a:ext>
            </a:extLst>
          </p:cNvPr>
          <p:cNvSpPr/>
          <p:nvPr/>
        </p:nvSpPr>
        <p:spPr>
          <a:xfrm rot="5400000">
            <a:off x="2656533" y="2679277"/>
            <a:ext cx="4160131" cy="1756361"/>
          </a:xfrm>
          <a:prstGeom prst="homePlate">
            <a:avLst>
              <a:gd name="adj" fmla="val 3948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65000"/>
                  <a:lumOff val="35000"/>
                </a:schemeClr>
              </a:solidFill>
            </a:endParaRPr>
          </a:p>
        </p:txBody>
      </p:sp>
      <p:sp>
        <p:nvSpPr>
          <p:cNvPr id="14" name="Freeform: Shape 1786">
            <a:extLst>
              <a:ext uri="{FF2B5EF4-FFF2-40B4-BE49-F238E27FC236}">
                <a16:creationId xmlns:a16="http://schemas.microsoft.com/office/drawing/2014/main" id="{97CF5448-452C-DB8A-12BD-E27A00D7273D}"/>
              </a:ext>
            </a:extLst>
          </p:cNvPr>
          <p:cNvSpPr/>
          <p:nvPr/>
        </p:nvSpPr>
        <p:spPr>
          <a:xfrm>
            <a:off x="3694635" y="1635233"/>
            <a:ext cx="2091001" cy="1858043"/>
          </a:xfrm>
          <a:custGeom>
            <a:avLst/>
            <a:gdLst>
              <a:gd name="connsiteX0" fmla="*/ 2376700 w 2584495"/>
              <a:gd name="connsiteY0" fmla="*/ 10147 h 2087865"/>
              <a:gd name="connsiteX1" fmla="*/ 2550872 w 2584495"/>
              <a:gd name="connsiteY1" fmla="*/ 10819 h 2087865"/>
              <a:gd name="connsiteX2" fmla="*/ 2583823 w 2584495"/>
              <a:gd name="connsiteY2" fmla="*/ 44443 h 2087865"/>
              <a:gd name="connsiteX3" fmla="*/ 2583151 w 2584495"/>
              <a:gd name="connsiteY3" fmla="*/ 1498337 h 2087865"/>
              <a:gd name="connsiteX4" fmla="*/ 2583151 w 2584495"/>
              <a:gd name="connsiteY4" fmla="*/ 2042371 h 2087865"/>
              <a:gd name="connsiteX5" fmla="*/ 2577771 w 2584495"/>
              <a:gd name="connsiteY5" fmla="*/ 2077340 h 2087865"/>
              <a:gd name="connsiteX6" fmla="*/ 2499091 w 2584495"/>
              <a:gd name="connsiteY6" fmla="*/ 2087427 h 2087865"/>
              <a:gd name="connsiteX7" fmla="*/ 2375356 w 2584495"/>
              <a:gd name="connsiteY7" fmla="*/ 2086754 h 2087865"/>
              <a:gd name="connsiteX8" fmla="*/ 2314833 w 2584495"/>
              <a:gd name="connsiteY8" fmla="*/ 2087427 h 2087865"/>
              <a:gd name="connsiteX9" fmla="*/ 256382 w 2584495"/>
              <a:gd name="connsiteY9" fmla="*/ 2087427 h 2087865"/>
              <a:gd name="connsiteX10" fmla="*/ 212671 w 2584495"/>
              <a:gd name="connsiteY10" fmla="*/ 2086754 h 2087865"/>
              <a:gd name="connsiteX11" fmla="*/ 52621 w 2584495"/>
              <a:gd name="connsiteY11" fmla="*/ 2087427 h 2087865"/>
              <a:gd name="connsiteX12" fmla="*/ 4203 w 2584495"/>
              <a:gd name="connsiteY12" fmla="*/ 2076667 h 2087865"/>
              <a:gd name="connsiteX13" fmla="*/ 841 w 2584495"/>
              <a:gd name="connsiteY13" fmla="*/ 2040353 h 2087865"/>
              <a:gd name="connsiteX14" fmla="*/ 168 w 2584495"/>
              <a:gd name="connsiteY14" fmla="*/ 47805 h 2087865"/>
              <a:gd name="connsiteX15" fmla="*/ 38499 w 2584495"/>
              <a:gd name="connsiteY15" fmla="*/ 9474 h 2087865"/>
              <a:gd name="connsiteX16" fmla="*/ 206618 w 2584495"/>
              <a:gd name="connsiteY16" fmla="*/ 8802 h 2087865"/>
              <a:gd name="connsiteX17" fmla="*/ 251674 w 2584495"/>
              <a:gd name="connsiteY17" fmla="*/ 60 h 2087865"/>
              <a:gd name="connsiteX18" fmla="*/ 2330972 w 2584495"/>
              <a:gd name="connsiteY18" fmla="*/ 60 h 2087865"/>
              <a:gd name="connsiteX19" fmla="*/ 2376700 w 2584495"/>
              <a:gd name="connsiteY19" fmla="*/ 10147 h 208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84495" h="2087865">
                <a:moveTo>
                  <a:pt x="2376700" y="10147"/>
                </a:moveTo>
                <a:cubicBezTo>
                  <a:pt x="2435206" y="10819"/>
                  <a:pt x="2493039" y="12837"/>
                  <a:pt x="2550872" y="10819"/>
                </a:cubicBezTo>
                <a:cubicBezTo>
                  <a:pt x="2577771" y="10147"/>
                  <a:pt x="2583823" y="18889"/>
                  <a:pt x="2583823" y="44443"/>
                </a:cubicBezTo>
                <a:cubicBezTo>
                  <a:pt x="2583151" y="529299"/>
                  <a:pt x="2583151" y="1014154"/>
                  <a:pt x="2583151" y="1498337"/>
                </a:cubicBezTo>
                <a:cubicBezTo>
                  <a:pt x="2583151" y="1679906"/>
                  <a:pt x="2583151" y="1860802"/>
                  <a:pt x="2583151" y="2042371"/>
                </a:cubicBezTo>
                <a:cubicBezTo>
                  <a:pt x="2583151" y="2053803"/>
                  <a:pt x="2588530" y="2067253"/>
                  <a:pt x="2577771" y="2077340"/>
                </a:cubicBezTo>
                <a:cubicBezTo>
                  <a:pt x="2552889" y="2090117"/>
                  <a:pt x="2525318" y="2087427"/>
                  <a:pt x="2499091" y="2087427"/>
                </a:cubicBezTo>
                <a:cubicBezTo>
                  <a:pt x="2458070" y="2087427"/>
                  <a:pt x="2416376" y="2088772"/>
                  <a:pt x="2375356" y="2086754"/>
                </a:cubicBezTo>
                <a:cubicBezTo>
                  <a:pt x="2355181" y="2088772"/>
                  <a:pt x="2335007" y="2087427"/>
                  <a:pt x="2314833" y="2087427"/>
                </a:cubicBezTo>
                <a:cubicBezTo>
                  <a:pt x="1628906" y="2087427"/>
                  <a:pt x="942308" y="2087427"/>
                  <a:pt x="256382" y="2087427"/>
                </a:cubicBezTo>
                <a:cubicBezTo>
                  <a:pt x="241587" y="2087427"/>
                  <a:pt x="227465" y="2088099"/>
                  <a:pt x="212671" y="2086754"/>
                </a:cubicBezTo>
                <a:cubicBezTo>
                  <a:pt x="159545" y="2088099"/>
                  <a:pt x="106419" y="2086754"/>
                  <a:pt x="52621" y="2087427"/>
                </a:cubicBezTo>
                <a:cubicBezTo>
                  <a:pt x="35809" y="2087427"/>
                  <a:pt x="19670" y="2084064"/>
                  <a:pt x="4203" y="2076667"/>
                </a:cubicBezTo>
                <a:cubicBezTo>
                  <a:pt x="-2522" y="2065235"/>
                  <a:pt x="841" y="2052458"/>
                  <a:pt x="841" y="2040353"/>
                </a:cubicBezTo>
                <a:cubicBezTo>
                  <a:pt x="841" y="1375947"/>
                  <a:pt x="841" y="712212"/>
                  <a:pt x="168" y="47805"/>
                </a:cubicBezTo>
                <a:cubicBezTo>
                  <a:pt x="168" y="16872"/>
                  <a:pt x="8238" y="8802"/>
                  <a:pt x="38499" y="9474"/>
                </a:cubicBezTo>
                <a:cubicBezTo>
                  <a:pt x="94315" y="11492"/>
                  <a:pt x="150130" y="9474"/>
                  <a:pt x="206618" y="8802"/>
                </a:cubicBezTo>
                <a:cubicBezTo>
                  <a:pt x="220068" y="-1285"/>
                  <a:pt x="236207" y="60"/>
                  <a:pt x="251674" y="60"/>
                </a:cubicBezTo>
                <a:cubicBezTo>
                  <a:pt x="944998" y="60"/>
                  <a:pt x="1637649" y="60"/>
                  <a:pt x="2330972" y="60"/>
                </a:cubicBezTo>
                <a:cubicBezTo>
                  <a:pt x="2346439" y="1405"/>
                  <a:pt x="2362578" y="732"/>
                  <a:pt x="2376700" y="10147"/>
                </a:cubicBezTo>
                <a:close/>
              </a:path>
            </a:pathLst>
          </a:custGeom>
          <a:solidFill>
            <a:schemeClr val="bg1">
              <a:lumMod val="85000"/>
            </a:schemeClr>
          </a:solidFill>
          <a:ln w="6725" cap="flat">
            <a:noFill/>
            <a:prstDash val="solid"/>
            <a:miter/>
          </a:ln>
        </p:spPr>
        <p:txBody>
          <a:bodyPr rtlCol="0" anchor="ctr"/>
          <a:lstStyle/>
          <a:p>
            <a:endParaRPr lang="en-US">
              <a:solidFill>
                <a:schemeClr val="tx2">
                  <a:lumMod val="65000"/>
                  <a:lumOff val="35000"/>
                </a:schemeClr>
              </a:solidFill>
            </a:endParaRPr>
          </a:p>
        </p:txBody>
      </p:sp>
      <p:sp>
        <p:nvSpPr>
          <p:cNvPr id="18" name="Arrow: Pentagon 1790">
            <a:extLst>
              <a:ext uri="{FF2B5EF4-FFF2-40B4-BE49-F238E27FC236}">
                <a16:creationId xmlns:a16="http://schemas.microsoft.com/office/drawing/2014/main" id="{C2EEDC71-C97A-A487-8207-732A216CB9A6}"/>
              </a:ext>
            </a:extLst>
          </p:cNvPr>
          <p:cNvSpPr/>
          <p:nvPr/>
        </p:nvSpPr>
        <p:spPr>
          <a:xfrm rot="5400000">
            <a:off x="5364862" y="2679277"/>
            <a:ext cx="4160131" cy="1756361"/>
          </a:xfrm>
          <a:prstGeom prst="homePlate">
            <a:avLst>
              <a:gd name="adj" fmla="val 3948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65000"/>
                  <a:lumOff val="35000"/>
                </a:schemeClr>
              </a:solidFill>
            </a:endParaRPr>
          </a:p>
        </p:txBody>
      </p:sp>
      <p:sp>
        <p:nvSpPr>
          <p:cNvPr id="19" name="Freeform: Shape 1791">
            <a:extLst>
              <a:ext uri="{FF2B5EF4-FFF2-40B4-BE49-F238E27FC236}">
                <a16:creationId xmlns:a16="http://schemas.microsoft.com/office/drawing/2014/main" id="{C17A116A-158E-1C7F-6A99-15DDA404EF37}"/>
              </a:ext>
            </a:extLst>
          </p:cNvPr>
          <p:cNvSpPr/>
          <p:nvPr/>
        </p:nvSpPr>
        <p:spPr>
          <a:xfrm>
            <a:off x="6402964" y="1635233"/>
            <a:ext cx="2091001" cy="1858043"/>
          </a:xfrm>
          <a:custGeom>
            <a:avLst/>
            <a:gdLst>
              <a:gd name="connsiteX0" fmla="*/ 2376700 w 2584495"/>
              <a:gd name="connsiteY0" fmla="*/ 10147 h 2087865"/>
              <a:gd name="connsiteX1" fmla="*/ 2550872 w 2584495"/>
              <a:gd name="connsiteY1" fmla="*/ 10819 h 2087865"/>
              <a:gd name="connsiteX2" fmla="*/ 2583823 w 2584495"/>
              <a:gd name="connsiteY2" fmla="*/ 44443 h 2087865"/>
              <a:gd name="connsiteX3" fmla="*/ 2583151 w 2584495"/>
              <a:gd name="connsiteY3" fmla="*/ 1498337 h 2087865"/>
              <a:gd name="connsiteX4" fmla="*/ 2583151 w 2584495"/>
              <a:gd name="connsiteY4" fmla="*/ 2042371 h 2087865"/>
              <a:gd name="connsiteX5" fmla="*/ 2577771 w 2584495"/>
              <a:gd name="connsiteY5" fmla="*/ 2077340 h 2087865"/>
              <a:gd name="connsiteX6" fmla="*/ 2499091 w 2584495"/>
              <a:gd name="connsiteY6" fmla="*/ 2087427 h 2087865"/>
              <a:gd name="connsiteX7" fmla="*/ 2375356 w 2584495"/>
              <a:gd name="connsiteY7" fmla="*/ 2086754 h 2087865"/>
              <a:gd name="connsiteX8" fmla="*/ 2314833 w 2584495"/>
              <a:gd name="connsiteY8" fmla="*/ 2087427 h 2087865"/>
              <a:gd name="connsiteX9" fmla="*/ 256382 w 2584495"/>
              <a:gd name="connsiteY9" fmla="*/ 2087427 h 2087865"/>
              <a:gd name="connsiteX10" fmla="*/ 212671 w 2584495"/>
              <a:gd name="connsiteY10" fmla="*/ 2086754 h 2087865"/>
              <a:gd name="connsiteX11" fmla="*/ 52621 w 2584495"/>
              <a:gd name="connsiteY11" fmla="*/ 2087427 h 2087865"/>
              <a:gd name="connsiteX12" fmla="*/ 4203 w 2584495"/>
              <a:gd name="connsiteY12" fmla="*/ 2076667 h 2087865"/>
              <a:gd name="connsiteX13" fmla="*/ 841 w 2584495"/>
              <a:gd name="connsiteY13" fmla="*/ 2040353 h 2087865"/>
              <a:gd name="connsiteX14" fmla="*/ 168 w 2584495"/>
              <a:gd name="connsiteY14" fmla="*/ 47805 h 2087865"/>
              <a:gd name="connsiteX15" fmla="*/ 38499 w 2584495"/>
              <a:gd name="connsiteY15" fmla="*/ 9474 h 2087865"/>
              <a:gd name="connsiteX16" fmla="*/ 206618 w 2584495"/>
              <a:gd name="connsiteY16" fmla="*/ 8802 h 2087865"/>
              <a:gd name="connsiteX17" fmla="*/ 251674 w 2584495"/>
              <a:gd name="connsiteY17" fmla="*/ 60 h 2087865"/>
              <a:gd name="connsiteX18" fmla="*/ 2330972 w 2584495"/>
              <a:gd name="connsiteY18" fmla="*/ 60 h 2087865"/>
              <a:gd name="connsiteX19" fmla="*/ 2376700 w 2584495"/>
              <a:gd name="connsiteY19" fmla="*/ 10147 h 208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84495" h="2087865">
                <a:moveTo>
                  <a:pt x="2376700" y="10147"/>
                </a:moveTo>
                <a:cubicBezTo>
                  <a:pt x="2435206" y="10819"/>
                  <a:pt x="2493039" y="12837"/>
                  <a:pt x="2550872" y="10819"/>
                </a:cubicBezTo>
                <a:cubicBezTo>
                  <a:pt x="2577771" y="10147"/>
                  <a:pt x="2583823" y="18889"/>
                  <a:pt x="2583823" y="44443"/>
                </a:cubicBezTo>
                <a:cubicBezTo>
                  <a:pt x="2583151" y="529299"/>
                  <a:pt x="2583151" y="1014154"/>
                  <a:pt x="2583151" y="1498337"/>
                </a:cubicBezTo>
                <a:cubicBezTo>
                  <a:pt x="2583151" y="1679906"/>
                  <a:pt x="2583151" y="1860802"/>
                  <a:pt x="2583151" y="2042371"/>
                </a:cubicBezTo>
                <a:cubicBezTo>
                  <a:pt x="2583151" y="2053803"/>
                  <a:pt x="2588530" y="2067253"/>
                  <a:pt x="2577771" y="2077340"/>
                </a:cubicBezTo>
                <a:cubicBezTo>
                  <a:pt x="2552889" y="2090117"/>
                  <a:pt x="2525318" y="2087427"/>
                  <a:pt x="2499091" y="2087427"/>
                </a:cubicBezTo>
                <a:cubicBezTo>
                  <a:pt x="2458070" y="2087427"/>
                  <a:pt x="2416376" y="2088772"/>
                  <a:pt x="2375356" y="2086754"/>
                </a:cubicBezTo>
                <a:cubicBezTo>
                  <a:pt x="2355181" y="2088772"/>
                  <a:pt x="2335007" y="2087427"/>
                  <a:pt x="2314833" y="2087427"/>
                </a:cubicBezTo>
                <a:cubicBezTo>
                  <a:pt x="1628906" y="2087427"/>
                  <a:pt x="942308" y="2087427"/>
                  <a:pt x="256382" y="2087427"/>
                </a:cubicBezTo>
                <a:cubicBezTo>
                  <a:pt x="241587" y="2087427"/>
                  <a:pt x="227465" y="2088099"/>
                  <a:pt x="212671" y="2086754"/>
                </a:cubicBezTo>
                <a:cubicBezTo>
                  <a:pt x="159545" y="2088099"/>
                  <a:pt x="106419" y="2086754"/>
                  <a:pt x="52621" y="2087427"/>
                </a:cubicBezTo>
                <a:cubicBezTo>
                  <a:pt x="35809" y="2087427"/>
                  <a:pt x="19670" y="2084064"/>
                  <a:pt x="4203" y="2076667"/>
                </a:cubicBezTo>
                <a:cubicBezTo>
                  <a:pt x="-2522" y="2065235"/>
                  <a:pt x="841" y="2052458"/>
                  <a:pt x="841" y="2040353"/>
                </a:cubicBezTo>
                <a:cubicBezTo>
                  <a:pt x="841" y="1375947"/>
                  <a:pt x="841" y="712212"/>
                  <a:pt x="168" y="47805"/>
                </a:cubicBezTo>
                <a:cubicBezTo>
                  <a:pt x="168" y="16872"/>
                  <a:pt x="8238" y="8802"/>
                  <a:pt x="38499" y="9474"/>
                </a:cubicBezTo>
                <a:cubicBezTo>
                  <a:pt x="94315" y="11492"/>
                  <a:pt x="150130" y="9474"/>
                  <a:pt x="206618" y="8802"/>
                </a:cubicBezTo>
                <a:cubicBezTo>
                  <a:pt x="220068" y="-1285"/>
                  <a:pt x="236207" y="60"/>
                  <a:pt x="251674" y="60"/>
                </a:cubicBezTo>
                <a:cubicBezTo>
                  <a:pt x="944998" y="60"/>
                  <a:pt x="1637649" y="60"/>
                  <a:pt x="2330972" y="60"/>
                </a:cubicBezTo>
                <a:cubicBezTo>
                  <a:pt x="2346439" y="1405"/>
                  <a:pt x="2362578" y="732"/>
                  <a:pt x="2376700" y="10147"/>
                </a:cubicBezTo>
                <a:close/>
              </a:path>
            </a:pathLst>
          </a:custGeom>
          <a:solidFill>
            <a:schemeClr val="bg1">
              <a:lumMod val="85000"/>
            </a:schemeClr>
          </a:solidFill>
          <a:ln w="6725" cap="flat">
            <a:noFill/>
            <a:prstDash val="solid"/>
            <a:miter/>
          </a:ln>
        </p:spPr>
        <p:txBody>
          <a:bodyPr rtlCol="0" anchor="ctr"/>
          <a:lstStyle/>
          <a:p>
            <a:endParaRPr lang="en-US">
              <a:solidFill>
                <a:schemeClr val="tx2">
                  <a:lumMod val="65000"/>
                  <a:lumOff val="35000"/>
                </a:schemeClr>
              </a:solidFill>
            </a:endParaRPr>
          </a:p>
        </p:txBody>
      </p:sp>
      <p:sp>
        <p:nvSpPr>
          <p:cNvPr id="23" name="Arrow: Pentagon 1795">
            <a:extLst>
              <a:ext uri="{FF2B5EF4-FFF2-40B4-BE49-F238E27FC236}">
                <a16:creationId xmlns:a16="http://schemas.microsoft.com/office/drawing/2014/main" id="{C8F61A09-9018-0658-6F4E-8B2DF8DBA8D2}"/>
              </a:ext>
            </a:extLst>
          </p:cNvPr>
          <p:cNvSpPr/>
          <p:nvPr/>
        </p:nvSpPr>
        <p:spPr>
          <a:xfrm rot="5400000">
            <a:off x="8073192" y="2679277"/>
            <a:ext cx="4160131" cy="1756361"/>
          </a:xfrm>
          <a:prstGeom prst="homePlate">
            <a:avLst>
              <a:gd name="adj" fmla="val 3948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65000"/>
                  <a:lumOff val="35000"/>
                </a:schemeClr>
              </a:solidFill>
            </a:endParaRPr>
          </a:p>
        </p:txBody>
      </p:sp>
      <p:sp>
        <p:nvSpPr>
          <p:cNvPr id="24" name="Freeform: Shape 1796">
            <a:extLst>
              <a:ext uri="{FF2B5EF4-FFF2-40B4-BE49-F238E27FC236}">
                <a16:creationId xmlns:a16="http://schemas.microsoft.com/office/drawing/2014/main" id="{EF478248-D1DF-075D-884C-F496EA88124F}"/>
              </a:ext>
            </a:extLst>
          </p:cNvPr>
          <p:cNvSpPr/>
          <p:nvPr/>
        </p:nvSpPr>
        <p:spPr>
          <a:xfrm>
            <a:off x="9111294" y="1635233"/>
            <a:ext cx="2091001" cy="1858043"/>
          </a:xfrm>
          <a:custGeom>
            <a:avLst/>
            <a:gdLst>
              <a:gd name="connsiteX0" fmla="*/ 2376700 w 2584495"/>
              <a:gd name="connsiteY0" fmla="*/ 10147 h 2087865"/>
              <a:gd name="connsiteX1" fmla="*/ 2550872 w 2584495"/>
              <a:gd name="connsiteY1" fmla="*/ 10819 h 2087865"/>
              <a:gd name="connsiteX2" fmla="*/ 2583823 w 2584495"/>
              <a:gd name="connsiteY2" fmla="*/ 44443 h 2087865"/>
              <a:gd name="connsiteX3" fmla="*/ 2583151 w 2584495"/>
              <a:gd name="connsiteY3" fmla="*/ 1498337 h 2087865"/>
              <a:gd name="connsiteX4" fmla="*/ 2583151 w 2584495"/>
              <a:gd name="connsiteY4" fmla="*/ 2042371 h 2087865"/>
              <a:gd name="connsiteX5" fmla="*/ 2577771 w 2584495"/>
              <a:gd name="connsiteY5" fmla="*/ 2077340 h 2087865"/>
              <a:gd name="connsiteX6" fmla="*/ 2499091 w 2584495"/>
              <a:gd name="connsiteY6" fmla="*/ 2087427 h 2087865"/>
              <a:gd name="connsiteX7" fmla="*/ 2375356 w 2584495"/>
              <a:gd name="connsiteY7" fmla="*/ 2086754 h 2087865"/>
              <a:gd name="connsiteX8" fmla="*/ 2314833 w 2584495"/>
              <a:gd name="connsiteY8" fmla="*/ 2087427 h 2087865"/>
              <a:gd name="connsiteX9" fmla="*/ 256382 w 2584495"/>
              <a:gd name="connsiteY9" fmla="*/ 2087427 h 2087865"/>
              <a:gd name="connsiteX10" fmla="*/ 212671 w 2584495"/>
              <a:gd name="connsiteY10" fmla="*/ 2086754 h 2087865"/>
              <a:gd name="connsiteX11" fmla="*/ 52621 w 2584495"/>
              <a:gd name="connsiteY11" fmla="*/ 2087427 h 2087865"/>
              <a:gd name="connsiteX12" fmla="*/ 4203 w 2584495"/>
              <a:gd name="connsiteY12" fmla="*/ 2076667 h 2087865"/>
              <a:gd name="connsiteX13" fmla="*/ 841 w 2584495"/>
              <a:gd name="connsiteY13" fmla="*/ 2040353 h 2087865"/>
              <a:gd name="connsiteX14" fmla="*/ 168 w 2584495"/>
              <a:gd name="connsiteY14" fmla="*/ 47805 h 2087865"/>
              <a:gd name="connsiteX15" fmla="*/ 38499 w 2584495"/>
              <a:gd name="connsiteY15" fmla="*/ 9474 h 2087865"/>
              <a:gd name="connsiteX16" fmla="*/ 206618 w 2584495"/>
              <a:gd name="connsiteY16" fmla="*/ 8802 h 2087865"/>
              <a:gd name="connsiteX17" fmla="*/ 251674 w 2584495"/>
              <a:gd name="connsiteY17" fmla="*/ 60 h 2087865"/>
              <a:gd name="connsiteX18" fmla="*/ 2330972 w 2584495"/>
              <a:gd name="connsiteY18" fmla="*/ 60 h 2087865"/>
              <a:gd name="connsiteX19" fmla="*/ 2376700 w 2584495"/>
              <a:gd name="connsiteY19" fmla="*/ 10147 h 208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84495" h="2087865">
                <a:moveTo>
                  <a:pt x="2376700" y="10147"/>
                </a:moveTo>
                <a:cubicBezTo>
                  <a:pt x="2435206" y="10819"/>
                  <a:pt x="2493039" y="12837"/>
                  <a:pt x="2550872" y="10819"/>
                </a:cubicBezTo>
                <a:cubicBezTo>
                  <a:pt x="2577771" y="10147"/>
                  <a:pt x="2583823" y="18889"/>
                  <a:pt x="2583823" y="44443"/>
                </a:cubicBezTo>
                <a:cubicBezTo>
                  <a:pt x="2583151" y="529299"/>
                  <a:pt x="2583151" y="1014154"/>
                  <a:pt x="2583151" y="1498337"/>
                </a:cubicBezTo>
                <a:cubicBezTo>
                  <a:pt x="2583151" y="1679906"/>
                  <a:pt x="2583151" y="1860802"/>
                  <a:pt x="2583151" y="2042371"/>
                </a:cubicBezTo>
                <a:cubicBezTo>
                  <a:pt x="2583151" y="2053803"/>
                  <a:pt x="2588530" y="2067253"/>
                  <a:pt x="2577771" y="2077340"/>
                </a:cubicBezTo>
                <a:cubicBezTo>
                  <a:pt x="2552889" y="2090117"/>
                  <a:pt x="2525318" y="2087427"/>
                  <a:pt x="2499091" y="2087427"/>
                </a:cubicBezTo>
                <a:cubicBezTo>
                  <a:pt x="2458070" y="2087427"/>
                  <a:pt x="2416376" y="2088772"/>
                  <a:pt x="2375356" y="2086754"/>
                </a:cubicBezTo>
                <a:cubicBezTo>
                  <a:pt x="2355181" y="2088772"/>
                  <a:pt x="2335007" y="2087427"/>
                  <a:pt x="2314833" y="2087427"/>
                </a:cubicBezTo>
                <a:cubicBezTo>
                  <a:pt x="1628906" y="2087427"/>
                  <a:pt x="942308" y="2087427"/>
                  <a:pt x="256382" y="2087427"/>
                </a:cubicBezTo>
                <a:cubicBezTo>
                  <a:pt x="241587" y="2087427"/>
                  <a:pt x="227465" y="2088099"/>
                  <a:pt x="212671" y="2086754"/>
                </a:cubicBezTo>
                <a:cubicBezTo>
                  <a:pt x="159545" y="2088099"/>
                  <a:pt x="106419" y="2086754"/>
                  <a:pt x="52621" y="2087427"/>
                </a:cubicBezTo>
                <a:cubicBezTo>
                  <a:pt x="35809" y="2087427"/>
                  <a:pt x="19670" y="2084064"/>
                  <a:pt x="4203" y="2076667"/>
                </a:cubicBezTo>
                <a:cubicBezTo>
                  <a:pt x="-2522" y="2065235"/>
                  <a:pt x="841" y="2052458"/>
                  <a:pt x="841" y="2040353"/>
                </a:cubicBezTo>
                <a:cubicBezTo>
                  <a:pt x="841" y="1375947"/>
                  <a:pt x="841" y="712212"/>
                  <a:pt x="168" y="47805"/>
                </a:cubicBezTo>
                <a:cubicBezTo>
                  <a:pt x="168" y="16872"/>
                  <a:pt x="8238" y="8802"/>
                  <a:pt x="38499" y="9474"/>
                </a:cubicBezTo>
                <a:cubicBezTo>
                  <a:pt x="94315" y="11492"/>
                  <a:pt x="150130" y="9474"/>
                  <a:pt x="206618" y="8802"/>
                </a:cubicBezTo>
                <a:cubicBezTo>
                  <a:pt x="220068" y="-1285"/>
                  <a:pt x="236207" y="60"/>
                  <a:pt x="251674" y="60"/>
                </a:cubicBezTo>
                <a:cubicBezTo>
                  <a:pt x="944998" y="60"/>
                  <a:pt x="1637649" y="60"/>
                  <a:pt x="2330972" y="60"/>
                </a:cubicBezTo>
                <a:cubicBezTo>
                  <a:pt x="2346439" y="1405"/>
                  <a:pt x="2362578" y="732"/>
                  <a:pt x="2376700" y="10147"/>
                </a:cubicBezTo>
                <a:close/>
              </a:path>
            </a:pathLst>
          </a:custGeom>
          <a:solidFill>
            <a:schemeClr val="bg1">
              <a:lumMod val="85000"/>
            </a:schemeClr>
          </a:solidFill>
          <a:ln w="6725" cap="flat">
            <a:noFill/>
            <a:prstDash val="solid"/>
            <a:miter/>
          </a:ln>
        </p:spPr>
        <p:txBody>
          <a:bodyPr rtlCol="0" anchor="ctr"/>
          <a:lstStyle/>
          <a:p>
            <a:endParaRPr lang="en-US">
              <a:solidFill>
                <a:schemeClr val="tx2">
                  <a:lumMod val="65000"/>
                  <a:lumOff val="35000"/>
                </a:schemeClr>
              </a:solidFill>
            </a:endParaRPr>
          </a:p>
        </p:txBody>
      </p:sp>
      <p:sp>
        <p:nvSpPr>
          <p:cNvPr id="31" name="TextBox 30">
            <a:extLst>
              <a:ext uri="{FF2B5EF4-FFF2-40B4-BE49-F238E27FC236}">
                <a16:creationId xmlns:a16="http://schemas.microsoft.com/office/drawing/2014/main" id="{048A051F-81B4-1A9E-C0D2-B202E6E8BCF5}"/>
              </a:ext>
            </a:extLst>
          </p:cNvPr>
          <p:cNvSpPr txBox="1"/>
          <p:nvPr/>
        </p:nvSpPr>
        <p:spPr>
          <a:xfrm>
            <a:off x="1174106" y="2724935"/>
            <a:ext cx="1715401" cy="523220"/>
          </a:xfrm>
          <a:prstGeom prst="rect">
            <a:avLst/>
          </a:prstGeom>
          <a:noFill/>
        </p:spPr>
        <p:txBody>
          <a:bodyPr wrap="square" rtlCol="0">
            <a:spAutoFit/>
          </a:bodyPr>
          <a:lstStyle/>
          <a:p>
            <a:pPr algn="ctr"/>
            <a:r>
              <a:rPr lang="en-US" sz="1400">
                <a:cs typeface="Arial" pitchFamily="34" charset="0"/>
              </a:rPr>
              <a:t>Process Discovery &amp; Transformation</a:t>
            </a:r>
            <a:endParaRPr lang="ko-KR" altLang="en-US" sz="1400">
              <a:cs typeface="Arial" pitchFamily="34" charset="0"/>
            </a:endParaRPr>
          </a:p>
        </p:txBody>
      </p:sp>
      <p:sp>
        <p:nvSpPr>
          <p:cNvPr id="32" name="TextBox 31">
            <a:extLst>
              <a:ext uri="{FF2B5EF4-FFF2-40B4-BE49-F238E27FC236}">
                <a16:creationId xmlns:a16="http://schemas.microsoft.com/office/drawing/2014/main" id="{5C38E694-C8D6-E556-664A-8A508F4B2A98}"/>
              </a:ext>
            </a:extLst>
          </p:cNvPr>
          <p:cNvSpPr txBox="1"/>
          <p:nvPr/>
        </p:nvSpPr>
        <p:spPr>
          <a:xfrm>
            <a:off x="3882435" y="2724935"/>
            <a:ext cx="1715401" cy="523220"/>
          </a:xfrm>
          <a:prstGeom prst="rect">
            <a:avLst/>
          </a:prstGeom>
          <a:noFill/>
        </p:spPr>
        <p:txBody>
          <a:bodyPr wrap="square" rtlCol="0">
            <a:spAutoFit/>
          </a:bodyPr>
          <a:lstStyle/>
          <a:p>
            <a:pPr algn="ctr"/>
            <a:r>
              <a:rPr lang="en-US" altLang="ko-KR" sz="1400">
                <a:cs typeface="Arial" pitchFamily="34" charset="0"/>
              </a:rPr>
              <a:t>Consulting &amp; Implementation</a:t>
            </a:r>
            <a:endParaRPr lang="ko-KR" altLang="en-US" sz="1400">
              <a:cs typeface="Arial" pitchFamily="34" charset="0"/>
            </a:endParaRPr>
          </a:p>
        </p:txBody>
      </p:sp>
      <p:sp>
        <p:nvSpPr>
          <p:cNvPr id="33" name="TextBox 32">
            <a:extLst>
              <a:ext uri="{FF2B5EF4-FFF2-40B4-BE49-F238E27FC236}">
                <a16:creationId xmlns:a16="http://schemas.microsoft.com/office/drawing/2014/main" id="{40E53469-0994-0734-E4B5-AA1D4C8CCC90}"/>
              </a:ext>
            </a:extLst>
          </p:cNvPr>
          <p:cNvSpPr txBox="1"/>
          <p:nvPr/>
        </p:nvSpPr>
        <p:spPr>
          <a:xfrm>
            <a:off x="6590764" y="2724935"/>
            <a:ext cx="1715401" cy="523220"/>
          </a:xfrm>
          <a:prstGeom prst="rect">
            <a:avLst/>
          </a:prstGeom>
          <a:noFill/>
        </p:spPr>
        <p:txBody>
          <a:bodyPr wrap="square" rtlCol="0">
            <a:spAutoFit/>
          </a:bodyPr>
          <a:lstStyle/>
          <a:p>
            <a:pPr algn="ctr"/>
            <a:r>
              <a:rPr lang="en-US" altLang="ko-KR" sz="1400">
                <a:cs typeface="Arial" pitchFamily="34" charset="0"/>
              </a:rPr>
              <a:t>Industry Solutions &amp; Accelerators</a:t>
            </a:r>
            <a:endParaRPr lang="ko-KR" altLang="en-US" sz="1400">
              <a:cs typeface="Arial" pitchFamily="34" charset="0"/>
            </a:endParaRPr>
          </a:p>
        </p:txBody>
      </p:sp>
      <p:sp>
        <p:nvSpPr>
          <p:cNvPr id="34" name="TextBox 33">
            <a:extLst>
              <a:ext uri="{FF2B5EF4-FFF2-40B4-BE49-F238E27FC236}">
                <a16:creationId xmlns:a16="http://schemas.microsoft.com/office/drawing/2014/main" id="{36980310-E80A-7017-34EB-A5CA7C304C9D}"/>
              </a:ext>
            </a:extLst>
          </p:cNvPr>
          <p:cNvSpPr txBox="1"/>
          <p:nvPr/>
        </p:nvSpPr>
        <p:spPr>
          <a:xfrm>
            <a:off x="9278614" y="2724935"/>
            <a:ext cx="1756361" cy="523220"/>
          </a:xfrm>
          <a:prstGeom prst="rect">
            <a:avLst/>
          </a:prstGeom>
          <a:noFill/>
        </p:spPr>
        <p:txBody>
          <a:bodyPr wrap="square" rtlCol="0">
            <a:spAutoFit/>
          </a:bodyPr>
          <a:lstStyle/>
          <a:p>
            <a:pPr algn="ctr"/>
            <a:r>
              <a:rPr lang="en-US" altLang="ko-KR" sz="1400">
                <a:cs typeface="Arial" pitchFamily="34" charset="0"/>
              </a:rPr>
              <a:t>Managed Services &amp; Change Management</a:t>
            </a:r>
            <a:endParaRPr lang="ko-KR" altLang="en-US" sz="1400">
              <a:cs typeface="Arial" pitchFamily="34" charset="0"/>
            </a:endParaRPr>
          </a:p>
        </p:txBody>
      </p:sp>
      <p:sp>
        <p:nvSpPr>
          <p:cNvPr id="35" name="TextBox 34">
            <a:extLst>
              <a:ext uri="{FF2B5EF4-FFF2-40B4-BE49-F238E27FC236}">
                <a16:creationId xmlns:a16="http://schemas.microsoft.com/office/drawing/2014/main" id="{E995934A-2F7D-B48B-ED74-8C667D1C250F}"/>
              </a:ext>
            </a:extLst>
          </p:cNvPr>
          <p:cNvSpPr txBox="1"/>
          <p:nvPr/>
        </p:nvSpPr>
        <p:spPr>
          <a:xfrm>
            <a:off x="1202249" y="3740252"/>
            <a:ext cx="1665912" cy="830997"/>
          </a:xfrm>
          <a:prstGeom prst="rect">
            <a:avLst/>
          </a:prstGeom>
          <a:noFill/>
        </p:spPr>
        <p:txBody>
          <a:bodyPr wrap="square" rtlCol="0">
            <a:spAutoFit/>
          </a:bodyPr>
          <a:lstStyle/>
          <a:p>
            <a:pPr algn="ctr"/>
            <a:r>
              <a:rPr lang="en-US" sz="1200">
                <a:solidFill>
                  <a:schemeClr val="bg1"/>
                </a:solidFill>
                <a:cs typeface="Arial" pitchFamily="34" charset="0"/>
              </a:rPr>
              <a:t>Leverage data, AI, and automation to assess, optimize, and redesign business processes.</a:t>
            </a:r>
            <a:endParaRPr lang="ko-KR" altLang="en-US" sz="1200">
              <a:solidFill>
                <a:schemeClr val="bg1"/>
              </a:solidFill>
              <a:cs typeface="Arial" pitchFamily="34" charset="0"/>
            </a:endParaRPr>
          </a:p>
        </p:txBody>
      </p:sp>
      <p:sp>
        <p:nvSpPr>
          <p:cNvPr id="48" name="TextBox 47">
            <a:extLst>
              <a:ext uri="{FF2B5EF4-FFF2-40B4-BE49-F238E27FC236}">
                <a16:creationId xmlns:a16="http://schemas.microsoft.com/office/drawing/2014/main" id="{AC1AFED4-AEA8-99BA-262F-1207EB8C9225}"/>
              </a:ext>
            </a:extLst>
          </p:cNvPr>
          <p:cNvSpPr txBox="1"/>
          <p:nvPr/>
        </p:nvSpPr>
        <p:spPr>
          <a:xfrm>
            <a:off x="3909445" y="3740252"/>
            <a:ext cx="1665912" cy="1015663"/>
          </a:xfrm>
          <a:prstGeom prst="rect">
            <a:avLst/>
          </a:prstGeom>
          <a:noFill/>
        </p:spPr>
        <p:txBody>
          <a:bodyPr wrap="square" rtlCol="0">
            <a:spAutoFit/>
          </a:bodyPr>
          <a:lstStyle/>
          <a:p>
            <a:pPr algn="ctr"/>
            <a:r>
              <a:rPr lang="en-US" sz="1200">
                <a:solidFill>
                  <a:schemeClr val="bg1"/>
                </a:solidFill>
                <a:cs typeface="Arial" pitchFamily="34" charset="0"/>
              </a:rPr>
              <a:t>Design, implement, and deploy end-to-end AI-enabled Appian solutions tailored to your needs.</a:t>
            </a:r>
          </a:p>
        </p:txBody>
      </p:sp>
      <p:sp>
        <p:nvSpPr>
          <p:cNvPr id="49" name="TextBox 48">
            <a:extLst>
              <a:ext uri="{FF2B5EF4-FFF2-40B4-BE49-F238E27FC236}">
                <a16:creationId xmlns:a16="http://schemas.microsoft.com/office/drawing/2014/main" id="{FFECC4D2-2902-99FE-8F8C-00FB7216EE92}"/>
              </a:ext>
            </a:extLst>
          </p:cNvPr>
          <p:cNvSpPr txBox="1"/>
          <p:nvPr/>
        </p:nvSpPr>
        <p:spPr>
          <a:xfrm>
            <a:off x="6616641" y="3740252"/>
            <a:ext cx="1665912" cy="646331"/>
          </a:xfrm>
          <a:prstGeom prst="rect">
            <a:avLst/>
          </a:prstGeom>
          <a:noFill/>
        </p:spPr>
        <p:txBody>
          <a:bodyPr wrap="square" rtlCol="0">
            <a:spAutoFit/>
          </a:bodyPr>
          <a:lstStyle/>
          <a:p>
            <a:pPr algn="ctr"/>
            <a:r>
              <a:rPr lang="en-US" sz="1200">
                <a:solidFill>
                  <a:schemeClr val="bg1"/>
                </a:solidFill>
                <a:cs typeface="Arial" pitchFamily="34" charset="0"/>
              </a:rPr>
              <a:t>Deliver results fast with prebuilt AI solutions.</a:t>
            </a:r>
          </a:p>
          <a:p>
            <a:pPr algn="ctr"/>
            <a:endParaRPr lang="ko-KR" altLang="en-US" sz="1200">
              <a:solidFill>
                <a:schemeClr val="bg1"/>
              </a:solidFill>
              <a:cs typeface="Arial" pitchFamily="34" charset="0"/>
            </a:endParaRPr>
          </a:p>
        </p:txBody>
      </p:sp>
      <p:sp>
        <p:nvSpPr>
          <p:cNvPr id="50" name="TextBox 49">
            <a:extLst>
              <a:ext uri="{FF2B5EF4-FFF2-40B4-BE49-F238E27FC236}">
                <a16:creationId xmlns:a16="http://schemas.microsoft.com/office/drawing/2014/main" id="{116FD641-7195-7C27-5444-F5F99240CF4E}"/>
              </a:ext>
            </a:extLst>
          </p:cNvPr>
          <p:cNvSpPr txBox="1"/>
          <p:nvPr/>
        </p:nvSpPr>
        <p:spPr>
          <a:xfrm>
            <a:off x="9323838" y="3740252"/>
            <a:ext cx="1665912" cy="1200329"/>
          </a:xfrm>
          <a:prstGeom prst="rect">
            <a:avLst/>
          </a:prstGeom>
          <a:noFill/>
        </p:spPr>
        <p:txBody>
          <a:bodyPr wrap="square" rtlCol="0">
            <a:spAutoFit/>
          </a:bodyPr>
          <a:lstStyle/>
          <a:p>
            <a:pPr algn="ctr"/>
            <a:r>
              <a:rPr lang="en-US" sz="1200">
                <a:solidFill>
                  <a:schemeClr val="bg1"/>
                </a:solidFill>
                <a:cs typeface="Arial" pitchFamily="34" charset="0"/>
              </a:rPr>
              <a:t>Manage the upkeep of existing Appian apps and infrastructure, ensuring smooth operations and minimal downtime.</a:t>
            </a:r>
            <a:endParaRPr lang="en-GB" sz="1200">
              <a:solidFill>
                <a:schemeClr val="bg1"/>
              </a:solidFill>
              <a:cs typeface="Arial" pitchFamily="34" charset="0"/>
            </a:endParaRPr>
          </a:p>
        </p:txBody>
      </p:sp>
      <p:pic>
        <p:nvPicPr>
          <p:cNvPr id="51" name="Picture 50">
            <a:extLst>
              <a:ext uri="{FF2B5EF4-FFF2-40B4-BE49-F238E27FC236}">
                <a16:creationId xmlns:a16="http://schemas.microsoft.com/office/drawing/2014/main" id="{0D7FFBA3-D6D9-B526-1772-92A3C8DC5AE5}"/>
              </a:ext>
            </a:extLst>
          </p:cNvPr>
          <p:cNvPicPr>
            <a:picLocks noChangeAspect="1"/>
          </p:cNvPicPr>
          <p:nvPr/>
        </p:nvPicPr>
        <p:blipFill>
          <a:blip r:embed="rId2"/>
          <a:srcRect/>
          <a:stretch/>
        </p:blipFill>
        <p:spPr>
          <a:xfrm>
            <a:off x="4415757" y="1839724"/>
            <a:ext cx="641681" cy="635626"/>
          </a:xfrm>
          <a:prstGeom prst="rect">
            <a:avLst/>
          </a:prstGeom>
        </p:spPr>
      </p:pic>
      <p:pic>
        <p:nvPicPr>
          <p:cNvPr id="52" name="Picture 51" descr="A black background with a black square&#10;&#10;Description automatically generated with medium confidence">
            <a:extLst>
              <a:ext uri="{FF2B5EF4-FFF2-40B4-BE49-F238E27FC236}">
                <a16:creationId xmlns:a16="http://schemas.microsoft.com/office/drawing/2014/main" id="{6E03A00A-692E-ED59-1B34-5D88B8886D24}"/>
              </a:ext>
            </a:extLst>
          </p:cNvPr>
          <p:cNvPicPr>
            <a:picLocks noChangeAspect="1"/>
          </p:cNvPicPr>
          <p:nvPr/>
        </p:nvPicPr>
        <p:blipFill>
          <a:blip r:embed="rId3"/>
          <a:stretch>
            <a:fillRect/>
          </a:stretch>
        </p:blipFill>
        <p:spPr>
          <a:xfrm>
            <a:off x="9827489" y="1837497"/>
            <a:ext cx="654482" cy="640080"/>
          </a:xfrm>
          <a:prstGeom prst="rect">
            <a:avLst/>
          </a:prstGeom>
        </p:spPr>
      </p:pic>
      <p:pic>
        <p:nvPicPr>
          <p:cNvPr id="53" name="Picture 52">
            <a:extLst>
              <a:ext uri="{FF2B5EF4-FFF2-40B4-BE49-F238E27FC236}">
                <a16:creationId xmlns:a16="http://schemas.microsoft.com/office/drawing/2014/main" id="{55BC45EE-EA7B-B4EF-7A3C-03A71D1FD710}"/>
              </a:ext>
            </a:extLst>
          </p:cNvPr>
          <p:cNvPicPr>
            <a:picLocks noChangeAspect="1"/>
          </p:cNvPicPr>
          <p:nvPr/>
        </p:nvPicPr>
        <p:blipFill>
          <a:blip r:embed="rId4"/>
          <a:srcRect/>
          <a:stretch/>
        </p:blipFill>
        <p:spPr>
          <a:xfrm>
            <a:off x="1710029" y="1839313"/>
            <a:ext cx="643280" cy="637210"/>
          </a:xfrm>
          <a:prstGeom prst="rect">
            <a:avLst/>
          </a:prstGeom>
        </p:spPr>
      </p:pic>
      <p:pic>
        <p:nvPicPr>
          <p:cNvPr id="58" name="Picture 57" descr="A black background with a black square&#10;&#10;Description automatically generated with medium confidence">
            <a:extLst>
              <a:ext uri="{FF2B5EF4-FFF2-40B4-BE49-F238E27FC236}">
                <a16:creationId xmlns:a16="http://schemas.microsoft.com/office/drawing/2014/main" id="{C00013A2-D469-045A-8875-DF18A60F6B7B}"/>
              </a:ext>
            </a:extLst>
          </p:cNvPr>
          <p:cNvPicPr>
            <a:picLocks noChangeAspect="1"/>
          </p:cNvPicPr>
          <p:nvPr/>
        </p:nvPicPr>
        <p:blipFill>
          <a:blip r:embed="rId5"/>
          <a:stretch>
            <a:fillRect/>
          </a:stretch>
        </p:blipFill>
        <p:spPr>
          <a:xfrm>
            <a:off x="7104084" y="1837497"/>
            <a:ext cx="681686" cy="640080"/>
          </a:xfrm>
          <a:prstGeom prst="rect">
            <a:avLst/>
          </a:prstGeom>
        </p:spPr>
      </p:pic>
    </p:spTree>
    <p:extLst>
      <p:ext uri="{BB962C8B-B14F-4D97-AF65-F5344CB8AC3E}">
        <p14:creationId xmlns:p14="http://schemas.microsoft.com/office/powerpoint/2010/main" val="1236290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7D982A3-B5BD-99F1-5D43-DF1266CA22EC}"/>
              </a:ext>
            </a:extLst>
          </p:cNvPr>
          <p:cNvGrpSpPr/>
          <p:nvPr/>
        </p:nvGrpSpPr>
        <p:grpSpPr>
          <a:xfrm>
            <a:off x="4966967" y="2899162"/>
            <a:ext cx="7127383" cy="630942"/>
            <a:chOff x="4977352" y="2144635"/>
            <a:chExt cx="7127383" cy="630942"/>
          </a:xfrm>
        </p:grpSpPr>
        <p:pic>
          <p:nvPicPr>
            <p:cNvPr id="34" name="Picture 33">
              <a:extLst>
                <a:ext uri="{FF2B5EF4-FFF2-40B4-BE49-F238E27FC236}">
                  <a16:creationId xmlns:a16="http://schemas.microsoft.com/office/drawing/2014/main" id="{3DBD8739-E532-510B-5E03-8E20F2243C72}"/>
                </a:ext>
              </a:extLst>
            </p:cNvPr>
            <p:cNvPicPr>
              <a:picLocks noChangeAspect="1"/>
            </p:cNvPicPr>
            <p:nvPr/>
          </p:nvPicPr>
          <p:blipFill>
            <a:blip r:embed="rId2"/>
            <a:srcRect/>
            <a:stretch/>
          </p:blipFill>
          <p:spPr>
            <a:xfrm>
              <a:off x="4977352" y="2153767"/>
              <a:ext cx="411480" cy="411480"/>
            </a:xfrm>
            <a:prstGeom prst="rect">
              <a:avLst/>
            </a:prstGeom>
          </p:spPr>
        </p:pic>
        <p:sp>
          <p:nvSpPr>
            <p:cNvPr id="21" name="TextBox 20">
              <a:extLst>
                <a:ext uri="{FF2B5EF4-FFF2-40B4-BE49-F238E27FC236}">
                  <a16:creationId xmlns:a16="http://schemas.microsoft.com/office/drawing/2014/main" id="{F8CD79E9-F64D-F59D-D0E3-BB5E504997F0}"/>
                </a:ext>
              </a:extLst>
            </p:cNvPr>
            <p:cNvSpPr txBox="1"/>
            <p:nvPr/>
          </p:nvSpPr>
          <p:spPr>
            <a:xfrm>
              <a:off x="5577905" y="2144635"/>
              <a:ext cx="6526830" cy="630942"/>
            </a:xfrm>
            <a:prstGeom prst="rect">
              <a:avLst/>
            </a:prstGeom>
            <a:noFill/>
          </p:spPr>
          <p:txBody>
            <a:bodyPr wrap="square" lIns="0" tIns="0" rtlCol="0">
              <a:spAutoFit/>
            </a:bodyPr>
            <a:lstStyle>
              <a:defPPr>
                <a:defRPr lang="en-US"/>
              </a:defPPr>
              <a:lvl1pPr>
                <a:defRPr sz="1400" b="1">
                  <a:latin typeface="+mj-lt"/>
                  <a:ea typeface="+mj-ea"/>
                  <a:cs typeface="+mj-cs"/>
                </a:defRPr>
              </a:lvl1pPr>
            </a:lstStyle>
            <a:p>
              <a:pPr lvl="0">
                <a:defRPr/>
              </a:pPr>
              <a:r>
                <a:rPr lang="en-US" dirty="0"/>
                <a:t>Care Coordination &amp; Case Management</a:t>
              </a:r>
            </a:p>
            <a:p>
              <a:pPr lvl="0">
                <a:defRPr/>
              </a:pPr>
              <a:r>
                <a:rPr lang="en-US" sz="1200" b="0" dirty="0">
                  <a:latin typeface="+mn-lt"/>
                  <a:ea typeface="+mn-ea"/>
                  <a:cs typeface="+mn-cs"/>
                </a:rPr>
                <a:t>Streamline coordination between doctors, nurses, specialists, and social workers by automating task assignments, communication, and follow-ups — ensuring patients get timely care</a:t>
              </a:r>
            </a:p>
          </p:txBody>
        </p:sp>
      </p:grpSp>
      <p:grpSp>
        <p:nvGrpSpPr>
          <p:cNvPr id="11" name="Group 10">
            <a:extLst>
              <a:ext uri="{FF2B5EF4-FFF2-40B4-BE49-F238E27FC236}">
                <a16:creationId xmlns:a16="http://schemas.microsoft.com/office/drawing/2014/main" id="{E40C26AF-6751-E0D0-6FE1-33C35D7E0BF4}"/>
              </a:ext>
            </a:extLst>
          </p:cNvPr>
          <p:cNvGrpSpPr/>
          <p:nvPr/>
        </p:nvGrpSpPr>
        <p:grpSpPr>
          <a:xfrm>
            <a:off x="4970905" y="2147891"/>
            <a:ext cx="7127734" cy="630942"/>
            <a:chOff x="4981290" y="2896609"/>
            <a:chExt cx="7127734" cy="630942"/>
          </a:xfrm>
        </p:grpSpPr>
        <p:pic>
          <p:nvPicPr>
            <p:cNvPr id="13" name="Picture 12">
              <a:extLst>
                <a:ext uri="{FF2B5EF4-FFF2-40B4-BE49-F238E27FC236}">
                  <a16:creationId xmlns:a16="http://schemas.microsoft.com/office/drawing/2014/main" id="{5C559E81-0FE8-9C49-13ED-9DBDE21A5B09}"/>
                </a:ext>
              </a:extLst>
            </p:cNvPr>
            <p:cNvPicPr>
              <a:picLocks noChangeAspect="1"/>
            </p:cNvPicPr>
            <p:nvPr/>
          </p:nvPicPr>
          <p:blipFill>
            <a:blip r:embed="rId3"/>
            <a:srcRect/>
            <a:stretch/>
          </p:blipFill>
          <p:spPr>
            <a:xfrm>
              <a:off x="4981290" y="2913569"/>
              <a:ext cx="403604" cy="386914"/>
            </a:xfrm>
            <a:prstGeom prst="rect">
              <a:avLst/>
            </a:prstGeom>
          </p:spPr>
        </p:pic>
        <p:sp>
          <p:nvSpPr>
            <p:cNvPr id="14" name="TextBox 13">
              <a:extLst>
                <a:ext uri="{FF2B5EF4-FFF2-40B4-BE49-F238E27FC236}">
                  <a16:creationId xmlns:a16="http://schemas.microsoft.com/office/drawing/2014/main" id="{28478E7F-DFC5-1FDA-6DA7-4B4A3073991D}"/>
                </a:ext>
              </a:extLst>
            </p:cNvPr>
            <p:cNvSpPr txBox="1"/>
            <p:nvPr/>
          </p:nvSpPr>
          <p:spPr>
            <a:xfrm>
              <a:off x="5582194" y="2896609"/>
              <a:ext cx="6526830" cy="630942"/>
            </a:xfrm>
            <a:prstGeom prst="rect">
              <a:avLst/>
            </a:prstGeom>
            <a:noFill/>
          </p:spPr>
          <p:txBody>
            <a:bodyPr wrap="square" lIns="0" tIns="0" rtlCol="0">
              <a:spAutoFit/>
            </a:bodyPr>
            <a:lstStyle/>
            <a:p>
              <a:pPr lvl="0">
                <a:defRPr/>
              </a:pPr>
              <a:r>
                <a:rPr lang="en-US" sz="1400" b="1" dirty="0"/>
                <a:t>Patient Onboarding &amp; Registration</a:t>
              </a:r>
            </a:p>
            <a:p>
              <a:pPr lvl="0">
                <a:defRPr/>
              </a:pPr>
              <a:r>
                <a:rPr lang="en-US" sz="1200" dirty="0"/>
                <a:t>Automate the collection and verification of patient information, insurance details, and consent forms to speed up registration while reducing errors and manual work.</a:t>
              </a:r>
              <a:endParaRPr kumimoji="0" lang="en-GB" sz="1200" b="0" i="0" u="none" strike="noStrike" kern="1200" cap="none" spc="0" normalizeH="0" baseline="0" noProof="0" dirty="0">
                <a:ln>
                  <a:noFill/>
                </a:ln>
                <a:solidFill>
                  <a:srgbClr val="000000"/>
                </a:solidFill>
                <a:effectLst/>
                <a:uLnTx/>
                <a:uFillTx/>
                <a:latin typeface="Calibri Light" panose="020F0302020204030204"/>
                <a:ea typeface="+mn-ea"/>
                <a:cs typeface="+mn-cs"/>
              </a:endParaRPr>
            </a:p>
          </p:txBody>
        </p:sp>
      </p:grpSp>
      <p:grpSp>
        <p:nvGrpSpPr>
          <p:cNvPr id="9" name="Group 8">
            <a:extLst>
              <a:ext uri="{FF2B5EF4-FFF2-40B4-BE49-F238E27FC236}">
                <a16:creationId xmlns:a16="http://schemas.microsoft.com/office/drawing/2014/main" id="{D4B16802-C3B0-E1D4-D468-4226A1FDA2E0}"/>
              </a:ext>
            </a:extLst>
          </p:cNvPr>
          <p:cNvGrpSpPr/>
          <p:nvPr/>
        </p:nvGrpSpPr>
        <p:grpSpPr>
          <a:xfrm>
            <a:off x="4966967" y="4401704"/>
            <a:ext cx="7103031" cy="630942"/>
            <a:chOff x="5004467" y="3648583"/>
            <a:chExt cx="7103031" cy="630942"/>
          </a:xfrm>
        </p:grpSpPr>
        <p:sp>
          <p:nvSpPr>
            <p:cNvPr id="23" name="TextBox 22">
              <a:extLst>
                <a:ext uri="{FF2B5EF4-FFF2-40B4-BE49-F238E27FC236}">
                  <a16:creationId xmlns:a16="http://schemas.microsoft.com/office/drawing/2014/main" id="{0268F740-B309-0E83-3CB2-51A768564E83}"/>
                </a:ext>
              </a:extLst>
            </p:cNvPr>
            <p:cNvSpPr txBox="1"/>
            <p:nvPr/>
          </p:nvSpPr>
          <p:spPr>
            <a:xfrm>
              <a:off x="5586766" y="3648583"/>
              <a:ext cx="6520732" cy="630942"/>
            </a:xfrm>
            <a:prstGeom prst="rect">
              <a:avLst/>
            </a:prstGeom>
            <a:noFill/>
          </p:spPr>
          <p:txBody>
            <a:bodyPr wrap="square" lIns="0" tIns="0" rtlCol="0">
              <a:spAutoFit/>
            </a:bodyPr>
            <a:lstStyle>
              <a:defPPr>
                <a:defRPr lang="en-US"/>
              </a:defPPr>
              <a:lvl1pPr>
                <a:defRPr sz="1400" b="1">
                  <a:latin typeface="+mj-lt"/>
                  <a:ea typeface="+mj-ea"/>
                  <a:cs typeface="+mj-cs"/>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Light" panose="020F0302020204030204"/>
                  <a:ea typeface="+mj-ea"/>
                  <a:cs typeface="+mj-cs"/>
                </a:rPr>
                <a:t>Financial Risk Lens (Credit Risk / Underwriting)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Light" panose="020F0302020204030204"/>
                  <a:ea typeface="+mj-ea"/>
                  <a:cs typeface="+mj-cs"/>
                </a:rPr>
                <a:t>Credit Memo generation process: an optimized end-to-end solution that ensures transparency, reduces risk, and lowers costs.</a:t>
              </a:r>
              <a:endParaRPr kumimoji="0" lang="en-GB" sz="1200" b="0" i="0" u="none" strike="noStrike" kern="1200" cap="none" spc="0" normalizeH="0" baseline="0" noProof="0">
                <a:ln>
                  <a:noFill/>
                </a:ln>
                <a:solidFill>
                  <a:srgbClr val="000000"/>
                </a:solidFill>
                <a:effectLst/>
                <a:uLnTx/>
                <a:uFillTx/>
                <a:latin typeface="Calibri Light" panose="020F0302020204030204"/>
                <a:ea typeface="+mj-ea"/>
                <a:cs typeface="+mj-cs"/>
              </a:endParaRPr>
            </a:p>
          </p:txBody>
        </p:sp>
        <p:pic>
          <p:nvPicPr>
            <p:cNvPr id="38" name="Picture 37">
              <a:extLst>
                <a:ext uri="{FF2B5EF4-FFF2-40B4-BE49-F238E27FC236}">
                  <a16:creationId xmlns:a16="http://schemas.microsoft.com/office/drawing/2014/main" id="{FD998436-9FA8-057E-192E-4F066A1BA09C}"/>
                </a:ext>
              </a:extLst>
            </p:cNvPr>
            <p:cNvPicPr>
              <a:picLocks noChangeAspect="1"/>
            </p:cNvPicPr>
            <p:nvPr/>
          </p:nvPicPr>
          <p:blipFill>
            <a:blip r:embed="rId4"/>
            <a:srcRect/>
            <a:stretch/>
          </p:blipFill>
          <p:spPr>
            <a:xfrm>
              <a:off x="5004467" y="3684620"/>
              <a:ext cx="378022" cy="383665"/>
            </a:xfrm>
            <a:prstGeom prst="rect">
              <a:avLst/>
            </a:prstGeom>
          </p:spPr>
        </p:pic>
      </p:grpSp>
      <p:grpSp>
        <p:nvGrpSpPr>
          <p:cNvPr id="10" name="Group 9">
            <a:extLst>
              <a:ext uri="{FF2B5EF4-FFF2-40B4-BE49-F238E27FC236}">
                <a16:creationId xmlns:a16="http://schemas.microsoft.com/office/drawing/2014/main" id="{B3A5CC32-2F33-FFCF-2E1F-3D708A9BDF90}"/>
              </a:ext>
            </a:extLst>
          </p:cNvPr>
          <p:cNvGrpSpPr/>
          <p:nvPr/>
        </p:nvGrpSpPr>
        <p:grpSpPr>
          <a:xfrm>
            <a:off x="4975660" y="3650433"/>
            <a:ext cx="7121452" cy="630942"/>
            <a:chOff x="4986046" y="4400557"/>
            <a:chExt cx="7121452" cy="630942"/>
          </a:xfrm>
        </p:grpSpPr>
        <p:sp>
          <p:nvSpPr>
            <p:cNvPr id="26" name="TextBox 25">
              <a:extLst>
                <a:ext uri="{FF2B5EF4-FFF2-40B4-BE49-F238E27FC236}">
                  <a16:creationId xmlns:a16="http://schemas.microsoft.com/office/drawing/2014/main" id="{76208E8B-FFA3-7AE8-5EE8-F6FE95A4C6BD}"/>
                </a:ext>
              </a:extLst>
            </p:cNvPr>
            <p:cNvSpPr txBox="1"/>
            <p:nvPr/>
          </p:nvSpPr>
          <p:spPr>
            <a:xfrm>
              <a:off x="5580669" y="4400557"/>
              <a:ext cx="6526829" cy="630942"/>
            </a:xfrm>
            <a:prstGeom prst="rect">
              <a:avLst/>
            </a:prstGeom>
            <a:noFill/>
          </p:spPr>
          <p:txBody>
            <a:bodyPr wrap="square" lIns="0" tIns="0" rtlCol="0">
              <a:spAutoFit/>
            </a:bodyPr>
            <a:lstStyle>
              <a:defPPr>
                <a:defRPr lang="en-US"/>
              </a:defPPr>
              <a:lvl1pPr>
                <a:defRPr sz="1400" b="1">
                  <a:latin typeface="+mj-lt"/>
                  <a:ea typeface="+mj-ea"/>
                  <a:cs typeface="+mj-cs"/>
                </a:defRPr>
              </a:lvl1pPr>
            </a:lstStyle>
            <a:p>
              <a:pPr lvl="0">
                <a:defRPr/>
              </a:pPr>
              <a:r>
                <a:rPr lang="en-US" dirty="0"/>
                <a:t>Claims Processing &amp; Insurance Management</a:t>
              </a:r>
            </a:p>
            <a:p>
              <a:pPr lvl="0">
                <a:defRPr/>
              </a:pPr>
              <a:r>
                <a:rPr lang="en-US" sz="1200" b="0" dirty="0"/>
                <a:t>Automate claims submission, verification, approvals, and denials workflows to reduce processing time and increase accuracy, improving revenue cycle management.</a:t>
              </a:r>
              <a:r>
                <a:rPr kumimoji="0" lang="en-US" sz="1200" b="0" i="0" u="none" strike="noStrike" kern="1200" cap="none" spc="0" normalizeH="0" baseline="0" noProof="0" dirty="0">
                  <a:ln>
                    <a:noFill/>
                  </a:ln>
                  <a:solidFill>
                    <a:srgbClr val="000000"/>
                  </a:solidFill>
                  <a:effectLst/>
                  <a:uLnTx/>
                  <a:uFillTx/>
                  <a:latin typeface="Calibri Light" panose="020F0302020204030204"/>
                  <a:ea typeface="+mj-ea"/>
                  <a:cs typeface="+mj-cs"/>
                </a:rPr>
                <a:t>.</a:t>
              </a:r>
              <a:endParaRPr kumimoji="0" lang="en-GB" sz="1200" b="0" i="0" u="none" strike="noStrike" kern="1200" cap="none" spc="0" normalizeH="0" baseline="0" noProof="0" dirty="0">
                <a:ln>
                  <a:noFill/>
                </a:ln>
                <a:solidFill>
                  <a:srgbClr val="000000"/>
                </a:solidFill>
                <a:effectLst/>
                <a:uLnTx/>
                <a:uFillTx/>
                <a:latin typeface="Calibri Light" panose="020F0302020204030204"/>
                <a:ea typeface="+mj-ea"/>
                <a:cs typeface="+mj-cs"/>
              </a:endParaRPr>
            </a:p>
          </p:txBody>
        </p:sp>
        <p:pic>
          <p:nvPicPr>
            <p:cNvPr id="36" name="Picture 35">
              <a:extLst>
                <a:ext uri="{FF2B5EF4-FFF2-40B4-BE49-F238E27FC236}">
                  <a16:creationId xmlns:a16="http://schemas.microsoft.com/office/drawing/2014/main" id="{51D3961A-AC36-3541-D28A-2913173B04CD}"/>
                </a:ext>
              </a:extLst>
            </p:cNvPr>
            <p:cNvPicPr>
              <a:picLocks noChangeAspect="1"/>
            </p:cNvPicPr>
            <p:nvPr/>
          </p:nvPicPr>
          <p:blipFill>
            <a:blip r:embed="rId5"/>
            <a:srcRect/>
            <a:stretch/>
          </p:blipFill>
          <p:spPr>
            <a:xfrm>
              <a:off x="4986046" y="4400557"/>
              <a:ext cx="394093" cy="411480"/>
            </a:xfrm>
            <a:prstGeom prst="rect">
              <a:avLst/>
            </a:prstGeom>
          </p:spPr>
        </p:pic>
      </p:grpSp>
      <p:grpSp>
        <p:nvGrpSpPr>
          <p:cNvPr id="12" name="Group 11">
            <a:extLst>
              <a:ext uri="{FF2B5EF4-FFF2-40B4-BE49-F238E27FC236}">
                <a16:creationId xmlns:a16="http://schemas.microsoft.com/office/drawing/2014/main" id="{752D6F2B-483D-30E9-B852-C1E784739F1B}"/>
              </a:ext>
            </a:extLst>
          </p:cNvPr>
          <p:cNvGrpSpPr/>
          <p:nvPr/>
        </p:nvGrpSpPr>
        <p:grpSpPr>
          <a:xfrm>
            <a:off x="4987174" y="5152975"/>
            <a:ext cx="7103841" cy="446276"/>
            <a:chOff x="4997560" y="5137140"/>
            <a:chExt cx="7103841" cy="446276"/>
          </a:xfrm>
        </p:grpSpPr>
        <p:sp>
          <p:nvSpPr>
            <p:cNvPr id="29" name="TextBox 28">
              <a:extLst>
                <a:ext uri="{FF2B5EF4-FFF2-40B4-BE49-F238E27FC236}">
                  <a16:creationId xmlns:a16="http://schemas.microsoft.com/office/drawing/2014/main" id="{E5DB710C-C4A0-7AC6-AD21-826588943A1E}"/>
                </a:ext>
              </a:extLst>
            </p:cNvPr>
            <p:cNvSpPr txBox="1"/>
            <p:nvPr/>
          </p:nvSpPr>
          <p:spPr>
            <a:xfrm>
              <a:off x="5580669" y="5137140"/>
              <a:ext cx="6520732" cy="446276"/>
            </a:xfrm>
            <a:prstGeom prst="rect">
              <a:avLst/>
            </a:prstGeom>
            <a:noFill/>
          </p:spPr>
          <p:txBody>
            <a:bodyPr wrap="square" lIns="0" tIns="0" rtlCol="0">
              <a:spAutoFit/>
            </a:bodyPr>
            <a:lstStyle>
              <a:defPPr>
                <a:defRPr lang="en-US"/>
              </a:defPPr>
              <a:lvl1pPr>
                <a:defRPr sz="1400" b="1">
                  <a:latin typeface="+mj-lt"/>
                  <a:ea typeface="+mj-ea"/>
                  <a:cs typeface="+mj-cs"/>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Light" panose="020F0302020204030204"/>
                  <a:ea typeface="+mj-ea"/>
                  <a:cs typeface="+mj-cs"/>
                </a:rPr>
                <a:t>Contract Lifecycle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Light" panose="020F0302020204030204"/>
                  <a:ea typeface="+mj-ea"/>
                  <a:cs typeface="+mj-cs"/>
                </a:rPr>
                <a:t>Centralized platform for creation, collaboration, tracking, and compliance of contracts.</a:t>
              </a:r>
            </a:p>
          </p:txBody>
        </p:sp>
        <p:pic>
          <p:nvPicPr>
            <p:cNvPr id="37" name="Picture 36">
              <a:extLst>
                <a:ext uri="{FF2B5EF4-FFF2-40B4-BE49-F238E27FC236}">
                  <a16:creationId xmlns:a16="http://schemas.microsoft.com/office/drawing/2014/main" id="{6A7D65FD-DBB4-9C21-70BB-E0ED3C85F9A3}"/>
                </a:ext>
              </a:extLst>
            </p:cNvPr>
            <p:cNvPicPr>
              <a:picLocks noChangeAspect="1"/>
            </p:cNvPicPr>
            <p:nvPr/>
          </p:nvPicPr>
          <p:blipFill>
            <a:blip r:embed="rId6"/>
            <a:srcRect/>
            <a:stretch/>
          </p:blipFill>
          <p:spPr>
            <a:xfrm>
              <a:off x="4997560" y="5137140"/>
              <a:ext cx="371066" cy="399495"/>
            </a:xfrm>
            <a:prstGeom prst="rect">
              <a:avLst/>
            </a:prstGeom>
          </p:spPr>
        </p:pic>
      </p:grpSp>
      <p:sp>
        <p:nvSpPr>
          <p:cNvPr id="6" name="Text Placeholder 5">
            <a:extLst>
              <a:ext uri="{FF2B5EF4-FFF2-40B4-BE49-F238E27FC236}">
                <a16:creationId xmlns:a16="http://schemas.microsoft.com/office/drawing/2014/main" id="{DD76EB68-64D5-B74C-94DA-9E50930A0A44}"/>
              </a:ext>
            </a:extLst>
          </p:cNvPr>
          <p:cNvSpPr>
            <a:spLocks noGrp="1"/>
          </p:cNvSpPr>
          <p:nvPr>
            <p:ph type="body" sz="quarter" idx="14"/>
          </p:nvPr>
        </p:nvSpPr>
        <p:spPr>
          <a:xfrm>
            <a:off x="4977352" y="984831"/>
            <a:ext cx="6757445" cy="989574"/>
          </a:xfrm>
        </p:spPr>
        <p:txBody>
          <a:bodyPr/>
          <a:lstStyle/>
          <a:p>
            <a:r>
              <a:rPr lang="en-US" b="1" dirty="0">
                <a:solidFill>
                  <a:schemeClr val="tx1"/>
                </a:solidFill>
                <a:latin typeface="+mj-lt"/>
                <a:ea typeface="+mj-ea"/>
                <a:cs typeface="+mj-cs"/>
              </a:rPr>
              <a:t>Our suite of Appian + AI solutions, tailored to specific industries and functions, is designed with reusable components that allow for rapid deployment across your enterprise.</a:t>
            </a:r>
          </a:p>
        </p:txBody>
      </p:sp>
      <p:sp>
        <p:nvSpPr>
          <p:cNvPr id="2" name="Title 1">
            <a:extLst>
              <a:ext uri="{FF2B5EF4-FFF2-40B4-BE49-F238E27FC236}">
                <a16:creationId xmlns:a16="http://schemas.microsoft.com/office/drawing/2014/main" id="{1EA467BA-880B-2642-84A8-15F2D8C121AF}"/>
              </a:ext>
            </a:extLst>
          </p:cNvPr>
          <p:cNvSpPr>
            <a:spLocks noGrp="1"/>
          </p:cNvSpPr>
          <p:nvPr>
            <p:ph type="ctrTitle"/>
          </p:nvPr>
        </p:nvSpPr>
        <p:spPr/>
        <p:txBody>
          <a:bodyPr>
            <a:normAutofit/>
          </a:bodyPr>
          <a:lstStyle/>
          <a:p>
            <a:r>
              <a:rPr lang="en-US"/>
              <a:t>Deliver results fast with prebuilt AI solutions</a:t>
            </a:r>
          </a:p>
        </p:txBody>
      </p:sp>
      <p:sp>
        <p:nvSpPr>
          <p:cNvPr id="8" name="Text Placeholder 7">
            <a:extLst>
              <a:ext uri="{FF2B5EF4-FFF2-40B4-BE49-F238E27FC236}">
                <a16:creationId xmlns:a16="http://schemas.microsoft.com/office/drawing/2014/main" id="{6705FECB-113A-4466-A59D-C23E56E58E89}"/>
              </a:ext>
            </a:extLst>
          </p:cNvPr>
          <p:cNvSpPr>
            <a:spLocks noGrp="1"/>
          </p:cNvSpPr>
          <p:nvPr>
            <p:ph type="body" sz="quarter" idx="15"/>
          </p:nvPr>
        </p:nvSpPr>
        <p:spPr>
          <a:xfrm>
            <a:off x="457201" y="3393935"/>
            <a:ext cx="3679370" cy="2245945"/>
          </a:xfrm>
        </p:spPr>
        <p:txBody>
          <a:bodyPr/>
          <a:lstStyle/>
          <a:p>
            <a:r>
              <a:rPr lang="en-US" b="1" dirty="0">
                <a:solidFill>
                  <a:srgbClr val="FB4E0B"/>
                </a:solidFill>
                <a:latin typeface="+mj-lt"/>
              </a:rPr>
              <a:t>9-12 months </a:t>
            </a:r>
            <a:r>
              <a:rPr lang="en-US" dirty="0">
                <a:latin typeface="+mj-lt"/>
              </a:rPr>
              <a:t>of additional revenue realized each year</a:t>
            </a:r>
          </a:p>
          <a:p>
            <a:r>
              <a:rPr lang="en-US" b="1" dirty="0">
                <a:solidFill>
                  <a:srgbClr val="FB4E0B"/>
                </a:solidFill>
                <a:latin typeface="+mj-lt"/>
              </a:rPr>
              <a:t>35% </a:t>
            </a:r>
            <a:r>
              <a:rPr lang="en-US" dirty="0">
                <a:latin typeface="+mj-lt"/>
              </a:rPr>
              <a:t>more efficient business processes by Year 3</a:t>
            </a:r>
          </a:p>
        </p:txBody>
      </p:sp>
      <p:sp>
        <p:nvSpPr>
          <p:cNvPr id="3" name="Text Placeholder 4">
            <a:extLst>
              <a:ext uri="{FF2B5EF4-FFF2-40B4-BE49-F238E27FC236}">
                <a16:creationId xmlns:a16="http://schemas.microsoft.com/office/drawing/2014/main" id="{9CAF074E-0AE3-2003-FE87-EBAFB155808C}"/>
              </a:ext>
            </a:extLst>
          </p:cNvPr>
          <p:cNvSpPr txBox="1">
            <a:spLocks/>
          </p:cNvSpPr>
          <p:nvPr/>
        </p:nvSpPr>
        <p:spPr>
          <a:xfrm>
            <a:off x="457200" y="259367"/>
            <a:ext cx="3991916" cy="28351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spcAft>
                <a:spcPts val="300"/>
              </a:spcAft>
              <a:buClr>
                <a:schemeClr val="tx2"/>
              </a:buClr>
              <a:buFontTx/>
              <a:buNone/>
              <a:defRPr sz="2200" kern="1200">
                <a:solidFill>
                  <a:schemeClr val="bg1"/>
                </a:solidFill>
                <a:latin typeface="+mn-lt"/>
                <a:ea typeface="+mn-ea"/>
                <a:cs typeface="+mn-cs"/>
              </a:defRPr>
            </a:lvl1pPr>
            <a:lvl2pPr marL="227013" indent="-227013" algn="l" defTabSz="914400" rtl="0" eaLnBrk="1" latinLnBrk="0" hangingPunct="1">
              <a:lnSpc>
                <a:spcPct val="100000"/>
              </a:lnSpc>
              <a:spcBef>
                <a:spcPts val="500"/>
              </a:spcBef>
              <a:spcAft>
                <a:spcPts val="300"/>
              </a:spcAft>
              <a:buFont typeface="Arial" panose="020B0604020202020204" pitchFamily="34" charset="0"/>
              <a:buChar char="•"/>
              <a:tabLst/>
              <a:defRPr sz="2000" kern="1200">
                <a:solidFill>
                  <a:schemeClr val="bg1"/>
                </a:solidFill>
                <a:latin typeface="+mj-lt"/>
                <a:ea typeface="+mn-ea"/>
                <a:cs typeface="+mn-cs"/>
              </a:defRPr>
            </a:lvl2pPr>
            <a:lvl3pPr marL="461963" indent="-225425" algn="l" defTabSz="914400" rtl="0" eaLnBrk="1" latinLnBrk="0" hangingPunct="1">
              <a:lnSpc>
                <a:spcPct val="100000"/>
              </a:lnSpc>
              <a:spcBef>
                <a:spcPts val="500"/>
              </a:spcBef>
              <a:spcAft>
                <a:spcPts val="300"/>
              </a:spcAft>
              <a:buFont typeface="System Font Regular"/>
              <a:buChar char="–"/>
              <a:tabLst/>
              <a:defRPr sz="2000" kern="1200">
                <a:solidFill>
                  <a:schemeClr val="bg1"/>
                </a:solidFill>
                <a:latin typeface="+mj-lt"/>
                <a:ea typeface="+mn-ea"/>
                <a:cs typeface="+mn-cs"/>
              </a:defRPr>
            </a:lvl3pPr>
            <a:lvl4pPr marL="744538" indent="-225425" algn="l" defTabSz="914400" rtl="0" eaLnBrk="1" latinLnBrk="0" hangingPunct="1">
              <a:lnSpc>
                <a:spcPct val="100000"/>
              </a:lnSpc>
              <a:spcBef>
                <a:spcPts val="500"/>
              </a:spcBef>
              <a:spcAft>
                <a:spcPts val="300"/>
              </a:spcAft>
              <a:buFont typeface="System Font Regular"/>
              <a:buChar char="–"/>
              <a:tabLst/>
              <a:defRPr sz="1800" kern="1200">
                <a:solidFill>
                  <a:schemeClr val="bg1"/>
                </a:solidFill>
                <a:latin typeface="+mj-lt"/>
                <a:ea typeface="+mn-ea"/>
                <a:cs typeface="+mn-cs"/>
              </a:defRPr>
            </a:lvl4pPr>
            <a:lvl5pPr marL="971550" indent="-169863" algn="l" defTabSz="914400" rtl="0" eaLnBrk="1" latinLnBrk="0" hangingPunct="1">
              <a:lnSpc>
                <a:spcPct val="100000"/>
              </a:lnSpc>
              <a:spcBef>
                <a:spcPts val="500"/>
              </a:spcBef>
              <a:spcAft>
                <a:spcPts val="300"/>
              </a:spcAft>
              <a:buFont typeface="System Font Regular"/>
              <a:buChar char="–"/>
              <a:tabLst/>
              <a:defRPr sz="18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FB4D0A"/>
              </a:buClr>
              <a:buSzTx/>
              <a:buFontTx/>
              <a:buNone/>
              <a:tabLst/>
              <a:defRPr/>
            </a:pPr>
            <a:r>
              <a:rPr kumimoji="0" lang="en-US" sz="1400" b="1" i="0" u="none" strike="noStrike" kern="1200" cap="none" spc="0" normalizeH="0" baseline="0" noProof="0">
                <a:ln>
                  <a:noFill/>
                </a:ln>
                <a:solidFill>
                  <a:srgbClr val="FFFFFF"/>
                </a:solidFill>
                <a:effectLst/>
                <a:uLnTx/>
                <a:uFillTx/>
                <a:latin typeface="+mj-lt"/>
                <a:ea typeface="+mn-ea"/>
                <a:cs typeface="+mn-cs"/>
              </a:rPr>
              <a:t>Our Industry solutions</a:t>
            </a:r>
          </a:p>
        </p:txBody>
      </p:sp>
      <p:sp>
        <p:nvSpPr>
          <p:cNvPr id="4" name="TextBox 3">
            <a:extLst>
              <a:ext uri="{FF2B5EF4-FFF2-40B4-BE49-F238E27FC236}">
                <a16:creationId xmlns:a16="http://schemas.microsoft.com/office/drawing/2014/main" id="{1CCA4AD9-9FA3-6455-5E2F-6C8232B8E1CD}"/>
              </a:ext>
            </a:extLst>
          </p:cNvPr>
          <p:cNvSpPr txBox="1"/>
          <p:nvPr/>
        </p:nvSpPr>
        <p:spPr>
          <a:xfrm>
            <a:off x="375559" y="6593138"/>
            <a:ext cx="3991916"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Calibri" panose="020F0502020204030204"/>
                <a:ea typeface="+mn-ea"/>
                <a:cs typeface="+mn-cs"/>
              </a:rPr>
              <a:t>Forrester: The Total Economic Impact™ Of EXL's Digital Solutions, December 2022</a:t>
            </a:r>
          </a:p>
        </p:txBody>
      </p:sp>
      <p:grpSp>
        <p:nvGrpSpPr>
          <p:cNvPr id="15" name="Group 14">
            <a:extLst>
              <a:ext uri="{FF2B5EF4-FFF2-40B4-BE49-F238E27FC236}">
                <a16:creationId xmlns:a16="http://schemas.microsoft.com/office/drawing/2014/main" id="{079A8C8E-E41A-7E8B-4F00-3FA467E8DDF1}"/>
              </a:ext>
            </a:extLst>
          </p:cNvPr>
          <p:cNvGrpSpPr/>
          <p:nvPr/>
        </p:nvGrpSpPr>
        <p:grpSpPr>
          <a:xfrm>
            <a:off x="4966967" y="5719581"/>
            <a:ext cx="7124048" cy="630942"/>
            <a:chOff x="4977353" y="5137140"/>
            <a:chExt cx="7124048" cy="630942"/>
          </a:xfrm>
        </p:grpSpPr>
        <p:sp>
          <p:nvSpPr>
            <p:cNvPr id="16" name="TextBox 15">
              <a:extLst>
                <a:ext uri="{FF2B5EF4-FFF2-40B4-BE49-F238E27FC236}">
                  <a16:creationId xmlns:a16="http://schemas.microsoft.com/office/drawing/2014/main" id="{ABD3E8AF-042D-1D46-562D-5CC4933D1925}"/>
                </a:ext>
              </a:extLst>
            </p:cNvPr>
            <p:cNvSpPr txBox="1"/>
            <p:nvPr/>
          </p:nvSpPr>
          <p:spPr>
            <a:xfrm>
              <a:off x="5580669" y="5137140"/>
              <a:ext cx="6520732" cy="630942"/>
            </a:xfrm>
            <a:prstGeom prst="rect">
              <a:avLst/>
            </a:prstGeom>
            <a:noFill/>
          </p:spPr>
          <p:txBody>
            <a:bodyPr wrap="square" lIns="0" tIns="0" rtlCol="0">
              <a:spAutoFit/>
            </a:bodyPr>
            <a:lstStyle>
              <a:defPPr>
                <a:defRPr lang="en-US"/>
              </a:defPPr>
              <a:lvl1pPr>
                <a:defRPr sz="1400" b="1">
                  <a:latin typeface="+mj-lt"/>
                  <a:ea typeface="+mj-ea"/>
                  <a:cs typeface="+mj-cs"/>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Light" panose="020F0302020204030204"/>
                  <a:ea typeface="+mj-ea"/>
                  <a:cs typeface="+mj-cs"/>
                </a:rPr>
                <a:t>Quality Assurance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Light" panose="020F0302020204030204"/>
                  <a:ea typeface="+mj-ea"/>
                  <a:cs typeface="+mj-cs"/>
                </a:rPr>
                <a:t>Proprietary Transaction Monitoring module which helps in setting up of Quality Parameters/Audit Sheets and conducting audit.</a:t>
              </a:r>
            </a:p>
          </p:txBody>
        </p:sp>
        <p:pic>
          <p:nvPicPr>
            <p:cNvPr id="17" name="Picture 16">
              <a:extLst>
                <a:ext uri="{FF2B5EF4-FFF2-40B4-BE49-F238E27FC236}">
                  <a16:creationId xmlns:a16="http://schemas.microsoft.com/office/drawing/2014/main" id="{53897F42-C07C-086A-2C92-4A1435826ACF}"/>
                </a:ext>
              </a:extLst>
            </p:cNvPr>
            <p:cNvPicPr>
              <a:picLocks noChangeAspect="1"/>
            </p:cNvPicPr>
            <p:nvPr/>
          </p:nvPicPr>
          <p:blipFill>
            <a:blip r:embed="rId7"/>
            <a:srcRect/>
            <a:stretch/>
          </p:blipFill>
          <p:spPr>
            <a:xfrm>
              <a:off x="4977353" y="5137140"/>
              <a:ext cx="365760" cy="456771"/>
            </a:xfrm>
            <a:prstGeom prst="rect">
              <a:avLst/>
            </a:prstGeom>
          </p:spPr>
        </p:pic>
      </p:grpSp>
    </p:spTree>
    <p:extLst>
      <p:ext uri="{BB962C8B-B14F-4D97-AF65-F5344CB8AC3E}">
        <p14:creationId xmlns:p14="http://schemas.microsoft.com/office/powerpoint/2010/main" val="660190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4">
            <a:extLst>
              <a:ext uri="{FF2B5EF4-FFF2-40B4-BE49-F238E27FC236}">
                <a16:creationId xmlns:a16="http://schemas.microsoft.com/office/drawing/2014/main" id="{CBDA2A89-4AE0-2057-25CD-48A02BB7101E}"/>
              </a:ext>
            </a:extLst>
          </p:cNvPr>
          <p:cNvSpPr>
            <a:spLocks/>
          </p:cNvSpPr>
          <p:nvPr/>
        </p:nvSpPr>
        <p:spPr bwMode="auto">
          <a:xfrm>
            <a:off x="1383077" y="1757895"/>
            <a:ext cx="1571625" cy="1373188"/>
          </a:xfrm>
          <a:custGeom>
            <a:avLst/>
            <a:gdLst>
              <a:gd name="T0" fmla="*/ 1 w 679"/>
              <a:gd name="T1" fmla="*/ 207 h 593"/>
              <a:gd name="T2" fmla="*/ 1 w 679"/>
              <a:gd name="T3" fmla="*/ 93 h 593"/>
              <a:gd name="T4" fmla="*/ 101 w 679"/>
              <a:gd name="T5" fmla="*/ 9 h 593"/>
              <a:gd name="T6" fmla="*/ 631 w 679"/>
              <a:gd name="T7" fmla="*/ 309 h 593"/>
              <a:gd name="T8" fmla="*/ 652 w 679"/>
              <a:gd name="T9" fmla="*/ 336 h 593"/>
              <a:gd name="T10" fmla="*/ 627 w 679"/>
              <a:gd name="T11" fmla="*/ 455 h 593"/>
              <a:gd name="T12" fmla="*/ 423 w 679"/>
              <a:gd name="T13" fmla="*/ 572 h 593"/>
              <a:gd name="T14" fmla="*/ 318 w 679"/>
              <a:gd name="T15" fmla="*/ 554 h 593"/>
              <a:gd name="T16" fmla="*/ 67 w 679"/>
              <a:gd name="T17" fmla="*/ 406 h 593"/>
              <a:gd name="T18" fmla="*/ 1 w 679"/>
              <a:gd name="T19" fmla="*/ 323 h 593"/>
              <a:gd name="T20" fmla="*/ 1 w 679"/>
              <a:gd name="T21" fmla="*/ 207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9" h="593">
                <a:moveTo>
                  <a:pt x="1" y="207"/>
                </a:moveTo>
                <a:cubicBezTo>
                  <a:pt x="1" y="169"/>
                  <a:pt x="0" y="131"/>
                  <a:pt x="1" y="93"/>
                </a:cubicBezTo>
                <a:cubicBezTo>
                  <a:pt x="2" y="38"/>
                  <a:pt x="47" y="0"/>
                  <a:pt x="101" y="9"/>
                </a:cubicBezTo>
                <a:cubicBezTo>
                  <a:pt x="315" y="43"/>
                  <a:pt x="492" y="143"/>
                  <a:pt x="631" y="309"/>
                </a:cubicBezTo>
                <a:cubicBezTo>
                  <a:pt x="638" y="318"/>
                  <a:pt x="645" y="327"/>
                  <a:pt x="652" y="336"/>
                </a:cubicBezTo>
                <a:cubicBezTo>
                  <a:pt x="679" y="376"/>
                  <a:pt x="669" y="430"/>
                  <a:pt x="627" y="455"/>
                </a:cubicBezTo>
                <a:cubicBezTo>
                  <a:pt x="560" y="495"/>
                  <a:pt x="491" y="534"/>
                  <a:pt x="423" y="572"/>
                </a:cubicBezTo>
                <a:cubicBezTo>
                  <a:pt x="387" y="593"/>
                  <a:pt x="345" y="585"/>
                  <a:pt x="318" y="554"/>
                </a:cubicBezTo>
                <a:cubicBezTo>
                  <a:pt x="250" y="478"/>
                  <a:pt x="167" y="429"/>
                  <a:pt x="67" y="406"/>
                </a:cubicBezTo>
                <a:cubicBezTo>
                  <a:pt x="26" y="397"/>
                  <a:pt x="1" y="366"/>
                  <a:pt x="1" y="323"/>
                </a:cubicBezTo>
                <a:cubicBezTo>
                  <a:pt x="0" y="284"/>
                  <a:pt x="1" y="246"/>
                  <a:pt x="1" y="20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B4D0A"/>
              </a:solidFill>
              <a:effectLst/>
              <a:uLnTx/>
              <a:uFillTx/>
              <a:ea typeface="+mn-ea"/>
              <a:cs typeface="+mn-cs"/>
            </a:endParaRPr>
          </a:p>
        </p:txBody>
      </p:sp>
      <p:pic>
        <p:nvPicPr>
          <p:cNvPr id="34" name="Picture 33" descr="A black background with white lines&#10;&#10;Description automatically generated">
            <a:extLst>
              <a:ext uri="{FF2B5EF4-FFF2-40B4-BE49-F238E27FC236}">
                <a16:creationId xmlns:a16="http://schemas.microsoft.com/office/drawing/2014/main" id="{481BD158-E099-FC7E-0AC2-A4A9F3F304AD}"/>
              </a:ext>
            </a:extLst>
          </p:cNvPr>
          <p:cNvPicPr>
            <a:picLocks noChangeAspect="1"/>
          </p:cNvPicPr>
          <p:nvPr/>
        </p:nvPicPr>
        <p:blipFill>
          <a:blip r:embed="rId3"/>
          <a:stretch>
            <a:fillRect/>
          </a:stretch>
        </p:blipFill>
        <p:spPr>
          <a:xfrm>
            <a:off x="1704141" y="2124355"/>
            <a:ext cx="595846" cy="594360"/>
          </a:xfrm>
          <a:prstGeom prst="rect">
            <a:avLst/>
          </a:prstGeom>
        </p:spPr>
      </p:pic>
      <p:sp>
        <p:nvSpPr>
          <p:cNvPr id="5" name="Freeform 34">
            <a:extLst>
              <a:ext uri="{FF2B5EF4-FFF2-40B4-BE49-F238E27FC236}">
                <a16:creationId xmlns:a16="http://schemas.microsoft.com/office/drawing/2014/main" id="{32685B7F-4BCC-6ABE-403A-7625FCD81DB9}"/>
              </a:ext>
            </a:extLst>
          </p:cNvPr>
          <p:cNvSpPr>
            <a:spLocks/>
          </p:cNvSpPr>
          <p:nvPr/>
        </p:nvSpPr>
        <p:spPr bwMode="auto">
          <a:xfrm flipV="1">
            <a:off x="1383077" y="4423158"/>
            <a:ext cx="1571625" cy="1373188"/>
          </a:xfrm>
          <a:custGeom>
            <a:avLst/>
            <a:gdLst>
              <a:gd name="T0" fmla="*/ 1 w 679"/>
              <a:gd name="T1" fmla="*/ 207 h 593"/>
              <a:gd name="T2" fmla="*/ 1 w 679"/>
              <a:gd name="T3" fmla="*/ 93 h 593"/>
              <a:gd name="T4" fmla="*/ 101 w 679"/>
              <a:gd name="T5" fmla="*/ 9 h 593"/>
              <a:gd name="T6" fmla="*/ 631 w 679"/>
              <a:gd name="T7" fmla="*/ 309 h 593"/>
              <a:gd name="T8" fmla="*/ 652 w 679"/>
              <a:gd name="T9" fmla="*/ 336 h 593"/>
              <a:gd name="T10" fmla="*/ 627 w 679"/>
              <a:gd name="T11" fmla="*/ 455 h 593"/>
              <a:gd name="T12" fmla="*/ 423 w 679"/>
              <a:gd name="T13" fmla="*/ 572 h 593"/>
              <a:gd name="T14" fmla="*/ 318 w 679"/>
              <a:gd name="T15" fmla="*/ 554 h 593"/>
              <a:gd name="T16" fmla="*/ 67 w 679"/>
              <a:gd name="T17" fmla="*/ 406 h 593"/>
              <a:gd name="T18" fmla="*/ 1 w 679"/>
              <a:gd name="T19" fmla="*/ 323 h 593"/>
              <a:gd name="T20" fmla="*/ 1 w 679"/>
              <a:gd name="T21" fmla="*/ 207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9" h="593">
                <a:moveTo>
                  <a:pt x="1" y="207"/>
                </a:moveTo>
                <a:cubicBezTo>
                  <a:pt x="1" y="169"/>
                  <a:pt x="0" y="131"/>
                  <a:pt x="1" y="93"/>
                </a:cubicBezTo>
                <a:cubicBezTo>
                  <a:pt x="2" y="38"/>
                  <a:pt x="47" y="0"/>
                  <a:pt x="101" y="9"/>
                </a:cubicBezTo>
                <a:cubicBezTo>
                  <a:pt x="315" y="43"/>
                  <a:pt x="492" y="143"/>
                  <a:pt x="631" y="309"/>
                </a:cubicBezTo>
                <a:cubicBezTo>
                  <a:pt x="638" y="318"/>
                  <a:pt x="645" y="327"/>
                  <a:pt x="652" y="336"/>
                </a:cubicBezTo>
                <a:cubicBezTo>
                  <a:pt x="679" y="376"/>
                  <a:pt x="669" y="430"/>
                  <a:pt x="627" y="455"/>
                </a:cubicBezTo>
                <a:cubicBezTo>
                  <a:pt x="560" y="495"/>
                  <a:pt x="491" y="534"/>
                  <a:pt x="423" y="572"/>
                </a:cubicBezTo>
                <a:cubicBezTo>
                  <a:pt x="387" y="593"/>
                  <a:pt x="345" y="585"/>
                  <a:pt x="318" y="554"/>
                </a:cubicBezTo>
                <a:cubicBezTo>
                  <a:pt x="250" y="478"/>
                  <a:pt x="167" y="429"/>
                  <a:pt x="67" y="406"/>
                </a:cubicBezTo>
                <a:cubicBezTo>
                  <a:pt x="26" y="397"/>
                  <a:pt x="1" y="366"/>
                  <a:pt x="1" y="323"/>
                </a:cubicBezTo>
                <a:cubicBezTo>
                  <a:pt x="0" y="284"/>
                  <a:pt x="1" y="246"/>
                  <a:pt x="1" y="20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B4D0A"/>
              </a:solidFill>
              <a:effectLst/>
              <a:uLnTx/>
              <a:uFillTx/>
              <a:ea typeface="+mn-ea"/>
              <a:cs typeface="+mn-cs"/>
            </a:endParaRPr>
          </a:p>
        </p:txBody>
      </p:sp>
      <p:pic>
        <p:nvPicPr>
          <p:cNvPr id="36" name="Picture 35" descr="A white line drawing of gears and arrows&#10;&#10;Description automatically generated">
            <a:extLst>
              <a:ext uri="{FF2B5EF4-FFF2-40B4-BE49-F238E27FC236}">
                <a16:creationId xmlns:a16="http://schemas.microsoft.com/office/drawing/2014/main" id="{5E5158C8-1C46-9A74-CE51-5F3B2C54DDBD}"/>
              </a:ext>
            </a:extLst>
          </p:cNvPr>
          <p:cNvPicPr>
            <a:picLocks noChangeAspect="1"/>
          </p:cNvPicPr>
          <p:nvPr/>
        </p:nvPicPr>
        <p:blipFill>
          <a:blip r:embed="rId4"/>
          <a:stretch>
            <a:fillRect/>
          </a:stretch>
        </p:blipFill>
        <p:spPr>
          <a:xfrm>
            <a:off x="1734722" y="4842000"/>
            <a:ext cx="607733" cy="594360"/>
          </a:xfrm>
          <a:prstGeom prst="rect">
            <a:avLst/>
          </a:prstGeom>
        </p:spPr>
      </p:pic>
      <p:sp>
        <p:nvSpPr>
          <p:cNvPr id="6" name="Freeform 34">
            <a:extLst>
              <a:ext uri="{FF2B5EF4-FFF2-40B4-BE49-F238E27FC236}">
                <a16:creationId xmlns:a16="http://schemas.microsoft.com/office/drawing/2014/main" id="{403065F7-7A30-845D-A2AB-D2AE46D0114D}"/>
              </a:ext>
            </a:extLst>
          </p:cNvPr>
          <p:cNvSpPr>
            <a:spLocks/>
          </p:cNvSpPr>
          <p:nvPr/>
        </p:nvSpPr>
        <p:spPr bwMode="auto">
          <a:xfrm rot="3580291">
            <a:off x="2081805" y="3173984"/>
            <a:ext cx="1571625" cy="1373188"/>
          </a:xfrm>
          <a:custGeom>
            <a:avLst/>
            <a:gdLst>
              <a:gd name="T0" fmla="*/ 1 w 679"/>
              <a:gd name="T1" fmla="*/ 207 h 593"/>
              <a:gd name="T2" fmla="*/ 1 w 679"/>
              <a:gd name="T3" fmla="*/ 93 h 593"/>
              <a:gd name="T4" fmla="*/ 101 w 679"/>
              <a:gd name="T5" fmla="*/ 9 h 593"/>
              <a:gd name="T6" fmla="*/ 631 w 679"/>
              <a:gd name="T7" fmla="*/ 309 h 593"/>
              <a:gd name="T8" fmla="*/ 652 w 679"/>
              <a:gd name="T9" fmla="*/ 336 h 593"/>
              <a:gd name="T10" fmla="*/ 627 w 679"/>
              <a:gd name="T11" fmla="*/ 455 h 593"/>
              <a:gd name="T12" fmla="*/ 423 w 679"/>
              <a:gd name="T13" fmla="*/ 572 h 593"/>
              <a:gd name="T14" fmla="*/ 318 w 679"/>
              <a:gd name="T15" fmla="*/ 554 h 593"/>
              <a:gd name="T16" fmla="*/ 67 w 679"/>
              <a:gd name="T17" fmla="*/ 406 h 593"/>
              <a:gd name="T18" fmla="*/ 1 w 679"/>
              <a:gd name="T19" fmla="*/ 323 h 593"/>
              <a:gd name="T20" fmla="*/ 1 w 679"/>
              <a:gd name="T21" fmla="*/ 207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9" h="593">
                <a:moveTo>
                  <a:pt x="1" y="207"/>
                </a:moveTo>
                <a:cubicBezTo>
                  <a:pt x="1" y="169"/>
                  <a:pt x="0" y="131"/>
                  <a:pt x="1" y="93"/>
                </a:cubicBezTo>
                <a:cubicBezTo>
                  <a:pt x="2" y="38"/>
                  <a:pt x="47" y="0"/>
                  <a:pt x="101" y="9"/>
                </a:cubicBezTo>
                <a:cubicBezTo>
                  <a:pt x="315" y="43"/>
                  <a:pt x="492" y="143"/>
                  <a:pt x="631" y="309"/>
                </a:cubicBezTo>
                <a:cubicBezTo>
                  <a:pt x="638" y="318"/>
                  <a:pt x="645" y="327"/>
                  <a:pt x="652" y="336"/>
                </a:cubicBezTo>
                <a:cubicBezTo>
                  <a:pt x="679" y="376"/>
                  <a:pt x="669" y="430"/>
                  <a:pt x="627" y="455"/>
                </a:cubicBezTo>
                <a:cubicBezTo>
                  <a:pt x="560" y="495"/>
                  <a:pt x="491" y="534"/>
                  <a:pt x="423" y="572"/>
                </a:cubicBezTo>
                <a:cubicBezTo>
                  <a:pt x="387" y="593"/>
                  <a:pt x="345" y="585"/>
                  <a:pt x="318" y="554"/>
                </a:cubicBezTo>
                <a:cubicBezTo>
                  <a:pt x="250" y="478"/>
                  <a:pt x="167" y="429"/>
                  <a:pt x="67" y="406"/>
                </a:cubicBezTo>
                <a:cubicBezTo>
                  <a:pt x="26" y="397"/>
                  <a:pt x="1" y="366"/>
                  <a:pt x="1" y="323"/>
                </a:cubicBezTo>
                <a:cubicBezTo>
                  <a:pt x="0" y="284"/>
                  <a:pt x="1" y="246"/>
                  <a:pt x="1" y="20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B4D0A"/>
              </a:solidFill>
              <a:effectLst/>
              <a:uLnTx/>
              <a:uFillTx/>
              <a:ea typeface="+mn-ea"/>
              <a:cs typeface="+mn-cs"/>
            </a:endParaRPr>
          </a:p>
        </p:txBody>
      </p:sp>
      <p:pic>
        <p:nvPicPr>
          <p:cNvPr id="35" name="Picture 34" descr="A computer screen with a brain and lines on it&#10;&#10;Description automatically generated">
            <a:extLst>
              <a:ext uri="{FF2B5EF4-FFF2-40B4-BE49-F238E27FC236}">
                <a16:creationId xmlns:a16="http://schemas.microsoft.com/office/drawing/2014/main" id="{A850CCCD-68A2-1FB7-CCBA-8B520E9ED900}"/>
              </a:ext>
            </a:extLst>
          </p:cNvPr>
          <p:cNvPicPr>
            <a:picLocks noChangeAspect="1"/>
          </p:cNvPicPr>
          <p:nvPr/>
        </p:nvPicPr>
        <p:blipFill>
          <a:blip r:embed="rId5"/>
          <a:stretch>
            <a:fillRect/>
          </a:stretch>
        </p:blipFill>
        <p:spPr>
          <a:xfrm>
            <a:off x="2568952" y="3499602"/>
            <a:ext cx="597331" cy="594360"/>
          </a:xfrm>
          <a:prstGeom prst="rect">
            <a:avLst/>
          </a:prstGeom>
        </p:spPr>
      </p:pic>
      <p:sp>
        <p:nvSpPr>
          <p:cNvPr id="7" name="TextBox 10">
            <a:extLst>
              <a:ext uri="{FF2B5EF4-FFF2-40B4-BE49-F238E27FC236}">
                <a16:creationId xmlns:a16="http://schemas.microsoft.com/office/drawing/2014/main" id="{04999ED7-62E5-CBCA-4D19-90054A99C7D3}"/>
              </a:ext>
            </a:extLst>
          </p:cNvPr>
          <p:cNvSpPr txBox="1"/>
          <p:nvPr/>
        </p:nvSpPr>
        <p:spPr>
          <a:xfrm>
            <a:off x="457201" y="3444330"/>
            <a:ext cx="1420986"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ea typeface="+mn-ea"/>
                <a:cs typeface="+mn-cs"/>
              </a:rPr>
              <a:t>Key Differentiators</a:t>
            </a:r>
          </a:p>
        </p:txBody>
      </p:sp>
      <p:grpSp>
        <p:nvGrpSpPr>
          <p:cNvPr id="8" name="Group 7">
            <a:extLst>
              <a:ext uri="{FF2B5EF4-FFF2-40B4-BE49-F238E27FC236}">
                <a16:creationId xmlns:a16="http://schemas.microsoft.com/office/drawing/2014/main" id="{D559F2F5-26F6-CE7E-87BD-BB2A1E83FC92}"/>
              </a:ext>
            </a:extLst>
          </p:cNvPr>
          <p:cNvGrpSpPr/>
          <p:nvPr/>
        </p:nvGrpSpPr>
        <p:grpSpPr>
          <a:xfrm>
            <a:off x="2096787" y="1553825"/>
            <a:ext cx="1174783" cy="408139"/>
            <a:chOff x="1562796" y="1639103"/>
            <a:chExt cx="1174783" cy="408139"/>
          </a:xfrm>
          <a:solidFill>
            <a:schemeClr val="accent1"/>
          </a:solidFill>
        </p:grpSpPr>
        <p:cxnSp>
          <p:nvCxnSpPr>
            <p:cNvPr id="27" name="Straight Connector 26">
              <a:extLst>
                <a:ext uri="{FF2B5EF4-FFF2-40B4-BE49-F238E27FC236}">
                  <a16:creationId xmlns:a16="http://schemas.microsoft.com/office/drawing/2014/main" id="{46FD6A3C-ABEF-EBCD-B109-8AECD073C794}"/>
                </a:ext>
              </a:extLst>
            </p:cNvPr>
            <p:cNvCxnSpPr>
              <a:cxnSpLocks/>
            </p:cNvCxnSpPr>
            <p:nvPr/>
          </p:nvCxnSpPr>
          <p:spPr>
            <a:xfrm flipV="1">
              <a:off x="1562796" y="1687027"/>
              <a:ext cx="406400" cy="360215"/>
            </a:xfrm>
            <a:prstGeom prst="line">
              <a:avLst/>
            </a:prstGeom>
            <a:grpFill/>
            <a:ln w="127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73DA60A-9FB7-682D-4026-275C5A1E71BC}"/>
                </a:ext>
              </a:extLst>
            </p:cNvPr>
            <p:cNvCxnSpPr>
              <a:cxnSpLocks/>
            </p:cNvCxnSpPr>
            <p:nvPr/>
          </p:nvCxnSpPr>
          <p:spPr>
            <a:xfrm>
              <a:off x="1969196" y="1691006"/>
              <a:ext cx="675411" cy="2"/>
            </a:xfrm>
            <a:prstGeom prst="line">
              <a:avLst/>
            </a:prstGeom>
            <a:grpFill/>
            <a:ln w="12700"/>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F57FB015-AAFF-F66D-9490-52411BD070C6}"/>
                </a:ext>
              </a:extLst>
            </p:cNvPr>
            <p:cNvSpPr/>
            <p:nvPr/>
          </p:nvSpPr>
          <p:spPr>
            <a:xfrm>
              <a:off x="2641731" y="1639103"/>
              <a:ext cx="95848" cy="958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grpSp>
      <p:sp>
        <p:nvSpPr>
          <p:cNvPr id="9" name="TextBox 16">
            <a:extLst>
              <a:ext uri="{FF2B5EF4-FFF2-40B4-BE49-F238E27FC236}">
                <a16:creationId xmlns:a16="http://schemas.microsoft.com/office/drawing/2014/main" id="{08E44170-1C42-112C-8242-73F4A28F77FB}"/>
              </a:ext>
            </a:extLst>
          </p:cNvPr>
          <p:cNvSpPr txBox="1"/>
          <p:nvPr/>
        </p:nvSpPr>
        <p:spPr>
          <a:xfrm>
            <a:off x="3358498" y="1417212"/>
            <a:ext cx="3558923" cy="338554"/>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lang="en-US" sz="1600" b="1">
                <a:solidFill>
                  <a:schemeClr val="accent1"/>
                </a:solidFill>
              </a:rPr>
              <a:t>Domain-Specific Workflows &amp; Solutions</a:t>
            </a:r>
            <a:endParaRPr kumimoji="0" lang="en-US" sz="1600" b="0" i="0" u="none" strike="noStrike" kern="1200" cap="none" spc="0" normalizeH="0" baseline="0" noProof="0">
              <a:ln>
                <a:noFill/>
              </a:ln>
              <a:solidFill>
                <a:schemeClr val="accent1"/>
              </a:solidFill>
              <a:effectLst/>
              <a:uLnTx/>
              <a:uFillTx/>
              <a:ea typeface="+mn-ea"/>
              <a:cs typeface="+mn-cs"/>
            </a:endParaRPr>
          </a:p>
        </p:txBody>
      </p:sp>
      <p:sp>
        <p:nvSpPr>
          <p:cNvPr id="10" name="TextBox 17">
            <a:extLst>
              <a:ext uri="{FF2B5EF4-FFF2-40B4-BE49-F238E27FC236}">
                <a16:creationId xmlns:a16="http://schemas.microsoft.com/office/drawing/2014/main" id="{D7C5647C-1610-A62C-D009-2CC56CCEB033}"/>
              </a:ext>
            </a:extLst>
          </p:cNvPr>
          <p:cNvSpPr txBox="1"/>
          <p:nvPr/>
        </p:nvSpPr>
        <p:spPr>
          <a:xfrm>
            <a:off x="3358498" y="1726349"/>
            <a:ext cx="6400800" cy="83099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solidFill>
                  <a:srgbClr val="000000"/>
                </a:solidFill>
              </a:rPr>
              <a:t>Clients undergoing multi-year transformation programs require partners with deep domain knowledge to navigate complex changes and achieve strategic goals. We prioritize delivering tangible outcomes, with a strong emphasis on cost reduction and business model redesign to meet key client expectations.</a:t>
            </a:r>
          </a:p>
        </p:txBody>
      </p:sp>
      <p:grpSp>
        <p:nvGrpSpPr>
          <p:cNvPr id="11" name="Group 10">
            <a:extLst>
              <a:ext uri="{FF2B5EF4-FFF2-40B4-BE49-F238E27FC236}">
                <a16:creationId xmlns:a16="http://schemas.microsoft.com/office/drawing/2014/main" id="{902022DE-2494-5BA6-E4A8-D97C37BD5C14}"/>
              </a:ext>
            </a:extLst>
          </p:cNvPr>
          <p:cNvGrpSpPr/>
          <p:nvPr/>
        </p:nvGrpSpPr>
        <p:grpSpPr>
          <a:xfrm>
            <a:off x="3263406" y="3684815"/>
            <a:ext cx="768383" cy="95848"/>
            <a:chOff x="2729415" y="3779618"/>
            <a:chExt cx="768383" cy="95848"/>
          </a:xfrm>
          <a:solidFill>
            <a:schemeClr val="accent2"/>
          </a:solidFill>
        </p:grpSpPr>
        <p:cxnSp>
          <p:nvCxnSpPr>
            <p:cNvPr id="25" name="Straight Connector 24">
              <a:extLst>
                <a:ext uri="{FF2B5EF4-FFF2-40B4-BE49-F238E27FC236}">
                  <a16:creationId xmlns:a16="http://schemas.microsoft.com/office/drawing/2014/main" id="{00FB26CC-56DE-FC5F-954B-403D0B639B34}"/>
                </a:ext>
              </a:extLst>
            </p:cNvPr>
            <p:cNvCxnSpPr>
              <a:cxnSpLocks/>
            </p:cNvCxnSpPr>
            <p:nvPr/>
          </p:nvCxnSpPr>
          <p:spPr>
            <a:xfrm>
              <a:off x="2729415" y="3831521"/>
              <a:ext cx="675411" cy="2"/>
            </a:xfrm>
            <a:prstGeom prst="line">
              <a:avLst/>
            </a:prstGeom>
            <a:grpFill/>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0115CBB4-4626-45C6-EC86-263F3688D90C}"/>
                </a:ext>
              </a:extLst>
            </p:cNvPr>
            <p:cNvSpPr/>
            <p:nvPr/>
          </p:nvSpPr>
          <p:spPr>
            <a:xfrm>
              <a:off x="3401950" y="3779618"/>
              <a:ext cx="95848" cy="95848"/>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grpSp>
      <p:sp>
        <p:nvSpPr>
          <p:cNvPr id="12" name="TextBox 21">
            <a:extLst>
              <a:ext uri="{FF2B5EF4-FFF2-40B4-BE49-F238E27FC236}">
                <a16:creationId xmlns:a16="http://schemas.microsoft.com/office/drawing/2014/main" id="{12A31373-CFC8-DACC-FF66-F2A0C2151B5E}"/>
              </a:ext>
            </a:extLst>
          </p:cNvPr>
          <p:cNvSpPr txBox="1"/>
          <p:nvPr/>
        </p:nvSpPr>
        <p:spPr>
          <a:xfrm>
            <a:off x="4107321" y="3245378"/>
            <a:ext cx="4119887"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lang="en-US" sz="1600" b="1">
                <a:solidFill>
                  <a:schemeClr val="accent2"/>
                </a:solidFill>
              </a:rPr>
              <a:t>Real-world AI &amp; GenAI Implementation</a:t>
            </a:r>
          </a:p>
        </p:txBody>
      </p:sp>
      <p:sp>
        <p:nvSpPr>
          <p:cNvPr id="13" name="TextBox 22">
            <a:extLst>
              <a:ext uri="{FF2B5EF4-FFF2-40B4-BE49-F238E27FC236}">
                <a16:creationId xmlns:a16="http://schemas.microsoft.com/office/drawing/2014/main" id="{A3F9CF1A-164B-0C1D-5EE4-EFA32C71E634}"/>
              </a:ext>
            </a:extLst>
          </p:cNvPr>
          <p:cNvSpPr txBox="1"/>
          <p:nvPr/>
        </p:nvSpPr>
        <p:spPr>
          <a:xfrm>
            <a:off x="4116847" y="3523679"/>
            <a:ext cx="6400800" cy="82296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lang="en-US" sz="1200">
                <a:solidFill>
                  <a:srgbClr val="000000"/>
                </a:solidFill>
              </a:rPr>
              <a:t>We are adding patented AI capabilities such as document extraction (</a:t>
            </a:r>
            <a:r>
              <a:rPr lang="en-US" sz="1200" b="1">
                <a:solidFill>
                  <a:srgbClr val="000000"/>
                </a:solidFill>
              </a:rPr>
              <a:t>Xtrakto.AI™</a:t>
            </a:r>
            <a:r>
              <a:rPr lang="en-US" sz="1200">
                <a:solidFill>
                  <a:srgbClr val="000000"/>
                </a:solidFill>
              </a:rPr>
              <a:t>), auto-decisioning, and next best action to enhance workflow efficiency and accuracy. EXL has added GenAI capabilities to all our solutions, and any new custom workflows that are being developed for clients, enhancing efficiency and user experience across the board. For example, </a:t>
            </a:r>
            <a:r>
              <a:rPr lang="en-US" sz="1200" b="1">
                <a:solidFill>
                  <a:srgbClr val="000000"/>
                </a:solidFill>
              </a:rPr>
              <a:t>UW Assist</a:t>
            </a:r>
            <a:r>
              <a:rPr lang="en-US" sz="1200">
                <a:solidFill>
                  <a:srgbClr val="000000"/>
                </a:solidFill>
              </a:rPr>
              <a:t>, or </a:t>
            </a:r>
            <a:r>
              <a:rPr lang="en-US" sz="1200" b="1">
                <a:solidFill>
                  <a:srgbClr val="000000"/>
                </a:solidFill>
              </a:rPr>
              <a:t>Claims Assist</a:t>
            </a:r>
            <a:r>
              <a:rPr lang="en-US" sz="1200">
                <a:solidFill>
                  <a:srgbClr val="000000"/>
                </a:solidFill>
              </a:rPr>
              <a:t>.</a:t>
            </a:r>
          </a:p>
        </p:txBody>
      </p:sp>
      <p:grpSp>
        <p:nvGrpSpPr>
          <p:cNvPr id="14" name="Group 13">
            <a:extLst>
              <a:ext uri="{FF2B5EF4-FFF2-40B4-BE49-F238E27FC236}">
                <a16:creationId xmlns:a16="http://schemas.microsoft.com/office/drawing/2014/main" id="{3084615D-01A4-5C99-CBFF-7ECEC2E35492}"/>
              </a:ext>
            </a:extLst>
          </p:cNvPr>
          <p:cNvGrpSpPr/>
          <p:nvPr/>
        </p:nvGrpSpPr>
        <p:grpSpPr>
          <a:xfrm>
            <a:off x="2414835" y="5284645"/>
            <a:ext cx="1164446" cy="405799"/>
            <a:chOff x="1880844" y="5528468"/>
            <a:chExt cx="1164446" cy="405799"/>
          </a:xfrm>
          <a:solidFill>
            <a:schemeClr val="accent3"/>
          </a:solidFill>
        </p:grpSpPr>
        <p:cxnSp>
          <p:nvCxnSpPr>
            <p:cNvPr id="22" name="Straight Connector 21">
              <a:extLst>
                <a:ext uri="{FF2B5EF4-FFF2-40B4-BE49-F238E27FC236}">
                  <a16:creationId xmlns:a16="http://schemas.microsoft.com/office/drawing/2014/main" id="{A508CE7A-C3E5-A1BE-D189-5430B322F9BA}"/>
                </a:ext>
              </a:extLst>
            </p:cNvPr>
            <p:cNvCxnSpPr>
              <a:cxnSpLocks/>
            </p:cNvCxnSpPr>
            <p:nvPr/>
          </p:nvCxnSpPr>
          <p:spPr>
            <a:xfrm>
              <a:off x="1880844" y="5528468"/>
              <a:ext cx="406400" cy="360215"/>
            </a:xfrm>
            <a:prstGeom prst="line">
              <a:avLst/>
            </a:prstGeom>
            <a:grpFill/>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79D130A-A317-FBC7-78E9-38C34B6F9EB7}"/>
                </a:ext>
              </a:extLst>
            </p:cNvPr>
            <p:cNvCxnSpPr>
              <a:cxnSpLocks/>
            </p:cNvCxnSpPr>
            <p:nvPr/>
          </p:nvCxnSpPr>
          <p:spPr>
            <a:xfrm flipV="1">
              <a:off x="2287244" y="5884702"/>
              <a:ext cx="675411" cy="2"/>
            </a:xfrm>
            <a:prstGeom prst="line">
              <a:avLst/>
            </a:prstGeom>
            <a:grpFill/>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D2AFD354-0B13-9B3C-1649-AEC5510D7253}"/>
                </a:ext>
              </a:extLst>
            </p:cNvPr>
            <p:cNvSpPr/>
            <p:nvPr/>
          </p:nvSpPr>
          <p:spPr>
            <a:xfrm flipV="1">
              <a:off x="2949442" y="5838419"/>
              <a:ext cx="95848" cy="95848"/>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grpSp>
      <p:sp>
        <p:nvSpPr>
          <p:cNvPr id="15" name="TextBox 27">
            <a:extLst>
              <a:ext uri="{FF2B5EF4-FFF2-40B4-BE49-F238E27FC236}">
                <a16:creationId xmlns:a16="http://schemas.microsoft.com/office/drawing/2014/main" id="{91D5E945-52DE-087B-5A8D-B30BD86A2D6B}"/>
              </a:ext>
            </a:extLst>
          </p:cNvPr>
          <p:cNvSpPr txBox="1"/>
          <p:nvPr/>
        </p:nvSpPr>
        <p:spPr>
          <a:xfrm>
            <a:off x="3776700" y="5102234"/>
            <a:ext cx="3068102"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lang="en-US" sz="1600" b="1">
                <a:solidFill>
                  <a:schemeClr val="accent3"/>
                </a:solidFill>
              </a:rPr>
              <a:t>Effective Change Management</a:t>
            </a:r>
          </a:p>
        </p:txBody>
      </p:sp>
      <p:sp>
        <p:nvSpPr>
          <p:cNvPr id="16" name="TextBox 28">
            <a:extLst>
              <a:ext uri="{FF2B5EF4-FFF2-40B4-BE49-F238E27FC236}">
                <a16:creationId xmlns:a16="http://schemas.microsoft.com/office/drawing/2014/main" id="{33EB6E49-9E92-CF87-1989-0FF6D0BFE729}"/>
              </a:ext>
            </a:extLst>
          </p:cNvPr>
          <p:cNvSpPr txBox="1"/>
          <p:nvPr/>
        </p:nvSpPr>
        <p:spPr>
          <a:xfrm>
            <a:off x="3776699" y="5378574"/>
            <a:ext cx="6400800" cy="7315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lang="en-US" sz="1400">
                <a:solidFill>
                  <a:srgbClr val="000000"/>
                </a:solidFill>
              </a:rPr>
              <a:t>Our strong operations background and deep integration within client organizations, combined with our extensive domain expertise, provide us with unmatched insights into effective operationalization and change management.</a:t>
            </a:r>
          </a:p>
        </p:txBody>
      </p:sp>
      <p:sp>
        <p:nvSpPr>
          <p:cNvPr id="30" name="Title 1">
            <a:extLst>
              <a:ext uri="{FF2B5EF4-FFF2-40B4-BE49-F238E27FC236}">
                <a16:creationId xmlns:a16="http://schemas.microsoft.com/office/drawing/2014/main" id="{E83566FE-FC9E-AF9F-9CAD-0DEED45164F9}"/>
              </a:ext>
            </a:extLst>
          </p:cNvPr>
          <p:cNvSpPr>
            <a:spLocks noGrp="1"/>
          </p:cNvSpPr>
          <p:nvPr>
            <p:ph type="ctrTitle"/>
          </p:nvPr>
        </p:nvSpPr>
        <p:spPr>
          <a:xfrm>
            <a:off x="457200" y="543491"/>
            <a:ext cx="11277600" cy="672567"/>
          </a:xfrm>
        </p:spPr>
        <p:txBody>
          <a:bodyPr>
            <a:noAutofit/>
          </a:bodyPr>
          <a:lstStyle/>
          <a:p>
            <a:r>
              <a:rPr lang="en-US" sz="2400"/>
              <a:t>We differentiate in the Appian ecosystem with deep domain expertise, AI-powered workflows, and effective change management, delivering strategic outcomes for our clients.</a:t>
            </a:r>
            <a:endParaRPr lang="en-US" sz="2400" b="1"/>
          </a:p>
        </p:txBody>
      </p:sp>
      <p:sp>
        <p:nvSpPr>
          <p:cNvPr id="31" name="Text Placeholder 2">
            <a:extLst>
              <a:ext uri="{FF2B5EF4-FFF2-40B4-BE49-F238E27FC236}">
                <a16:creationId xmlns:a16="http://schemas.microsoft.com/office/drawing/2014/main" id="{B84E82D0-0FD8-D622-DC68-37CDAE444411}"/>
              </a:ext>
            </a:extLst>
          </p:cNvPr>
          <p:cNvSpPr txBox="1">
            <a:spLocks/>
          </p:cNvSpPr>
          <p:nvPr/>
        </p:nvSpPr>
        <p:spPr>
          <a:xfrm>
            <a:off x="457200" y="54360"/>
            <a:ext cx="8308975" cy="227798"/>
          </a:xfrm>
          <a:prstGeom prst="rect">
            <a:avLst/>
          </a:prstGeom>
        </p:spPr>
        <p:txBody>
          <a:bodyPr vert="horz" lIns="0" tIns="0" rIns="0" bIns="0" rtlCol="0">
            <a:noAutofit/>
          </a:bodyPr>
          <a:lstStyle>
            <a:lvl1pPr indent="0" defTabSz="914400">
              <a:lnSpc>
                <a:spcPct val="90000"/>
              </a:lnSpc>
              <a:spcBef>
                <a:spcPts val="1000"/>
              </a:spcBef>
              <a:buClr>
                <a:schemeClr val="tx2"/>
              </a:buClr>
              <a:buFontTx/>
              <a:buNone/>
              <a:defRPr sz="1600" b="1">
                <a:solidFill>
                  <a:schemeClr val="accent3"/>
                </a:solidFill>
              </a:defRPr>
            </a:lvl1pPr>
            <a:lvl2pPr marL="290513" indent="0" defTabSz="914400">
              <a:lnSpc>
                <a:spcPct val="90000"/>
              </a:lnSpc>
              <a:spcBef>
                <a:spcPts val="500"/>
              </a:spcBef>
              <a:buFontTx/>
              <a:buNone/>
              <a:tabLst/>
              <a:defRPr>
                <a:solidFill>
                  <a:schemeClr val="accent3"/>
                </a:solidFill>
              </a:defRPr>
            </a:lvl2pPr>
            <a:lvl3pPr marL="582613" indent="0" defTabSz="914400">
              <a:lnSpc>
                <a:spcPct val="90000"/>
              </a:lnSpc>
              <a:spcBef>
                <a:spcPts val="500"/>
              </a:spcBef>
              <a:buFontTx/>
              <a:buNone/>
              <a:tabLst/>
              <a:defRPr>
                <a:solidFill>
                  <a:schemeClr val="accent3"/>
                </a:solidFill>
              </a:defRPr>
            </a:lvl3pPr>
            <a:lvl4pPr marL="855663" indent="0" defTabSz="914400">
              <a:lnSpc>
                <a:spcPct val="90000"/>
              </a:lnSpc>
              <a:spcBef>
                <a:spcPts val="500"/>
              </a:spcBef>
              <a:buFontTx/>
              <a:buNone/>
              <a:tabLst/>
              <a:defRPr>
                <a:solidFill>
                  <a:schemeClr val="accent3"/>
                </a:solidFill>
              </a:defRPr>
            </a:lvl4pPr>
            <a:lvl5pPr marL="1100138" indent="0" defTabSz="914400">
              <a:lnSpc>
                <a:spcPct val="90000"/>
              </a:lnSpc>
              <a:spcBef>
                <a:spcPts val="500"/>
              </a:spcBef>
              <a:buFontTx/>
              <a:buNone/>
              <a:tabLst/>
              <a:defRPr>
                <a:solidFill>
                  <a:schemeClr val="accent3"/>
                </a:solidFill>
              </a:defRP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a:latin typeface="+mj-lt"/>
              </a:rPr>
              <a:t>Key Differentiators in the Appian Ecosystem</a:t>
            </a:r>
          </a:p>
        </p:txBody>
      </p:sp>
    </p:spTree>
    <p:extLst>
      <p:ext uri="{BB962C8B-B14F-4D97-AF65-F5344CB8AC3E}">
        <p14:creationId xmlns:p14="http://schemas.microsoft.com/office/powerpoint/2010/main" val="3818736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C8BA8-435F-584B-8D68-9E4A757FFF60}"/>
              </a:ext>
            </a:extLst>
          </p:cNvPr>
          <p:cNvSpPr>
            <a:spLocks noGrp="1"/>
          </p:cNvSpPr>
          <p:nvPr>
            <p:ph type="ctrTitle"/>
          </p:nvPr>
        </p:nvSpPr>
        <p:spPr/>
        <p:txBody>
          <a:bodyPr/>
          <a:lstStyle/>
          <a:p>
            <a:r>
              <a:rPr lang="en-US"/>
              <a:t>Case Studies &amp; Testimonials</a:t>
            </a:r>
          </a:p>
        </p:txBody>
      </p:sp>
    </p:spTree>
    <p:extLst>
      <p:ext uri="{BB962C8B-B14F-4D97-AF65-F5344CB8AC3E}">
        <p14:creationId xmlns:p14="http://schemas.microsoft.com/office/powerpoint/2010/main" val="3491694909"/>
      </p:ext>
    </p:extLst>
  </p:cSld>
  <p:clrMapOvr>
    <a:masterClrMapping/>
  </p:clrMapOvr>
</p:sld>
</file>

<file path=ppt/theme/theme1.xml><?xml version="1.0" encoding="utf-8"?>
<a:theme xmlns:a="http://schemas.openxmlformats.org/drawingml/2006/main" name="Office Theme">
  <a:themeElements>
    <a:clrScheme name="EXL 2023">
      <a:dk1>
        <a:srgbClr val="000000"/>
      </a:dk1>
      <a:lt1>
        <a:srgbClr val="FFFFFF"/>
      </a:lt1>
      <a:dk2>
        <a:srgbClr val="FB4D0A"/>
      </a:dk2>
      <a:lt2>
        <a:srgbClr val="FFFFFF"/>
      </a:lt2>
      <a:accent1>
        <a:srgbClr val="2E3643"/>
      </a:accent1>
      <a:accent2>
        <a:srgbClr val="6D727B"/>
      </a:accent2>
      <a:accent3>
        <a:srgbClr val="005071"/>
      </a:accent3>
      <a:accent4>
        <a:srgbClr val="4D849B"/>
      </a:accent4>
      <a:accent5>
        <a:srgbClr val="DCF3FA"/>
      </a:accent5>
      <a:accent6>
        <a:srgbClr val="E6F6FB"/>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3" id="{75DB2D68-EB8A-4D47-9097-25EC9E13C876}" vid="{0310C97A-7711-40A4-A3F2-58B78CFBECD1}"/>
    </a:ext>
  </a:extLst>
</a:theme>
</file>

<file path=ppt/theme/theme2.xml><?xml version="1.0" encoding="utf-8"?>
<a:theme xmlns:a="http://schemas.openxmlformats.org/drawingml/2006/main" name="1_Office Theme">
  <a:themeElements>
    <a:clrScheme name="EXL 2023">
      <a:dk1>
        <a:srgbClr val="000000"/>
      </a:dk1>
      <a:lt1>
        <a:srgbClr val="FFFFFF"/>
      </a:lt1>
      <a:dk2>
        <a:srgbClr val="FB4D0A"/>
      </a:dk2>
      <a:lt2>
        <a:srgbClr val="FFFFFF"/>
      </a:lt2>
      <a:accent1>
        <a:srgbClr val="2E3643"/>
      </a:accent1>
      <a:accent2>
        <a:srgbClr val="6D727B"/>
      </a:accent2>
      <a:accent3>
        <a:srgbClr val="005071"/>
      </a:accent3>
      <a:accent4>
        <a:srgbClr val="4D849B"/>
      </a:accent4>
      <a:accent5>
        <a:srgbClr val="DCF3FA"/>
      </a:accent5>
      <a:accent6>
        <a:srgbClr val="E6F6FB"/>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EXL Powerpoint Template.potx" id="{06A60C2A-3E76-46D1-B108-69B0327727A9}" vid="{C5B5F011-E16B-4936-AD32-F2458AF2BD08}"/>
    </a:ext>
  </a:extLst>
</a:theme>
</file>

<file path=ppt/theme/theme3.xml><?xml version="1.0" encoding="utf-8"?>
<a:theme xmlns:a="http://schemas.openxmlformats.org/drawingml/2006/main" name="2_Office Theme">
  <a:themeElements>
    <a:clrScheme name="EXL 2023">
      <a:dk1>
        <a:srgbClr val="000000"/>
      </a:dk1>
      <a:lt1>
        <a:srgbClr val="FFFFFF"/>
      </a:lt1>
      <a:dk2>
        <a:srgbClr val="FB4D0A"/>
      </a:dk2>
      <a:lt2>
        <a:srgbClr val="FFFFFF"/>
      </a:lt2>
      <a:accent1>
        <a:srgbClr val="2E3643"/>
      </a:accent1>
      <a:accent2>
        <a:srgbClr val="6D727B"/>
      </a:accent2>
      <a:accent3>
        <a:srgbClr val="005071"/>
      </a:accent3>
      <a:accent4>
        <a:srgbClr val="4D849B"/>
      </a:accent4>
      <a:accent5>
        <a:srgbClr val="DCF3FA"/>
      </a:accent5>
      <a:accent6>
        <a:srgbClr val="E6F6FB"/>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3" id="{75DB2D68-EB8A-4D47-9097-25EC9E13C876}" vid="{0310C97A-7711-40A4-A3F2-58B78CFBECD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EXL 2015">
    <a:dk1>
      <a:srgbClr val="424242"/>
    </a:dk1>
    <a:lt1>
      <a:srgbClr val="FFFFFF"/>
    </a:lt1>
    <a:dk2>
      <a:srgbClr val="000000"/>
    </a:dk2>
    <a:lt2>
      <a:srgbClr val="FFFFFF"/>
    </a:lt2>
    <a:accent1>
      <a:srgbClr val="008ED0"/>
    </a:accent1>
    <a:accent2>
      <a:srgbClr val="66BCE3"/>
    </a:accent2>
    <a:accent3>
      <a:srgbClr val="99D2EC"/>
    </a:accent3>
    <a:accent4>
      <a:srgbClr val="F78C34"/>
    </a:accent4>
    <a:accent5>
      <a:srgbClr val="FAB985"/>
    </a:accent5>
    <a:accent6>
      <a:srgbClr val="FBD1AD"/>
    </a:accent6>
    <a:hlink>
      <a:srgbClr val="008ED0"/>
    </a:hlink>
    <a:folHlink>
      <a:srgbClr val="66BCE3"/>
    </a:folHlink>
  </a:clrScheme>
  <a:fontScheme name="EXL 2013">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4da3ad68-5083-4f56-a2f3-b749011fc705">
      <Terms xmlns="http://schemas.microsoft.com/office/infopath/2007/PartnerControls"/>
    </lcf76f155ced4ddcb4097134ff3c332f>
    <TaxCatchAll xmlns="8cf0e1d4-898c-4bee-a6ca-2316e1a8d01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AF149212BDADD429E2028B87BF5C05A" ma:contentTypeVersion="15" ma:contentTypeDescription="Create a new document." ma:contentTypeScope="" ma:versionID="073a75264eec9c2146c94f6b8af42765">
  <xsd:schema xmlns:xsd="http://www.w3.org/2001/XMLSchema" xmlns:xs="http://www.w3.org/2001/XMLSchema" xmlns:p="http://schemas.microsoft.com/office/2006/metadata/properties" xmlns:ns2="4da3ad68-5083-4f56-a2f3-b749011fc705" xmlns:ns3="8cf0e1d4-898c-4bee-a6ca-2316e1a8d012" targetNamespace="http://schemas.microsoft.com/office/2006/metadata/properties" ma:root="true" ma:fieldsID="4a080b0cbc11ca721ff0f1ed51137e39" ns2:_="" ns3:_="">
    <xsd:import namespace="4da3ad68-5083-4f56-a2f3-b749011fc705"/>
    <xsd:import namespace="8cf0e1d4-898c-4bee-a6ca-2316e1a8d012"/>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ObjectDetectorVersions" minOccurs="0"/>
                <xsd:element ref="ns2:MediaServiceDateTaken"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3ad68-5083-4f56-a2f3-b749011fc70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9d2802f3-dac6-4710-a960-e56b02a1d5f5"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cf0e1d4-898c-4bee-a6ca-2316e1a8d012"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8a9b45bc-fe75-484e-82b4-9a8583bd0d8a}" ma:internalName="TaxCatchAll" ma:showField="CatchAllData" ma:web="8cf0e1d4-898c-4bee-a6ca-2316e1a8d012">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D079FA8-66D3-42BD-977F-CBF0055816EF}">
  <ds:schemaRefs>
    <ds:schemaRef ds:uri="http://schemas.microsoft.com/sharepoint/v3/contenttype/forms"/>
  </ds:schemaRefs>
</ds:datastoreItem>
</file>

<file path=customXml/itemProps2.xml><?xml version="1.0" encoding="utf-8"?>
<ds:datastoreItem xmlns:ds="http://schemas.openxmlformats.org/officeDocument/2006/customXml" ds:itemID="{3D25504F-0C17-4DEF-9A29-B3709D4CBA97}">
  <ds:schemaRefs>
    <ds:schemaRef ds:uri="http://schemas.microsoft.com/office/2006/documentManagement/types"/>
    <ds:schemaRef ds:uri="http://purl.org/dc/term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http://purl.org/dc/elements/1.1/"/>
    <ds:schemaRef ds:uri="8cf0e1d4-898c-4bee-a6ca-2316e1a8d012"/>
    <ds:schemaRef ds:uri="4da3ad68-5083-4f56-a2f3-b749011fc705"/>
    <ds:schemaRef ds:uri="http://purl.org/dc/dcmitype/"/>
  </ds:schemaRefs>
</ds:datastoreItem>
</file>

<file path=customXml/itemProps3.xml><?xml version="1.0" encoding="utf-8"?>
<ds:datastoreItem xmlns:ds="http://schemas.openxmlformats.org/officeDocument/2006/customXml" ds:itemID="{A8E44B09-6395-4118-AE55-06568B8AC32D}">
  <ds:schemaRefs>
    <ds:schemaRef ds:uri="4da3ad68-5083-4f56-a2f3-b749011fc705"/>
    <ds:schemaRef ds:uri="8cf0e1d4-898c-4bee-a6ca-2316e1a8d01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EXL Powerpoint Template (2)</Template>
  <TotalTime>15</TotalTime>
  <Words>14240</Words>
  <Application>Microsoft Office PowerPoint</Application>
  <PresentationFormat>Widescreen</PresentationFormat>
  <Paragraphs>1566</Paragraphs>
  <Slides>57</Slides>
  <Notes>23</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57</vt:i4>
      </vt:variant>
    </vt:vector>
  </HeadingPairs>
  <TitlesOfParts>
    <vt:vector size="68" baseType="lpstr">
      <vt:lpstr>Arial</vt:lpstr>
      <vt:lpstr>Arial,Sans-Serif</vt:lpstr>
      <vt:lpstr>Calibri</vt:lpstr>
      <vt:lpstr>Calibri Light</vt:lpstr>
      <vt:lpstr>Symbol</vt:lpstr>
      <vt:lpstr>System Font Regular</vt:lpstr>
      <vt:lpstr>Yantramanav</vt:lpstr>
      <vt:lpstr>Yantramanav Light</vt:lpstr>
      <vt:lpstr>Office Theme</vt:lpstr>
      <vt:lpstr>1_Office Theme</vt:lpstr>
      <vt:lpstr>2_Office Theme</vt:lpstr>
      <vt:lpstr>PowerPoint Presentation</vt:lpstr>
      <vt:lpstr>EXL is a trusted partner to Fortune 500 organizations</vt:lpstr>
      <vt:lpstr>Appian recognizes EXL as a Global Strategic Partner, collaborating closely on key industry and AI-enabled solutions</vt:lpstr>
      <vt:lpstr>Recognized as a data and AI leader across industries</vt:lpstr>
      <vt:lpstr>Trusted Global Appian Partner</vt:lpstr>
      <vt:lpstr>PowerPoint Presentation</vt:lpstr>
      <vt:lpstr>Deliver results fast with prebuilt AI solutions</vt:lpstr>
      <vt:lpstr>We differentiate in the Appian ecosystem with deep domain expertise, AI-powered workflows, and effective change management, delivering strategic outcomes for our clients.</vt:lpstr>
      <vt:lpstr>Case Studies &amp; Testimonials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Talent Profiles</vt:lpstr>
      <vt:lpstr>Adeel Javed – Appian Architect &amp; Practice Lead</vt:lpstr>
      <vt:lpstr>Sanjay Joshi - Appian Architect</vt:lpstr>
      <vt:lpstr>Prakhar Garg - Appian Architect</vt:lpstr>
      <vt:lpstr>Deepanshu Kumar – Technical Lead</vt:lpstr>
      <vt:lpstr>Lokesh – Technical Lead</vt:lpstr>
      <vt:lpstr>Adeel Javed – Chief Appian Architect &amp; Practice Lead</vt:lpstr>
      <vt:lpstr>Sanjay Joshi - Appian Architect</vt:lpstr>
      <vt:lpstr>Prakhar Garg - Appian Architect</vt:lpstr>
      <vt:lpstr>Sri Charan Bonagiri - Appian Architect </vt:lpstr>
      <vt:lpstr>Sanketh Vidap - Appian Technical Lead</vt:lpstr>
      <vt:lpstr>PowerPoint Presentation</vt:lpstr>
      <vt:lpstr>Backup</vt:lpstr>
      <vt:lpstr>Our differentiated approach to Data and AI led transformation helps clients achieve higher automation value and alignment with Target Operating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Consulting &amp; Implementation</vt:lpstr>
      <vt:lpstr>PowerPoint Presentation</vt:lpstr>
      <vt:lpstr>PowerPoint Presentation</vt:lpstr>
      <vt:lpstr>PowerPoint Presentation</vt:lpstr>
      <vt:lpstr>PowerPoint Presentation</vt:lpstr>
      <vt:lpstr>PowerPoint Presentation</vt:lpstr>
      <vt:lpstr>Our differentiated approach to Data and AI led transformation helps clients achieve higher automation value and alignment with Target Operating Model</vt:lpstr>
      <vt:lpstr>EXL’s approach to end-to-end process redesign and automation combining data engineering and workflow application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Adeel Javed</dc:creator>
  <cp:lastModifiedBy>Vipin Choudhary</cp:lastModifiedBy>
  <cp:revision>4</cp:revision>
  <dcterms:created xsi:type="dcterms:W3CDTF">2024-09-25T05:18:53Z</dcterms:created>
  <dcterms:modified xsi:type="dcterms:W3CDTF">2025-10-08T11:46:48Z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0x010100EAF149212BDADD429E2028B87BF5C05A</vt:lpwstr>
  </property>
  <property fmtid="{D5CDD505-2E9C-101B-9397-08002B2CF9AE}" pid="3" name="MediaServiceImageTags">
    <vt:lpwstr/>
  </property>
</Properties>
</file>